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19" r:id="rId2"/>
  </p:sldMasterIdLst>
  <p:notesMasterIdLst>
    <p:notesMasterId r:id="rId11"/>
  </p:notesMasterIdLst>
  <p:handoutMasterIdLst>
    <p:handoutMasterId r:id="rId12"/>
  </p:handoutMasterIdLst>
  <p:sldIdLst>
    <p:sldId id="259" r:id="rId3"/>
    <p:sldId id="267" r:id="rId4"/>
    <p:sldId id="275" r:id="rId5"/>
    <p:sldId id="265" r:id="rId6"/>
    <p:sldId id="269" r:id="rId7"/>
    <p:sldId id="272" r:id="rId8"/>
    <p:sldId id="274" r:id="rId9"/>
    <p:sldId id="27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5"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33" autoAdjust="0"/>
    <p:restoredTop sz="80431" autoAdjust="0"/>
  </p:normalViewPr>
  <p:slideViewPr>
    <p:cSldViewPr snapToGrid="0">
      <p:cViewPr>
        <p:scale>
          <a:sx n="64" d="100"/>
          <a:sy n="64" d="100"/>
        </p:scale>
        <p:origin x="-86" y="-106"/>
      </p:cViewPr>
      <p:guideLst>
        <p:guide orient="horz" pos="2160"/>
        <p:guide pos="3840"/>
      </p:guideLst>
    </p:cSldViewPr>
  </p:slideViewPr>
  <p:notesTextViewPr>
    <p:cViewPr>
      <p:scale>
        <a:sx n="1" d="1"/>
        <a:sy n="1" d="1"/>
      </p:scale>
      <p:origin x="0" y="0"/>
    </p:cViewPr>
  </p:notesTextViewPr>
  <p:notesViewPr>
    <p:cSldViewPr snapToGrid="0">
      <p:cViewPr varScale="1">
        <p:scale>
          <a:sx n="76" d="100"/>
          <a:sy n="76" d="100"/>
        </p:scale>
        <p:origin x="326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C5CF323-270F-40CB-AF7A-2CC26EA6359D}" type="datetimeFigureOut">
              <a:rPr lang="en-US" smtClean="0"/>
              <a:pPr/>
              <a:t>6/12/2014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F18FF5F-08C6-42CE-9569-5553047FA3B0}" type="slidenum">
              <a:rPr lang="en-US" smtClean="0"/>
              <a:pPr/>
              <a:t>‹#›</a:t>
            </a:fld>
            <a:endParaRPr lang="en-US"/>
          </a:p>
        </p:txBody>
      </p:sp>
    </p:spTree>
    <p:extLst>
      <p:ext uri="{BB962C8B-B14F-4D97-AF65-F5344CB8AC3E}">
        <p14:creationId xmlns:p14="http://schemas.microsoft.com/office/powerpoint/2010/main" val="307834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BAAEB5-4261-4237-8ADA-E8D5149DBCDC}" type="datetimeFigureOut">
              <a:rPr lang="en-US" smtClean="0"/>
              <a:pPr/>
              <a:t>6/12/2014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6D280D-8141-4FE3-84FA-10127734B4AA}" type="slidenum">
              <a:rPr lang="en-US" smtClean="0"/>
              <a:pPr/>
              <a:t>‹#›</a:t>
            </a:fld>
            <a:endParaRPr lang="en-US"/>
          </a:p>
        </p:txBody>
      </p:sp>
    </p:spTree>
    <p:extLst>
      <p:ext uri="{BB962C8B-B14F-4D97-AF65-F5344CB8AC3E}">
        <p14:creationId xmlns:p14="http://schemas.microsoft.com/office/powerpoint/2010/main" val="1616734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6D280D-8141-4FE3-84FA-10127734B4AA}" type="slidenum">
              <a:rPr lang="en-US" smtClean="0"/>
              <a:pPr/>
              <a:t>1</a:t>
            </a:fld>
            <a:endParaRPr lang="en-US"/>
          </a:p>
        </p:txBody>
      </p:sp>
    </p:spTree>
    <p:extLst>
      <p:ext uri="{BB962C8B-B14F-4D97-AF65-F5344CB8AC3E}">
        <p14:creationId xmlns:p14="http://schemas.microsoft.com/office/powerpoint/2010/main" val="1268176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Major transportation projects in North Carolina are under serious legal challenges. This persistent barrier to progress is causing serious problems for the Department of Transportation, local governments and taxpayers.</a:t>
            </a:r>
          </a:p>
          <a:p>
            <a:endParaRPr lang="en-US" dirty="0"/>
          </a:p>
        </p:txBody>
      </p:sp>
      <p:sp>
        <p:nvSpPr>
          <p:cNvPr id="4" name="Slide Number Placeholder 3"/>
          <p:cNvSpPr>
            <a:spLocks noGrp="1"/>
          </p:cNvSpPr>
          <p:nvPr>
            <p:ph type="sldNum" sz="quarter" idx="10"/>
          </p:nvPr>
        </p:nvSpPr>
        <p:spPr/>
        <p:txBody>
          <a:bodyPr/>
          <a:lstStyle/>
          <a:p>
            <a:fld id="{AA6D280D-8141-4FE3-84FA-10127734B4AA}" type="slidenum">
              <a:rPr lang="en-US" smtClean="0"/>
              <a:pPr/>
              <a:t>3</a:t>
            </a:fld>
            <a:endParaRPr lang="en-US"/>
          </a:p>
        </p:txBody>
      </p:sp>
    </p:spTree>
    <p:extLst>
      <p:ext uri="{BB962C8B-B14F-4D97-AF65-F5344CB8AC3E}">
        <p14:creationId xmlns:p14="http://schemas.microsoft.com/office/powerpoint/2010/main" val="228572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6D280D-8141-4FE3-84FA-10127734B4AA}" type="slidenum">
              <a:rPr lang="en-US" smtClean="0"/>
              <a:pPr/>
              <a:t>6</a:t>
            </a:fld>
            <a:endParaRPr lang="en-US"/>
          </a:p>
        </p:txBody>
      </p:sp>
    </p:spTree>
    <p:extLst>
      <p:ext uri="{BB962C8B-B14F-4D97-AF65-F5344CB8AC3E}">
        <p14:creationId xmlns:p14="http://schemas.microsoft.com/office/powerpoint/2010/main" val="1797741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33BCB2B-1AF8-4FC0-8A17-C0E6D40426BF}" type="datetime1">
              <a:rPr lang="en-US" smtClean="0"/>
              <a:pPr/>
              <a:t>6/12/2014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1292277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39D9E8-B0FF-4E40-8A65-1C1B44D4BA58}" type="datetime1">
              <a:rPr lang="en-US" smtClean="0"/>
              <a:pPr/>
              <a:t>6/12/2014</a:t>
            </a:fld>
            <a:endParaRPr lang="en-US"/>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1030179085"/>
      </p:ext>
    </p:extLst>
  </p:cSld>
  <p:clrMapOvr>
    <a:masterClrMapping/>
  </p:clrMapOvr>
  <p:timing>
    <p:tnLst>
      <p:par>
        <p:cTn id="1" dur="indefinite" restart="never" nodeType="tmRoot"/>
      </p:par>
    </p:tnLst>
  </p:timing>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39D9E8-B0FF-4E40-8A65-1C1B44D4BA58}" type="datetime1">
              <a:rPr lang="en-US" smtClean="0"/>
              <a:pPr/>
              <a:t>6/12/2014</a:t>
            </a:fld>
            <a:endParaRPr lang="en-US"/>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01CF334-2D5C-4859-84A6-CA7E6E43FAEB}"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73108003"/>
      </p:ext>
    </p:extLst>
  </p:cSld>
  <p:clrMapOvr>
    <a:masterClrMapping/>
  </p:clrMapOvr>
  <p:timing>
    <p:tnLst>
      <p:par>
        <p:cTn id="1" dur="indefinite" restart="never" nodeType="tmRoot"/>
      </p:par>
    </p:tnLst>
  </p:timing>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739D9E8-B0FF-4E40-8A65-1C1B44D4BA58}" type="datetime1">
              <a:rPr lang="en-US" smtClean="0"/>
              <a:pPr/>
              <a:t>6/12/2014</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1995269535"/>
      </p:ext>
    </p:extLst>
  </p:cSld>
  <p:clrMapOvr>
    <a:masterClrMapping/>
  </p:clrMapOvr>
  <p:timing>
    <p:tnLst>
      <p:par>
        <p:cTn id="1" dur="indefinite" restart="never" nodeType="tmRoot"/>
      </p:par>
    </p:tnLst>
  </p:timing>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739D9E8-B0FF-4E40-8A65-1C1B44D4BA58}" type="datetime1">
              <a:rPr lang="en-US" smtClean="0"/>
              <a:pPr/>
              <a:t>6/12/2014</a:t>
            </a:fld>
            <a:endParaRPr lang="en-US"/>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01CF334-2D5C-4859-84A6-CA7E6E43FAEB}"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98298957"/>
      </p:ext>
    </p:extLst>
  </p:cSld>
  <p:clrMapOvr>
    <a:masterClrMapping/>
  </p:clrMapOvr>
  <p:timing>
    <p:tnLst>
      <p:par>
        <p:cTn id="1" dur="indefinite" restart="never" nodeType="tmRoot"/>
      </p:par>
    </p:tnLst>
  </p:timing>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739D9E8-B0FF-4E40-8A65-1C1B44D4BA58}" type="datetime1">
              <a:rPr lang="en-US" smtClean="0"/>
              <a:pPr/>
              <a:t>6/12/2014</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610930693"/>
      </p:ext>
    </p:extLst>
  </p:cSld>
  <p:clrMapOvr>
    <a:masterClrMapping/>
  </p:clrMapOvr>
  <p:timing>
    <p:tnLst>
      <p:par>
        <p:cTn id="1" dur="indefinite" restart="never" nodeType="tmRoot"/>
      </p:par>
    </p:tnLst>
  </p:timing>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56C92A-CAD7-4B96-8A25-64B92E050815}" type="datetime1">
              <a:rPr lang="en-US" smtClean="0"/>
              <a:pPr/>
              <a:t>6/12/2014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1860380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134F62-EA7E-4D70-AF22-BD86757D3155}" type="datetime1">
              <a:rPr lang="en-US" smtClean="0"/>
              <a:pPr/>
              <a:t>6/12/2014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135221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F53E84-C9AC-42E6-BCCB-90EC2A56B8E3}" type="datetime1">
              <a:rPr lang="en-US" smtClean="0"/>
              <a:pPr/>
              <a:t>6/12/2014</a:t>
            </a:fld>
            <a:endParaRPr lang="en-US"/>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4212368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F3FA8F-E4AE-4BCB-ADE0-9DECA7A16747}" type="datetime1">
              <a:rPr lang="en-US" smtClean="0"/>
              <a:pPr/>
              <a:t>6/12/2014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221068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11EA8D5-A1EF-4995-BB5E-D278733DC501}" type="datetime1">
              <a:rPr lang="en-US" smtClean="0"/>
              <a:pPr/>
              <a:t>6/12/2014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693697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A8C313-C41C-438F-9ABA-0F5C940ADB13}" type="datetime1">
              <a:rPr lang="en-US" smtClean="0"/>
              <a:pPr/>
              <a:t>6/12/2014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2106763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CD7CAB1-3B26-4557-B57F-DA3E294B9278}" type="datetime1">
              <a:rPr lang="en-US" smtClean="0"/>
              <a:pPr/>
              <a:t>6/12/2014</a:t>
            </a:fld>
            <a:endParaRPr lang="en-US"/>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2711428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F941E0-B930-4E4F-B101-1077B3800E20}" type="datetime1">
              <a:rPr lang="en-US" smtClean="0"/>
              <a:pPr/>
              <a:t>6/12/2014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2105206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540AC2-8591-468F-9A21-0A84DF454DEF}" type="datetime1">
              <a:rPr lang="en-US" smtClean="0"/>
              <a:pPr/>
              <a:t>6/12/2014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2903592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CA9968-A8E7-4C22-B7AC-58FCBCCC98E9}" type="datetime1">
              <a:rPr lang="en-US" smtClean="0"/>
              <a:pPr/>
              <a:t>6/12/2014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490818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739D9E8-B0FF-4E40-8A65-1C1B44D4BA58}" type="datetime1">
              <a:rPr lang="en-US" smtClean="0"/>
              <a:pPr/>
              <a:t>6/12/2014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836661681"/>
      </p:ext>
    </p:extLst>
  </p:cSld>
  <p:clrMap bg1="lt1" tx1="dk1" bg2="lt2" tx2="dk2" accent1="accent1" accent2="accent2" accent3="accent3" accent4="accent4" accent5="accent5" accent6="accent6" hlink="hlink" folHlink="folHlink"/>
  <p:sldLayoutIdLst>
    <p:sldLayoutId id="2147483920" r:id="rId1"/>
    <p:sldLayoutId id="2147483921" r:id="rId2"/>
    <p:sldLayoutId id="2147483922" r:id="rId3"/>
    <p:sldLayoutId id="2147483923" r:id="rId4"/>
    <p:sldLayoutId id="2147483924" r:id="rId5"/>
    <p:sldLayoutId id="2147483925" r:id="rId6"/>
    <p:sldLayoutId id="2147483926" r:id="rId7"/>
    <p:sldLayoutId id="2147483927" r:id="rId8"/>
    <p:sldLayoutId id="2147483928" r:id="rId9"/>
    <p:sldLayoutId id="2147483929" r:id="rId10"/>
    <p:sldLayoutId id="2147483930" r:id="rId11"/>
    <p:sldLayoutId id="2147483931" r:id="rId12"/>
    <p:sldLayoutId id="2147483932" r:id="rId13"/>
    <p:sldLayoutId id="2147483933" r:id="rId14"/>
    <p:sldLayoutId id="2147483934" r:id="rId15"/>
    <p:sldLayoutId id="2147483935" r:id="rId16"/>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hf sldNum="0"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2160" userDrawn="1">
          <p15:clr>
            <a:srgbClr val="F26B43"/>
          </p15:clr>
        </p15:guide>
        <p15:guide id="2" pos="3840" userDrawn="1">
          <p15:clr>
            <a:srgbClr val="F26B43"/>
          </p15:clr>
        </p15:guide>
        <p15:guide id="3" orient="horz" pos="384" userDrawn="1">
          <p15:clr>
            <a:srgbClr val="F26B43"/>
          </p15:clr>
        </p15:guide>
        <p15:guide id="4" orient="horz" pos="393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err="1" smtClean="0"/>
              <a:t>BuildNC</a:t>
            </a:r>
            <a:r>
              <a:rPr lang="en-US" dirty="0" smtClean="0"/>
              <a:t>: Fighting for a Good Roads State</a:t>
            </a:r>
            <a:endParaRPr lang="en-US" dirty="0"/>
          </a:p>
        </p:txBody>
      </p:sp>
    </p:spTree>
    <p:extLst>
      <p:ext uri="{BB962C8B-B14F-4D97-AF65-F5344CB8AC3E}">
        <p14:creationId xmlns:p14="http://schemas.microsoft.com/office/powerpoint/2010/main" val="1497665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 Analysis</a:t>
            </a:r>
            <a:endParaRPr lang="en-US" dirty="0"/>
          </a:p>
        </p:txBody>
      </p:sp>
      <p:sp>
        <p:nvSpPr>
          <p:cNvPr id="3" name="Content Placeholder 2"/>
          <p:cNvSpPr>
            <a:spLocks noGrp="1"/>
          </p:cNvSpPr>
          <p:nvPr>
            <p:ph idx="1"/>
          </p:nvPr>
        </p:nvSpPr>
        <p:spPr>
          <a:xfrm>
            <a:off x="2592925" y="1931831"/>
            <a:ext cx="8910098" cy="4790941"/>
          </a:xfrm>
        </p:spPr>
        <p:txBody>
          <a:bodyPr anchor="t">
            <a:normAutofit/>
          </a:bodyPr>
          <a:lstStyle/>
          <a:p>
            <a:pPr marL="0" indent="0">
              <a:buNone/>
            </a:pPr>
            <a:r>
              <a:rPr lang="en-US" dirty="0" smtClean="0"/>
              <a:t>Special interest groups are often able to delay approved road projects through legal maneuvering. These groups tend to dominate the public conversation through the media and public events. Unfortunately, the negative impact of these delays for the taxpayers is often ignored or under reported.</a:t>
            </a:r>
          </a:p>
          <a:p>
            <a:pPr marL="0" indent="0">
              <a:buNone/>
            </a:pPr>
            <a:endParaRPr lang="en-US" dirty="0"/>
          </a:p>
          <a:p>
            <a:pPr marL="0" indent="0">
              <a:buNone/>
            </a:pPr>
            <a:r>
              <a:rPr lang="en-US" dirty="0" smtClean="0"/>
              <a:t>On top of the immediate problem of removing roadblocks to progress, we also join so many others in recognizing the need for long-term transportation funding reform.</a:t>
            </a:r>
          </a:p>
        </p:txBody>
      </p:sp>
    </p:spTree>
    <p:extLst>
      <p:ext uri="{BB962C8B-B14F-4D97-AF65-F5344CB8AC3E}">
        <p14:creationId xmlns:p14="http://schemas.microsoft.com/office/powerpoint/2010/main" val="1573976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Our Challenge</a:t>
            </a:r>
            <a:endParaRPr lang="en-US" dirty="0"/>
          </a:p>
        </p:txBody>
      </p:sp>
      <p:pic>
        <p:nvPicPr>
          <p:cNvPr id="2" name="Picture 1"/>
          <p:cNvPicPr>
            <a:picLocks noChangeAspect="1"/>
          </p:cNvPicPr>
          <p:nvPr/>
        </p:nvPicPr>
        <p:blipFill rotWithShape="1">
          <a:blip r:embed="rId3"/>
          <a:srcRect l="2623" t="10961" r="3813" b="7323"/>
          <a:stretch/>
        </p:blipFill>
        <p:spPr>
          <a:xfrm>
            <a:off x="2592926" y="1879921"/>
            <a:ext cx="8873376" cy="4357106"/>
          </a:xfrm>
          <a:prstGeom prst="rect">
            <a:avLst/>
          </a:prstGeom>
        </p:spPr>
      </p:pic>
    </p:spTree>
    <p:extLst>
      <p:ext uri="{BB962C8B-B14F-4D97-AF65-F5344CB8AC3E}">
        <p14:creationId xmlns:p14="http://schemas.microsoft.com/office/powerpoint/2010/main" val="1018465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95257"/>
          </a:xfrm>
        </p:spPr>
        <p:txBody>
          <a:bodyPr/>
          <a:lstStyle/>
          <a:p>
            <a:r>
              <a:rPr lang="en-US" dirty="0" smtClean="0"/>
              <a:t>Our Mission</a:t>
            </a:r>
            <a:endParaRPr lang="en-US" dirty="0"/>
          </a:p>
        </p:txBody>
      </p:sp>
      <p:sp>
        <p:nvSpPr>
          <p:cNvPr id="3" name="Content Placeholder 2"/>
          <p:cNvSpPr>
            <a:spLocks noGrp="1"/>
          </p:cNvSpPr>
          <p:nvPr>
            <p:ph idx="1"/>
          </p:nvPr>
        </p:nvSpPr>
        <p:spPr>
          <a:xfrm>
            <a:off x="3026060" y="1295400"/>
            <a:ext cx="6422739" cy="3164305"/>
          </a:xfrm>
        </p:spPr>
        <p:txBody>
          <a:bodyPr anchor="t">
            <a:noAutofit/>
          </a:bodyPr>
          <a:lstStyle/>
          <a:p>
            <a:pPr marL="0" indent="0">
              <a:lnSpc>
                <a:spcPct val="200000"/>
              </a:lnSpc>
              <a:buNone/>
            </a:pPr>
            <a:r>
              <a:rPr lang="en-US" dirty="0" smtClean="0"/>
              <a:t>To ensure that North Carolina gets the most economic benefit from roads by </a:t>
            </a:r>
            <a:r>
              <a:rPr lang="en-US" sz="3200" b="1" dirty="0" smtClean="0"/>
              <a:t>providing a voice</a:t>
            </a:r>
            <a:r>
              <a:rPr lang="en-US" dirty="0" smtClean="0"/>
              <a:t> for local transportation projects and </a:t>
            </a:r>
            <a:r>
              <a:rPr lang="en-US" sz="3200" b="1" dirty="0" smtClean="0"/>
              <a:t>developing solutions</a:t>
            </a:r>
            <a:r>
              <a:rPr lang="en-US" sz="1600" dirty="0" smtClean="0"/>
              <a:t> </a:t>
            </a:r>
            <a:r>
              <a:rPr lang="en-US" dirty="0" smtClean="0"/>
              <a:t>to get more funding for transportation.</a:t>
            </a:r>
          </a:p>
          <a:p>
            <a:pPr marL="0" indent="0">
              <a:lnSpc>
                <a:spcPct val="200000"/>
              </a:lnSpc>
              <a:buNone/>
            </a:pPr>
            <a:endParaRPr lang="en-US" dirty="0"/>
          </a:p>
        </p:txBody>
      </p:sp>
    </p:spTree>
    <p:extLst>
      <p:ext uri="{BB962C8B-B14F-4D97-AF65-F5344CB8AC3E}">
        <p14:creationId xmlns:p14="http://schemas.microsoft.com/office/powerpoint/2010/main" val="2855440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527858"/>
            <a:ext cx="8911687" cy="1280890"/>
          </a:xfrm>
        </p:spPr>
        <p:txBody>
          <a:bodyPr/>
          <a:lstStyle/>
          <a:p>
            <a:r>
              <a:rPr lang="en-US" dirty="0" smtClean="0"/>
              <a:t>Approach and Strategy</a:t>
            </a:r>
            <a:endParaRPr lang="en-US" dirty="0"/>
          </a:p>
        </p:txBody>
      </p:sp>
      <p:sp>
        <p:nvSpPr>
          <p:cNvPr id="4" name="Content Placeholder 3"/>
          <p:cNvSpPr>
            <a:spLocks noGrp="1"/>
          </p:cNvSpPr>
          <p:nvPr>
            <p:ph idx="1"/>
          </p:nvPr>
        </p:nvSpPr>
        <p:spPr>
          <a:xfrm>
            <a:off x="2589212" y="1808748"/>
            <a:ext cx="8915400" cy="1704473"/>
          </a:xfrm>
        </p:spPr>
        <p:txBody>
          <a:bodyPr/>
          <a:lstStyle/>
          <a:p>
            <a:r>
              <a:rPr lang="en-US" dirty="0" smtClean="0"/>
              <a:t>Aggressively own the issue</a:t>
            </a:r>
          </a:p>
          <a:p>
            <a:r>
              <a:rPr lang="en-US" dirty="0" smtClean="0"/>
              <a:t>Communicate consistently</a:t>
            </a:r>
          </a:p>
          <a:p>
            <a:r>
              <a:rPr lang="en-US" dirty="0" smtClean="0"/>
              <a:t>Influence the policy makers through government affairs and grassroots</a:t>
            </a:r>
          </a:p>
          <a:p>
            <a:r>
              <a:rPr lang="en-US" dirty="0" smtClean="0"/>
              <a:t>Build a broad base of support</a:t>
            </a:r>
          </a:p>
          <a:p>
            <a:endParaRPr lang="en-US" dirty="0"/>
          </a:p>
        </p:txBody>
      </p:sp>
    </p:spTree>
    <p:extLst>
      <p:ext uri="{BB962C8B-B14F-4D97-AF65-F5344CB8AC3E}">
        <p14:creationId xmlns:p14="http://schemas.microsoft.com/office/powerpoint/2010/main" val="3582221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748589" y="685800"/>
            <a:ext cx="9754435" cy="1752599"/>
          </a:xfrm>
        </p:spPr>
        <p:txBody>
          <a:bodyPr/>
          <a:lstStyle/>
          <a:p>
            <a:r>
              <a:rPr lang="en-US" dirty="0" smtClean="0"/>
              <a:t>What can we do now?</a:t>
            </a:r>
            <a:endParaRPr lang="en-US" dirty="0"/>
          </a:p>
        </p:txBody>
      </p:sp>
      <p:sp>
        <p:nvSpPr>
          <p:cNvPr id="3" name="Content Placeholder 2"/>
          <p:cNvSpPr>
            <a:spLocks noGrp="1"/>
          </p:cNvSpPr>
          <p:nvPr>
            <p:ph idx="1"/>
          </p:nvPr>
        </p:nvSpPr>
        <p:spPr>
          <a:xfrm>
            <a:off x="1748589" y="1562099"/>
            <a:ext cx="9754434" cy="3717702"/>
          </a:xfrm>
        </p:spPr>
        <p:txBody>
          <a:bodyPr>
            <a:normAutofit/>
          </a:bodyPr>
          <a:lstStyle/>
          <a:p>
            <a:pPr marL="109728" indent="0">
              <a:buNone/>
            </a:pPr>
            <a:r>
              <a:rPr lang="en-US" sz="3200" b="1" dirty="0" smtClean="0"/>
              <a:t>2014</a:t>
            </a:r>
            <a:endParaRPr lang="en-US" b="1" dirty="0" smtClean="0"/>
          </a:p>
          <a:p>
            <a:pPr marL="395478" indent="-285750"/>
            <a:r>
              <a:rPr lang="en-US" sz="3200" dirty="0" smtClean="0"/>
              <a:t>Establish Legislative Goals</a:t>
            </a:r>
          </a:p>
          <a:p>
            <a:pPr marL="395478" indent="-285750"/>
            <a:r>
              <a:rPr lang="en-US" sz="3200" dirty="0" smtClean="0"/>
              <a:t>Present a consistent, positive voice for media</a:t>
            </a:r>
          </a:p>
          <a:p>
            <a:pPr marL="395478" indent="-285750"/>
            <a:r>
              <a:rPr lang="en-US" sz="3200" dirty="0" smtClean="0"/>
              <a:t>Reinforce local efforts and build a statewide coalition</a:t>
            </a:r>
            <a:r>
              <a:rPr lang="en-US" dirty="0"/>
              <a:t> </a:t>
            </a:r>
          </a:p>
        </p:txBody>
      </p:sp>
    </p:spTree>
    <p:extLst>
      <p:ext uri="{BB962C8B-B14F-4D97-AF65-F5344CB8AC3E}">
        <p14:creationId xmlns:p14="http://schemas.microsoft.com/office/powerpoint/2010/main" val="3470220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a:t>
            </a:r>
            <a:endParaRPr lang="en-US" dirty="0"/>
          </a:p>
        </p:txBody>
      </p:sp>
      <p:sp>
        <p:nvSpPr>
          <p:cNvPr id="3" name="Content Placeholder 2"/>
          <p:cNvSpPr>
            <a:spLocks noGrp="1"/>
          </p:cNvSpPr>
          <p:nvPr>
            <p:ph idx="1"/>
          </p:nvPr>
        </p:nvSpPr>
        <p:spPr/>
        <p:txBody>
          <a:bodyPr anchor="t">
            <a:normAutofit/>
          </a:bodyPr>
          <a:lstStyle/>
          <a:p>
            <a:pPr marL="0" indent="0">
              <a:buNone/>
            </a:pPr>
            <a:r>
              <a:rPr lang="en-US" sz="2400" b="1" dirty="0" smtClean="0"/>
              <a:t>Christopher Hollis</a:t>
            </a:r>
          </a:p>
          <a:p>
            <a:pPr marL="109728" indent="0">
              <a:buNone/>
            </a:pPr>
            <a:r>
              <a:rPr lang="en-US" dirty="0"/>
              <a:t>	</a:t>
            </a:r>
            <a:r>
              <a:rPr lang="en-US" dirty="0" smtClean="0"/>
              <a:t>Christopher will act as government affairs director and fundraiser.</a:t>
            </a:r>
          </a:p>
          <a:p>
            <a:pPr marL="0" indent="0">
              <a:buNone/>
            </a:pPr>
            <a:r>
              <a:rPr lang="en-US" sz="2400" b="1" dirty="0" smtClean="0"/>
              <a:t>Greer Beaty</a:t>
            </a:r>
          </a:p>
          <a:p>
            <a:pPr marL="0" indent="0">
              <a:buNone/>
            </a:pPr>
            <a:r>
              <a:rPr lang="en-US" dirty="0"/>
              <a:t>	</a:t>
            </a:r>
            <a:r>
              <a:rPr lang="en-US" dirty="0" smtClean="0"/>
              <a:t>Greer will coordinate messaging, media training of advocates and serve as spokesperson</a:t>
            </a:r>
          </a:p>
          <a:p>
            <a:pPr marL="0" indent="0">
              <a:buNone/>
            </a:pPr>
            <a:r>
              <a:rPr lang="en-US" sz="2400" b="1" dirty="0" smtClean="0"/>
              <a:t>Andrew Meehan</a:t>
            </a:r>
          </a:p>
          <a:p>
            <a:pPr marL="0" indent="0">
              <a:buNone/>
            </a:pPr>
            <a:r>
              <a:rPr lang="en-US" dirty="0"/>
              <a:t>	</a:t>
            </a:r>
            <a:r>
              <a:rPr lang="en-US" dirty="0" smtClean="0"/>
              <a:t>Andrew will coordinate advocacy outreach, including paid media production and grassroots management</a:t>
            </a:r>
            <a:endParaRPr lang="en-US" dirty="0"/>
          </a:p>
        </p:txBody>
      </p:sp>
    </p:spTree>
    <p:extLst>
      <p:ext uri="{BB962C8B-B14F-4D97-AF65-F5344CB8AC3E}">
        <p14:creationId xmlns:p14="http://schemas.microsoft.com/office/powerpoint/2010/main" val="2292308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 </a:t>
            </a:r>
            <a:r>
              <a:rPr lang="en-US" dirty="0" err="1" smtClean="0"/>
              <a:t>BuildNC</a:t>
            </a:r>
            <a:endParaRPr lang="en-US" dirty="0"/>
          </a:p>
        </p:txBody>
      </p:sp>
      <p:sp>
        <p:nvSpPr>
          <p:cNvPr id="3" name="Content Placeholder 2"/>
          <p:cNvSpPr>
            <a:spLocks noGrp="1"/>
          </p:cNvSpPr>
          <p:nvPr>
            <p:ph idx="1"/>
          </p:nvPr>
        </p:nvSpPr>
        <p:spPr/>
        <p:txBody>
          <a:bodyPr anchor="t">
            <a:normAutofit/>
          </a:bodyPr>
          <a:lstStyle/>
          <a:p>
            <a:pPr marL="0" indent="0">
              <a:buNone/>
            </a:pPr>
            <a:r>
              <a:rPr lang="en-US" sz="2400" dirty="0" err="1" smtClean="0"/>
              <a:t>BuildNC</a:t>
            </a:r>
            <a:endParaRPr lang="en-US" sz="2400" dirty="0" smtClean="0"/>
          </a:p>
          <a:p>
            <a:pPr marL="0" indent="0">
              <a:buNone/>
            </a:pPr>
            <a:r>
              <a:rPr lang="en-US" sz="2400" dirty="0" smtClean="0"/>
              <a:t>321 </a:t>
            </a:r>
            <a:r>
              <a:rPr lang="en-US" sz="2400" dirty="0" err="1" smtClean="0"/>
              <a:t>Briarhaven</a:t>
            </a:r>
            <a:r>
              <a:rPr lang="en-US" sz="2400" dirty="0" smtClean="0"/>
              <a:t> Court</a:t>
            </a:r>
          </a:p>
          <a:p>
            <a:pPr marL="0" indent="0">
              <a:buNone/>
            </a:pPr>
            <a:r>
              <a:rPr lang="en-US" sz="2400" dirty="0" smtClean="0"/>
              <a:t>Garner, North Carolina  27529</a:t>
            </a:r>
          </a:p>
          <a:p>
            <a:pPr marL="0" indent="0">
              <a:buNone/>
            </a:pPr>
            <a:endParaRPr lang="en-US" sz="2400" dirty="0"/>
          </a:p>
          <a:p>
            <a:pPr marL="0" indent="0">
              <a:buNone/>
            </a:pPr>
            <a:r>
              <a:rPr lang="en-US" sz="2400" dirty="0" smtClean="0"/>
              <a:t>chris@cshollis.com</a:t>
            </a:r>
            <a:endParaRPr lang="en-US" dirty="0"/>
          </a:p>
        </p:txBody>
      </p:sp>
    </p:spTree>
    <p:extLst>
      <p:ext uri="{BB962C8B-B14F-4D97-AF65-F5344CB8AC3E}">
        <p14:creationId xmlns:p14="http://schemas.microsoft.com/office/powerpoint/2010/main" val="3488287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D327B88-09D0-470A-ABD6-1E03323FAF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0</TotalTime>
  <Words>220</Words>
  <Application>Microsoft Office PowerPoint</Application>
  <PresentationFormat>Custom</PresentationFormat>
  <Paragraphs>35</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Wisp</vt:lpstr>
      <vt:lpstr>BuildNC: Fighting for a Good Roads State</vt:lpstr>
      <vt:lpstr>Situation Analysis</vt:lpstr>
      <vt:lpstr>Our Challenge</vt:lpstr>
      <vt:lpstr>Our Mission</vt:lpstr>
      <vt:lpstr>Approach and Strategy</vt:lpstr>
      <vt:lpstr>What can we do now?</vt:lpstr>
      <vt:lpstr>Team</vt:lpstr>
      <vt:lpstr>Join BuildNC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2014-05-04T19:07:00Z</dcterms:created>
  <dcterms:modified xsi:type="dcterms:W3CDTF">2014-06-12T12:53:10Z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TC034605759991</vt:lpwstr>
  </property>
</Properties>
</file>