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9" r:id="rId2"/>
    <p:sldMasterId id="2147483706" r:id="rId3"/>
    <p:sldMasterId id="2147483709" r:id="rId4"/>
    <p:sldMasterId id="2147483713" r:id="rId5"/>
    <p:sldMasterId id="2147483716" r:id="rId6"/>
    <p:sldMasterId id="2147483718" r:id="rId7"/>
  </p:sldMasterIdLst>
  <p:notesMasterIdLst>
    <p:notesMasterId r:id="rId37"/>
  </p:notesMasterIdLst>
  <p:sldIdLst>
    <p:sldId id="260" r:id="rId8"/>
    <p:sldId id="261" r:id="rId9"/>
    <p:sldId id="262" r:id="rId10"/>
    <p:sldId id="265" r:id="rId11"/>
    <p:sldId id="264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9" r:id="rId22"/>
    <p:sldId id="293" r:id="rId23"/>
    <p:sldId id="280" r:id="rId24"/>
    <p:sldId id="282" r:id="rId25"/>
    <p:sldId id="284" r:id="rId26"/>
    <p:sldId id="276" r:id="rId27"/>
    <p:sldId id="286" r:id="rId28"/>
    <p:sldId id="287" r:id="rId29"/>
    <p:sldId id="277" r:id="rId30"/>
    <p:sldId id="257" r:id="rId31"/>
    <p:sldId id="288" r:id="rId32"/>
    <p:sldId id="292" r:id="rId33"/>
    <p:sldId id="291" r:id="rId34"/>
    <p:sldId id="289" r:id="rId35"/>
    <p:sldId id="278" r:id="rId3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4F8C"/>
    <a:srgbClr val="2061A3"/>
    <a:srgbClr val="A9D18E"/>
    <a:srgbClr val="5B9BD5"/>
    <a:srgbClr val="2AAB4F"/>
    <a:srgbClr val="202A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1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smtClean="0">
                <a:latin typeface="Book Antiqua" panose="02040602050305030304" pitchFamily="18" charset="0"/>
              </a:rPr>
              <a:t>N.C. </a:t>
            </a:r>
            <a:r>
              <a:rPr lang="en-US" b="1" dirty="0">
                <a:latin typeface="Book Antiqua" panose="02040602050305030304" pitchFamily="18" charset="0"/>
              </a:rPr>
              <a:t>State Ports Authority</a:t>
            </a:r>
          </a:p>
          <a:p>
            <a:pPr>
              <a:defRPr/>
            </a:pPr>
            <a:r>
              <a:rPr lang="en-US" b="1" dirty="0">
                <a:latin typeface="Book Antiqua" panose="02040602050305030304" pitchFamily="18" charset="0"/>
              </a:rPr>
              <a:t>Adjusted Net Income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6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0-CE8E-44BE-9303-51D833EB31D1}"/>
              </c:ext>
            </c:extLst>
          </c:dPt>
          <c:dPt>
            <c:idx val="7"/>
            <c:marker>
              <c:symbol val="none"/>
            </c:marker>
            <c:bubble3D val="0"/>
            <c:spPr>
              <a:ln w="28575" cap="rnd">
                <a:solidFill>
                  <a:schemeClr val="accent6">
                    <a:lumMod val="60000"/>
                    <a:lumOff val="4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CE8E-44BE-9303-51D833EB31D1}"/>
              </c:ext>
            </c:extLst>
          </c:dPt>
          <c:cat>
            <c:strRef>
              <c:f>Sheet1!$A$1:$A$8</c:f>
              <c:strCache>
                <c:ptCount val="8"/>
                <c:pt idx="0">
                  <c:v>FY 2009</c:v>
                </c:pt>
                <c:pt idx="1">
                  <c:v>FY 2010</c:v>
                </c:pt>
                <c:pt idx="2">
                  <c:v>FY 2011</c:v>
                </c:pt>
                <c:pt idx="3">
                  <c:v>FY 2012</c:v>
                </c:pt>
                <c:pt idx="4">
                  <c:v>FY 2013</c:v>
                </c:pt>
                <c:pt idx="5">
                  <c:v>FY 2014</c:v>
                </c:pt>
                <c:pt idx="6">
                  <c:v>FY 2015</c:v>
                </c:pt>
                <c:pt idx="7">
                  <c:v>FY2016</c:v>
                </c:pt>
              </c:strCache>
            </c:strRef>
          </c:cat>
          <c:val>
            <c:numRef>
              <c:f>Sheet1!$B$1:$B$8</c:f>
              <c:numCache>
                <c:formatCode>"$"#,##0_);[Red]\("$"#,##0\)</c:formatCode>
                <c:ptCount val="8"/>
                <c:pt idx="0">
                  <c:v>-4621791</c:v>
                </c:pt>
                <c:pt idx="1">
                  <c:v>-5041514</c:v>
                </c:pt>
                <c:pt idx="2">
                  <c:v>-3791164</c:v>
                </c:pt>
                <c:pt idx="3">
                  <c:v>132442</c:v>
                </c:pt>
                <c:pt idx="4">
                  <c:v>2200416</c:v>
                </c:pt>
                <c:pt idx="5">
                  <c:v>-1892129</c:v>
                </c:pt>
                <c:pt idx="6">
                  <c:v>2700000</c:v>
                </c:pt>
                <c:pt idx="7">
                  <c:v>1700000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E8E-44BE-9303-51D833EB31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63788424"/>
        <c:axId val="263788816"/>
      </c:lineChart>
      <c:catAx>
        <c:axId val="263788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8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en-US"/>
          </a:p>
        </c:txPr>
        <c:crossAx val="263788816"/>
        <c:crossesAt val="-6000000"/>
        <c:auto val="1"/>
        <c:lblAlgn val="ctr"/>
        <c:lblOffset val="100"/>
        <c:noMultiLvlLbl val="0"/>
      </c:catAx>
      <c:valAx>
        <c:axId val="263788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3788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A8908BD-2885-49CE-AC2B-96D0BFE99236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F12DD72-0D3D-4E22-88E7-A3B0E42CB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913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9E335-35A8-4603-B881-7A53F0B9337B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869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9E335-35A8-4603-B881-7A53F0B9337B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762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9E335-35A8-4603-B881-7A53F0B9337B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05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9E335-35A8-4603-B881-7A53F0B9337B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165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6E091-3FD9-4EC0-B1D5-98A876E4AA0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130527" y="141111"/>
            <a:ext cx="8886473" cy="6547556"/>
          </a:xfrm>
          <a:prstGeom prst="rect">
            <a:avLst/>
          </a:prstGeom>
          <a:noFill/>
          <a:ln w="31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white"/>
                </a:solidFill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4235019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1A238-E6D6-4257-B8F2-FA9EAB5CD9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" y="172431"/>
            <a:ext cx="9144000" cy="1045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" y="6677653"/>
            <a:ext cx="9144000" cy="10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5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24F3D-6D02-492E-83AE-2A780441017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" y="172431"/>
            <a:ext cx="9144000" cy="1045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" y="6677653"/>
            <a:ext cx="9144000" cy="10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57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752525" y="952500"/>
            <a:ext cx="3840941" cy="46799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700" b="1" baseline="0">
                <a:solidFill>
                  <a:srgbClr val="404040"/>
                </a:solidFill>
                <a:latin typeface="Arial"/>
                <a:cs typeface="Arial"/>
              </a:defRPr>
            </a:lvl1pPr>
            <a:lvl2pPr marL="0" indent="0" algn="l">
              <a:spcBef>
                <a:spcPts val="0"/>
              </a:spcBef>
              <a:buNone/>
              <a:defRPr sz="2025">
                <a:solidFill>
                  <a:schemeClr val="bg1">
                    <a:lumMod val="50000"/>
                  </a:schemeClr>
                </a:solidFill>
                <a:latin typeface=""/>
              </a:defRPr>
            </a:lvl2pPr>
          </a:lstStyle>
          <a:p>
            <a:pPr lvl="0"/>
            <a:r>
              <a:rPr lang="en-US" dirty="0" smtClean="0"/>
              <a:t>Enter header information here</a:t>
            </a:r>
          </a:p>
          <a:p>
            <a:pPr lvl="0"/>
            <a:endParaRPr lang="en-US" dirty="0" smtClean="0"/>
          </a:p>
          <a:p>
            <a:pPr lvl="1"/>
            <a:r>
              <a:rPr lang="en-US" dirty="0" smtClean="0"/>
              <a:t>Enter body copy information here</a:t>
            </a:r>
            <a:endParaRPr lang="en-US" dirty="0"/>
          </a:p>
        </p:txBody>
      </p:sp>
      <p:sp>
        <p:nvSpPr>
          <p:cNvPr id="7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881147" y="911535"/>
            <a:ext cx="3308053" cy="2457937"/>
          </a:xfrm>
          <a:ln w="114300">
            <a:solidFill>
              <a:schemeClr val="bg2">
                <a:lumMod val="90000"/>
                <a:alpha val="0"/>
              </a:schemeClr>
            </a:solidFill>
            <a:miter lim="800000"/>
          </a:ln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881147" y="3747276"/>
            <a:ext cx="3308053" cy="2457937"/>
          </a:xfrm>
          <a:ln w="114300">
            <a:solidFill>
              <a:schemeClr val="bg2">
                <a:lumMod val="90000"/>
                <a:alpha val="0"/>
              </a:schemeClr>
            </a:solidFill>
            <a:miter lim="800000"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845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225335" y="2742863"/>
            <a:ext cx="8685648" cy="1143000"/>
          </a:xfrm>
        </p:spPr>
        <p:txBody>
          <a:bodyPr>
            <a:normAutofit/>
          </a:bodyPr>
          <a:lstStyle>
            <a:lvl1pPr>
              <a:defRPr sz="3450" b="1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Insert divider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481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225335" y="2742863"/>
            <a:ext cx="8685648" cy="1143000"/>
          </a:xfrm>
        </p:spPr>
        <p:txBody>
          <a:bodyPr>
            <a:normAutofit/>
          </a:bodyPr>
          <a:lstStyle>
            <a:lvl1pPr>
              <a:defRPr sz="3450" b="1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Insert divider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486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225335" y="2742863"/>
            <a:ext cx="8685648" cy="1143000"/>
          </a:xfrm>
        </p:spPr>
        <p:txBody>
          <a:bodyPr>
            <a:normAutofit/>
          </a:bodyPr>
          <a:lstStyle>
            <a:lvl1pPr>
              <a:defRPr sz="3450" b="1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Insert divider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1997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CDAEB-873A-4F43-BB0C-878424ABAA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30527" y="141111"/>
            <a:ext cx="8886473" cy="6547556"/>
          </a:xfrm>
          <a:prstGeom prst="rect">
            <a:avLst/>
          </a:prstGeom>
          <a:noFill/>
          <a:ln w="31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40719998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D87A5-85A1-4C33-B67D-F4ECE9B15BC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" y="172431"/>
            <a:ext cx="9144000" cy="1045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" y="6677653"/>
            <a:ext cx="9144000" cy="10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54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2EEE1-56CB-4D60-B848-E810C8C294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" y="172431"/>
            <a:ext cx="9144000" cy="1045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" y="6677653"/>
            <a:ext cx="9144000" cy="10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01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5B19-7469-4273-B47E-8E0B44DE9A0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" y="172431"/>
            <a:ext cx="9144000" cy="1045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" y="6677653"/>
            <a:ext cx="9144000" cy="10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93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996B9-7A33-4B5E-AB02-CCF2FE17E8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" y="172431"/>
            <a:ext cx="9144000" cy="1045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" y="6677653"/>
            <a:ext cx="9144000" cy="10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2126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AF1CF-10F7-4A49-89E3-4E97D85FE83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" y="172431"/>
            <a:ext cx="9144000" cy="1045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" y="6677653"/>
            <a:ext cx="9144000" cy="10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72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519E-FA8C-4814-AF93-599BE2E549C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" y="172431"/>
            <a:ext cx="9144000" cy="1045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" y="6677653"/>
            <a:ext cx="9144000" cy="10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7461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79303-B98A-47E7-AADF-D2A2E64232D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" y="172431"/>
            <a:ext cx="9144000" cy="1045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" y="6677653"/>
            <a:ext cx="9144000" cy="10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403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0F29A-AB6B-4CE6-8213-6CF36908C4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" y="172431"/>
            <a:ext cx="9144000" cy="1045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" y="6677653"/>
            <a:ext cx="9144000" cy="10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611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DD3D6-3E57-4D0E-8AAE-C5AE65977C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" y="172431"/>
            <a:ext cx="9144000" cy="1045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" y="6677653"/>
            <a:ext cx="9144000" cy="10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615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12B4F-CE99-4E8B-9CAC-86BA88BA3B3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" y="172431"/>
            <a:ext cx="9144000" cy="1045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" y="6677653"/>
            <a:ext cx="9144000" cy="10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020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5A690-D1A9-4C22-B134-11D2523605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" y="172431"/>
            <a:ext cx="9144000" cy="1045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" y="6677653"/>
            <a:ext cx="9144000" cy="10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6107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/>
          <p:cNvSpPr>
            <a:spLocks noGrp="1"/>
          </p:cNvSpPr>
          <p:nvPr>
            <p:ph type="chart" sz="quarter" idx="10" hasCustomPrompt="1"/>
          </p:nvPr>
        </p:nvSpPr>
        <p:spPr>
          <a:xfrm>
            <a:off x="457200" y="1843481"/>
            <a:ext cx="8229600" cy="3256813"/>
          </a:xfrm>
        </p:spPr>
        <p:txBody>
          <a:bodyPr>
            <a:norm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Insert chart information here</a:t>
            </a:r>
            <a:endParaRPr lang="en-US" dirty="0"/>
          </a:p>
        </p:txBody>
      </p:sp>
      <p:sp>
        <p:nvSpPr>
          <p:cNvPr id="8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36090"/>
            <a:ext cx="8229600" cy="872416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006BA8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Insert slide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3179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752524" y="952500"/>
            <a:ext cx="3840941" cy="46799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600" b="1" baseline="0">
                <a:solidFill>
                  <a:srgbClr val="404040"/>
                </a:solidFill>
                <a:latin typeface="Arial"/>
                <a:cs typeface="Arial"/>
              </a:defRPr>
            </a:lvl1pPr>
            <a:lvl2pPr marL="0" indent="0" algn="l">
              <a:spcBef>
                <a:spcPts val="0"/>
              </a:spcBef>
              <a:buNone/>
              <a:defRPr sz="2700">
                <a:solidFill>
                  <a:schemeClr val="bg1">
                    <a:lumMod val="50000"/>
                  </a:schemeClr>
                </a:solidFill>
                <a:latin typeface=""/>
              </a:defRPr>
            </a:lvl2pPr>
          </a:lstStyle>
          <a:p>
            <a:pPr lvl="0"/>
            <a:r>
              <a:rPr lang="en-US" dirty="0" smtClean="0"/>
              <a:t>Enter header information here</a:t>
            </a:r>
          </a:p>
          <a:p>
            <a:pPr lvl="0"/>
            <a:endParaRPr lang="en-US" dirty="0" smtClean="0"/>
          </a:p>
          <a:p>
            <a:pPr lvl="1"/>
            <a:r>
              <a:rPr lang="en-US" dirty="0" smtClean="0"/>
              <a:t>Enter body copy information here</a:t>
            </a:r>
            <a:endParaRPr lang="en-US" dirty="0"/>
          </a:p>
        </p:txBody>
      </p:sp>
      <p:sp>
        <p:nvSpPr>
          <p:cNvPr id="7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881146" y="911533"/>
            <a:ext cx="3308053" cy="2457937"/>
          </a:xfrm>
          <a:ln w="114300">
            <a:solidFill>
              <a:schemeClr val="bg2">
                <a:lumMod val="90000"/>
                <a:alpha val="0"/>
              </a:schemeClr>
            </a:solidFill>
            <a:miter lim="800000"/>
          </a:ln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881146" y="3747274"/>
            <a:ext cx="3308053" cy="2457937"/>
          </a:xfrm>
          <a:ln w="114300">
            <a:solidFill>
              <a:schemeClr val="bg2">
                <a:lumMod val="90000"/>
                <a:alpha val="0"/>
              </a:schemeClr>
            </a:solidFill>
            <a:miter lim="800000"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9683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225335" y="2742863"/>
            <a:ext cx="8685648" cy="1143000"/>
          </a:xfrm>
        </p:spPr>
        <p:txBody>
          <a:bodyPr>
            <a:normAutofit/>
          </a:bodyPr>
          <a:lstStyle>
            <a:lvl1pPr>
              <a:defRPr sz="4600" b="1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Insert divider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912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3C538-15A4-45F1-9D85-D38BD46D9DB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" y="172431"/>
            <a:ext cx="9144000" cy="1045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" y="6677653"/>
            <a:ext cx="9144000" cy="10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1090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225335" y="2742863"/>
            <a:ext cx="8685648" cy="1143000"/>
          </a:xfrm>
        </p:spPr>
        <p:txBody>
          <a:bodyPr>
            <a:normAutofit/>
          </a:bodyPr>
          <a:lstStyle>
            <a:lvl1pPr>
              <a:defRPr sz="4600" b="1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Insert divider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677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225335" y="2742863"/>
            <a:ext cx="8685648" cy="1143000"/>
          </a:xfrm>
        </p:spPr>
        <p:txBody>
          <a:bodyPr>
            <a:normAutofit/>
          </a:bodyPr>
          <a:lstStyle>
            <a:lvl1pPr>
              <a:defRPr sz="4600" b="1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Insert divider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808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36090"/>
            <a:ext cx="8229600" cy="872416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006BA8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457200" y="2509181"/>
            <a:ext cx="8402638" cy="3430920"/>
          </a:xfrm>
        </p:spPr>
        <p:txBody>
          <a:bodyPr>
            <a:normAutofit/>
          </a:bodyPr>
          <a:lstStyle>
            <a:lvl1pPr marL="0" indent="0" algn="ctr">
              <a:buNone/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03255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57200" y="1843480"/>
            <a:ext cx="8229600" cy="3256813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8" name="Title 8"/>
          <p:cNvSpPr>
            <a:spLocks noGrp="1"/>
          </p:cNvSpPr>
          <p:nvPr>
            <p:ph type="title"/>
          </p:nvPr>
        </p:nvSpPr>
        <p:spPr>
          <a:xfrm>
            <a:off x="457200" y="336090"/>
            <a:ext cx="8229600" cy="872416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006BA8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9181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36090"/>
            <a:ext cx="8229600" cy="872416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006BA8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457201" y="2509181"/>
            <a:ext cx="8402639" cy="3430920"/>
          </a:xfrm>
        </p:spPr>
        <p:txBody>
          <a:bodyPr>
            <a:normAutofit/>
          </a:bodyPr>
          <a:lstStyle>
            <a:lvl1pPr marL="0" indent="0" algn="ctr">
              <a:buNone/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06790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57200" y="1843481"/>
            <a:ext cx="8229600" cy="3256813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8" name="Title 8"/>
          <p:cNvSpPr>
            <a:spLocks noGrp="1"/>
          </p:cNvSpPr>
          <p:nvPr>
            <p:ph type="title"/>
          </p:nvPr>
        </p:nvSpPr>
        <p:spPr>
          <a:xfrm>
            <a:off x="457200" y="336090"/>
            <a:ext cx="8229600" cy="872416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006BA8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930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044F818-1AC1-40B8-817E-35024C4FF9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3145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36090"/>
            <a:ext cx="8229600" cy="872416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006BA8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457200" y="2509181"/>
            <a:ext cx="8402638" cy="3430920"/>
          </a:xfrm>
        </p:spPr>
        <p:txBody>
          <a:bodyPr>
            <a:normAutofit/>
          </a:bodyPr>
          <a:lstStyle>
            <a:lvl1pPr marL="0" indent="0" algn="ctr">
              <a:buNone/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73443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57200" y="1843480"/>
            <a:ext cx="8229600" cy="3256813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8" name="Title 8"/>
          <p:cNvSpPr>
            <a:spLocks noGrp="1"/>
          </p:cNvSpPr>
          <p:nvPr>
            <p:ph type="title"/>
          </p:nvPr>
        </p:nvSpPr>
        <p:spPr>
          <a:xfrm>
            <a:off x="457200" y="336090"/>
            <a:ext cx="8229600" cy="872416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006BA8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7140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8"/>
          <p:cNvSpPr>
            <a:spLocks noGrp="1"/>
          </p:cNvSpPr>
          <p:nvPr>
            <p:ph type="title"/>
          </p:nvPr>
        </p:nvSpPr>
        <p:spPr>
          <a:xfrm>
            <a:off x="457200" y="336090"/>
            <a:ext cx="8229600" cy="872416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006BA8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0"/>
          </p:nvPr>
        </p:nvSpPr>
        <p:spPr>
          <a:xfrm>
            <a:off x="457200" y="2509181"/>
            <a:ext cx="8402638" cy="3430920"/>
          </a:xfrm>
        </p:spPr>
        <p:txBody>
          <a:bodyPr>
            <a:normAutofit/>
          </a:bodyPr>
          <a:lstStyle>
            <a:lvl1pPr marL="0" indent="0" algn="ctr">
              <a:buNone/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131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E1CF9-348F-416B-ADF6-C6FE93EFE0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" y="172431"/>
            <a:ext cx="9144000" cy="1045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" y="6677653"/>
            <a:ext cx="9144000" cy="10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3535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36090"/>
            <a:ext cx="8229600" cy="872416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006BA8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457200" y="2509181"/>
            <a:ext cx="8402638" cy="3430920"/>
          </a:xfrm>
        </p:spPr>
        <p:txBody>
          <a:bodyPr>
            <a:normAutofit/>
          </a:bodyPr>
          <a:lstStyle>
            <a:lvl1pPr marL="0" indent="0" algn="ctr">
              <a:buNone/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16378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57200" y="1843480"/>
            <a:ext cx="8229600" cy="3256813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8" name="Title 8"/>
          <p:cNvSpPr>
            <a:spLocks noGrp="1"/>
          </p:cNvSpPr>
          <p:nvPr>
            <p:ph type="title"/>
          </p:nvPr>
        </p:nvSpPr>
        <p:spPr>
          <a:xfrm>
            <a:off x="457200" y="336090"/>
            <a:ext cx="8229600" cy="872416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006BA8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243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210DA-F502-40D8-93D3-03F18D5A9F2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" y="172431"/>
            <a:ext cx="9144000" cy="1045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" y="6677653"/>
            <a:ext cx="9144000" cy="10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24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214CB-33A6-4A35-B83B-FBA0B2E807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" y="172431"/>
            <a:ext cx="9144000" cy="1045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" y="6677653"/>
            <a:ext cx="9144000" cy="10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05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E57D-BE2D-44DF-8A54-04A24A28119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" y="172431"/>
            <a:ext cx="9144000" cy="1045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" y="6677653"/>
            <a:ext cx="9144000" cy="10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6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9AD5B-8B0A-4202-B90A-FBFD814DA9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" y="172431"/>
            <a:ext cx="9144000" cy="1045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" y="6677653"/>
            <a:ext cx="9144000" cy="10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17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9950-867A-470D-927C-A5DE42B2F1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" y="172431"/>
            <a:ext cx="9144000" cy="1045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" y="6677653"/>
            <a:ext cx="9144000" cy="10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91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612DE-63BD-4CAA-B31D-D6663035509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319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  <p:sldLayoutId id="2147483686" r:id="rId13"/>
    <p:sldLayoutId id="2147483687" r:id="rId14"/>
    <p:sldLayoutId id="2147483688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  Click to edit Master text styles</a:t>
            </a:r>
          </a:p>
          <a:p>
            <a:pPr lvl="1"/>
            <a:r>
              <a:rPr lang="en-US" dirty="0" smtClean="0"/>
              <a:t>  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287BF-ABFE-4754-BA8C-B8014D990DC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50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2061A3"/>
          </a:solidFill>
          <a:latin typeface="Knockout 49 Liteweight"/>
          <a:ea typeface="+mj-ea"/>
          <a:cs typeface="Knockout 49 Liteweight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061A3"/>
        </a:buClr>
        <a:buFont typeface="Lucida Grande"/>
        <a:buChar char="·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061A3"/>
        </a:buClr>
        <a:buSzPct val="75000"/>
        <a:buFont typeface="Lucida Grande"/>
        <a:buChar char="&gt;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061A3"/>
        </a:buClr>
        <a:buFont typeface="Lucida Grande"/>
        <a:buChar char="·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061A3"/>
        </a:buClr>
        <a:buSzPct val="75000"/>
        <a:buFont typeface="Lucida Grande"/>
        <a:buChar char="&gt;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061A3"/>
        </a:buClr>
        <a:buFont typeface="Lucida Grande"/>
        <a:buChar char="·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483D25C8-876D-49AA-8CE7-35C21F9A216E}" type="slidenum">
              <a:rPr lang="en-US" altLang="en-US"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pic>
        <p:nvPicPr>
          <p:cNvPr id="7175" name="Picture 6" descr="NCPorts_TextSlide_w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4551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defTabSz="457200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defTabSz="4572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defTabSz="457200">
              <a:defRPr/>
            </a:pPr>
            <a:fld id="{84F15B02-94F3-4519-9C13-08E685714909}" type="slidenum">
              <a:rPr lang="en-US"/>
              <a:pPr defTabSz="457200">
                <a:defRPr/>
              </a:pPr>
              <a:t>‹#›</a:t>
            </a:fld>
            <a:endParaRPr lang="en-US"/>
          </a:p>
        </p:txBody>
      </p:sp>
      <p:pic>
        <p:nvPicPr>
          <p:cNvPr id="13319" name="Picture 6" descr="NCPorts_TextSlide_w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95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483D25C8-876D-49AA-8CE7-35C21F9A216E}" type="slidenum">
              <a:rPr lang="en-US" altLang="en-US"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pic>
        <p:nvPicPr>
          <p:cNvPr id="7175" name="Picture 6" descr="NCPorts_TextSlide_w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0998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7085B05-8C67-41B3-B4FC-D7AD6C7740D2}" type="slidenum">
              <a:rPr lang="en-US" altLang="en-US"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pic>
        <p:nvPicPr>
          <p:cNvPr id="16391" name="Picture 6" descr="NCPorts_TextSlide_w-out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902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483D25C8-876D-49AA-8CE7-35C21F9A216E}" type="slidenum">
              <a:rPr lang="en-US" altLang="en-US"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pic>
        <p:nvPicPr>
          <p:cNvPr id="7175" name="Picture 6" descr="NCPorts_TextSlide_w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036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8.png"/><Relationship Id="rId117" Type="http://schemas.openxmlformats.org/officeDocument/2006/relationships/image" Target="../media/image167.png"/><Relationship Id="rId21" Type="http://schemas.openxmlformats.org/officeDocument/2006/relationships/image" Target="../media/image73.png"/><Relationship Id="rId42" Type="http://schemas.openxmlformats.org/officeDocument/2006/relationships/image" Target="../media/image94.png"/><Relationship Id="rId47" Type="http://schemas.openxmlformats.org/officeDocument/2006/relationships/image" Target="../media/image99.jpeg"/><Relationship Id="rId63" Type="http://schemas.openxmlformats.org/officeDocument/2006/relationships/image" Target="../media/image114.png"/><Relationship Id="rId68" Type="http://schemas.openxmlformats.org/officeDocument/2006/relationships/image" Target="../media/image119.png"/><Relationship Id="rId84" Type="http://schemas.openxmlformats.org/officeDocument/2006/relationships/image" Target="../media/image135.jpeg"/><Relationship Id="rId89" Type="http://schemas.openxmlformats.org/officeDocument/2006/relationships/image" Target="../media/image140.gif"/><Relationship Id="rId112" Type="http://schemas.openxmlformats.org/officeDocument/2006/relationships/image" Target="../media/image162.png"/><Relationship Id="rId16" Type="http://schemas.openxmlformats.org/officeDocument/2006/relationships/image" Target="../media/image68.png"/><Relationship Id="rId107" Type="http://schemas.openxmlformats.org/officeDocument/2006/relationships/image" Target="../media/image157.jpeg"/><Relationship Id="rId11" Type="http://schemas.openxmlformats.org/officeDocument/2006/relationships/image" Target="../media/image63.png"/><Relationship Id="rId32" Type="http://schemas.openxmlformats.org/officeDocument/2006/relationships/image" Target="../media/image84.png"/><Relationship Id="rId37" Type="http://schemas.openxmlformats.org/officeDocument/2006/relationships/image" Target="../media/image89.png"/><Relationship Id="rId53" Type="http://schemas.openxmlformats.org/officeDocument/2006/relationships/image" Target="../media/image104.png"/><Relationship Id="rId58" Type="http://schemas.openxmlformats.org/officeDocument/2006/relationships/image" Target="../media/image109.png"/><Relationship Id="rId74" Type="http://schemas.openxmlformats.org/officeDocument/2006/relationships/image" Target="../media/image125.png"/><Relationship Id="rId79" Type="http://schemas.openxmlformats.org/officeDocument/2006/relationships/image" Target="../media/image130.png"/><Relationship Id="rId102" Type="http://schemas.openxmlformats.org/officeDocument/2006/relationships/image" Target="../media/image152.gif"/><Relationship Id="rId123" Type="http://schemas.openxmlformats.org/officeDocument/2006/relationships/image" Target="../media/image173.png"/><Relationship Id="rId5" Type="http://schemas.openxmlformats.org/officeDocument/2006/relationships/image" Target="../media/image57.png"/><Relationship Id="rId90" Type="http://schemas.openxmlformats.org/officeDocument/2006/relationships/image" Target="../media/image141.jpg"/><Relationship Id="rId95" Type="http://schemas.openxmlformats.org/officeDocument/2006/relationships/image" Target="../media/image145.png"/><Relationship Id="rId19" Type="http://schemas.openxmlformats.org/officeDocument/2006/relationships/image" Target="../media/image71.png"/><Relationship Id="rId14" Type="http://schemas.openxmlformats.org/officeDocument/2006/relationships/image" Target="../media/image66.png"/><Relationship Id="rId22" Type="http://schemas.openxmlformats.org/officeDocument/2006/relationships/image" Target="../media/image74.png"/><Relationship Id="rId27" Type="http://schemas.openxmlformats.org/officeDocument/2006/relationships/image" Target="../media/image79.png"/><Relationship Id="rId30" Type="http://schemas.openxmlformats.org/officeDocument/2006/relationships/image" Target="../media/image82.png"/><Relationship Id="rId35" Type="http://schemas.openxmlformats.org/officeDocument/2006/relationships/image" Target="../media/image87.png"/><Relationship Id="rId43" Type="http://schemas.openxmlformats.org/officeDocument/2006/relationships/image" Target="../media/image95.png"/><Relationship Id="rId48" Type="http://schemas.openxmlformats.org/officeDocument/2006/relationships/image" Target="../media/image100.png"/><Relationship Id="rId56" Type="http://schemas.openxmlformats.org/officeDocument/2006/relationships/image" Target="../media/image107.png"/><Relationship Id="rId64" Type="http://schemas.openxmlformats.org/officeDocument/2006/relationships/image" Target="../media/image115.png"/><Relationship Id="rId69" Type="http://schemas.openxmlformats.org/officeDocument/2006/relationships/image" Target="../media/image120.png"/><Relationship Id="rId77" Type="http://schemas.openxmlformats.org/officeDocument/2006/relationships/image" Target="../media/image128.png"/><Relationship Id="rId100" Type="http://schemas.openxmlformats.org/officeDocument/2006/relationships/image" Target="../media/image150.png"/><Relationship Id="rId105" Type="http://schemas.openxmlformats.org/officeDocument/2006/relationships/image" Target="../media/image155.png"/><Relationship Id="rId113" Type="http://schemas.openxmlformats.org/officeDocument/2006/relationships/image" Target="../media/image163.png"/><Relationship Id="rId118" Type="http://schemas.openxmlformats.org/officeDocument/2006/relationships/image" Target="../media/image168.jpg"/><Relationship Id="rId126" Type="http://schemas.openxmlformats.org/officeDocument/2006/relationships/image" Target="../media/image176.gif"/><Relationship Id="rId8" Type="http://schemas.openxmlformats.org/officeDocument/2006/relationships/image" Target="../media/image60.png"/><Relationship Id="rId51" Type="http://schemas.openxmlformats.org/officeDocument/2006/relationships/image" Target="../media/image26.png"/><Relationship Id="rId72" Type="http://schemas.openxmlformats.org/officeDocument/2006/relationships/image" Target="../media/image123.png"/><Relationship Id="rId80" Type="http://schemas.openxmlformats.org/officeDocument/2006/relationships/image" Target="../media/image131.jpeg"/><Relationship Id="rId85" Type="http://schemas.openxmlformats.org/officeDocument/2006/relationships/image" Target="../media/image136.png"/><Relationship Id="rId93" Type="http://schemas.openxmlformats.org/officeDocument/2006/relationships/image" Target="../media/image143.png"/><Relationship Id="rId98" Type="http://schemas.openxmlformats.org/officeDocument/2006/relationships/image" Target="../media/image148.gif"/><Relationship Id="rId121" Type="http://schemas.openxmlformats.org/officeDocument/2006/relationships/image" Target="../media/image171.jpeg"/><Relationship Id="rId3" Type="http://schemas.openxmlformats.org/officeDocument/2006/relationships/image" Target="../media/image55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5" Type="http://schemas.openxmlformats.org/officeDocument/2006/relationships/image" Target="../media/image77.png"/><Relationship Id="rId33" Type="http://schemas.openxmlformats.org/officeDocument/2006/relationships/image" Target="../media/image85.png"/><Relationship Id="rId38" Type="http://schemas.openxmlformats.org/officeDocument/2006/relationships/image" Target="../media/image90.png"/><Relationship Id="rId46" Type="http://schemas.openxmlformats.org/officeDocument/2006/relationships/image" Target="../media/image98.jpeg"/><Relationship Id="rId59" Type="http://schemas.openxmlformats.org/officeDocument/2006/relationships/image" Target="../media/image110.png"/><Relationship Id="rId67" Type="http://schemas.openxmlformats.org/officeDocument/2006/relationships/image" Target="../media/image118.png"/><Relationship Id="rId103" Type="http://schemas.openxmlformats.org/officeDocument/2006/relationships/image" Target="../media/image153.png"/><Relationship Id="rId108" Type="http://schemas.openxmlformats.org/officeDocument/2006/relationships/image" Target="../media/image158.png"/><Relationship Id="rId116" Type="http://schemas.openxmlformats.org/officeDocument/2006/relationships/image" Target="../media/image166.png"/><Relationship Id="rId124" Type="http://schemas.openxmlformats.org/officeDocument/2006/relationships/image" Target="../media/image174.png"/><Relationship Id="rId20" Type="http://schemas.openxmlformats.org/officeDocument/2006/relationships/image" Target="../media/image72.png"/><Relationship Id="rId41" Type="http://schemas.openxmlformats.org/officeDocument/2006/relationships/image" Target="../media/image93.png"/><Relationship Id="rId54" Type="http://schemas.openxmlformats.org/officeDocument/2006/relationships/image" Target="../media/image105.png"/><Relationship Id="rId62" Type="http://schemas.openxmlformats.org/officeDocument/2006/relationships/image" Target="../media/image113.png"/><Relationship Id="rId70" Type="http://schemas.openxmlformats.org/officeDocument/2006/relationships/image" Target="../media/image121.png"/><Relationship Id="rId75" Type="http://schemas.openxmlformats.org/officeDocument/2006/relationships/image" Target="../media/image126.png"/><Relationship Id="rId83" Type="http://schemas.openxmlformats.org/officeDocument/2006/relationships/image" Target="../media/image134.png"/><Relationship Id="rId88" Type="http://schemas.openxmlformats.org/officeDocument/2006/relationships/image" Target="../media/image139.jpeg"/><Relationship Id="rId91" Type="http://schemas.openxmlformats.org/officeDocument/2006/relationships/image" Target="../media/image142.jpeg"/><Relationship Id="rId96" Type="http://schemas.openxmlformats.org/officeDocument/2006/relationships/image" Target="../media/image146.png"/><Relationship Id="rId111" Type="http://schemas.openxmlformats.org/officeDocument/2006/relationships/image" Target="../media/image161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8.png"/><Relationship Id="rId15" Type="http://schemas.openxmlformats.org/officeDocument/2006/relationships/image" Target="../media/image67.png"/><Relationship Id="rId23" Type="http://schemas.openxmlformats.org/officeDocument/2006/relationships/image" Target="../media/image75.png"/><Relationship Id="rId28" Type="http://schemas.openxmlformats.org/officeDocument/2006/relationships/image" Target="../media/image80.png"/><Relationship Id="rId36" Type="http://schemas.openxmlformats.org/officeDocument/2006/relationships/image" Target="../media/image88.png"/><Relationship Id="rId49" Type="http://schemas.openxmlformats.org/officeDocument/2006/relationships/image" Target="../media/image101.png"/><Relationship Id="rId57" Type="http://schemas.openxmlformats.org/officeDocument/2006/relationships/image" Target="../media/image108.png"/><Relationship Id="rId106" Type="http://schemas.openxmlformats.org/officeDocument/2006/relationships/image" Target="../media/image156.png"/><Relationship Id="rId114" Type="http://schemas.openxmlformats.org/officeDocument/2006/relationships/image" Target="../media/image164.gif"/><Relationship Id="rId119" Type="http://schemas.openxmlformats.org/officeDocument/2006/relationships/image" Target="../media/image169.png"/><Relationship Id="rId127" Type="http://schemas.openxmlformats.org/officeDocument/2006/relationships/image" Target="../media/image177.png"/><Relationship Id="rId10" Type="http://schemas.openxmlformats.org/officeDocument/2006/relationships/image" Target="../media/image62.png"/><Relationship Id="rId31" Type="http://schemas.openxmlformats.org/officeDocument/2006/relationships/image" Target="../media/image83.png"/><Relationship Id="rId44" Type="http://schemas.openxmlformats.org/officeDocument/2006/relationships/image" Target="../media/image96.jpeg"/><Relationship Id="rId52" Type="http://schemas.openxmlformats.org/officeDocument/2006/relationships/image" Target="../media/image103.jpeg"/><Relationship Id="rId60" Type="http://schemas.openxmlformats.org/officeDocument/2006/relationships/image" Target="../media/image111.png"/><Relationship Id="rId65" Type="http://schemas.openxmlformats.org/officeDocument/2006/relationships/image" Target="../media/image116.png"/><Relationship Id="rId73" Type="http://schemas.openxmlformats.org/officeDocument/2006/relationships/image" Target="../media/image124.png"/><Relationship Id="rId78" Type="http://schemas.openxmlformats.org/officeDocument/2006/relationships/image" Target="../media/image129.png"/><Relationship Id="rId81" Type="http://schemas.openxmlformats.org/officeDocument/2006/relationships/image" Target="../media/image132.png"/><Relationship Id="rId86" Type="http://schemas.openxmlformats.org/officeDocument/2006/relationships/image" Target="../media/image137.png"/><Relationship Id="rId94" Type="http://schemas.openxmlformats.org/officeDocument/2006/relationships/image" Target="../media/image144.png"/><Relationship Id="rId99" Type="http://schemas.openxmlformats.org/officeDocument/2006/relationships/image" Target="../media/image149.png"/><Relationship Id="rId101" Type="http://schemas.openxmlformats.org/officeDocument/2006/relationships/image" Target="../media/image151.png"/><Relationship Id="rId122" Type="http://schemas.openxmlformats.org/officeDocument/2006/relationships/image" Target="../media/image172.png"/><Relationship Id="rId4" Type="http://schemas.openxmlformats.org/officeDocument/2006/relationships/image" Target="../media/image56.png"/><Relationship Id="rId9" Type="http://schemas.openxmlformats.org/officeDocument/2006/relationships/image" Target="../media/image61.jpe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9" Type="http://schemas.openxmlformats.org/officeDocument/2006/relationships/image" Target="../media/image91.png"/><Relationship Id="rId109" Type="http://schemas.openxmlformats.org/officeDocument/2006/relationships/image" Target="../media/image159.jpg"/><Relationship Id="rId34" Type="http://schemas.openxmlformats.org/officeDocument/2006/relationships/image" Target="../media/image86.png"/><Relationship Id="rId50" Type="http://schemas.openxmlformats.org/officeDocument/2006/relationships/image" Target="../media/image102.png"/><Relationship Id="rId55" Type="http://schemas.openxmlformats.org/officeDocument/2006/relationships/image" Target="../media/image106.jpeg"/><Relationship Id="rId76" Type="http://schemas.openxmlformats.org/officeDocument/2006/relationships/image" Target="../media/image127.png"/><Relationship Id="rId97" Type="http://schemas.openxmlformats.org/officeDocument/2006/relationships/image" Target="../media/image147.jpg"/><Relationship Id="rId104" Type="http://schemas.openxmlformats.org/officeDocument/2006/relationships/image" Target="../media/image154.jpeg"/><Relationship Id="rId120" Type="http://schemas.openxmlformats.org/officeDocument/2006/relationships/image" Target="../media/image170.png"/><Relationship Id="rId125" Type="http://schemas.openxmlformats.org/officeDocument/2006/relationships/image" Target="../media/image175.jpg"/><Relationship Id="rId7" Type="http://schemas.openxmlformats.org/officeDocument/2006/relationships/image" Target="../media/image59.png"/><Relationship Id="rId71" Type="http://schemas.openxmlformats.org/officeDocument/2006/relationships/image" Target="../media/image122.png"/><Relationship Id="rId92" Type="http://schemas.openxmlformats.org/officeDocument/2006/relationships/image" Target="../media/image25.jpeg"/><Relationship Id="rId2" Type="http://schemas.openxmlformats.org/officeDocument/2006/relationships/image" Target="../media/image54.jpeg"/><Relationship Id="rId29" Type="http://schemas.openxmlformats.org/officeDocument/2006/relationships/image" Target="../media/image81.png"/><Relationship Id="rId24" Type="http://schemas.openxmlformats.org/officeDocument/2006/relationships/image" Target="../media/image76.png"/><Relationship Id="rId40" Type="http://schemas.openxmlformats.org/officeDocument/2006/relationships/image" Target="../media/image92.png"/><Relationship Id="rId45" Type="http://schemas.openxmlformats.org/officeDocument/2006/relationships/image" Target="../media/image97.png"/><Relationship Id="rId66" Type="http://schemas.openxmlformats.org/officeDocument/2006/relationships/image" Target="../media/image117.png"/><Relationship Id="rId87" Type="http://schemas.openxmlformats.org/officeDocument/2006/relationships/image" Target="../media/image138.png"/><Relationship Id="rId110" Type="http://schemas.openxmlformats.org/officeDocument/2006/relationships/image" Target="../media/image160.png"/><Relationship Id="rId115" Type="http://schemas.openxmlformats.org/officeDocument/2006/relationships/image" Target="../media/image165.jpeg"/><Relationship Id="rId61" Type="http://schemas.openxmlformats.org/officeDocument/2006/relationships/image" Target="../media/image112.png"/><Relationship Id="rId82" Type="http://schemas.openxmlformats.org/officeDocument/2006/relationships/image" Target="../media/image13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gif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2769" y="1237970"/>
            <a:ext cx="1993396" cy="109496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800" y="3455944"/>
            <a:ext cx="80433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Knockout 49 Liteweight"/>
              </a:rPr>
              <a:t>As we </a:t>
            </a:r>
            <a:r>
              <a:rPr lang="en-US" sz="4000" b="1" dirty="0">
                <a:solidFill>
                  <a:schemeClr val="bg1"/>
                </a:solidFill>
                <a:latin typeface="Book Antiqua" panose="02040602050305030304" pitchFamily="18" charset="0"/>
                <a:cs typeface="Knockout 49 Liteweight"/>
              </a:rPr>
              <a:t>get bigger,</a:t>
            </a:r>
          </a:p>
          <a:p>
            <a:pPr algn="ctr">
              <a:lnSpc>
                <a:spcPct val="80000"/>
              </a:lnSpc>
            </a:pPr>
            <a:r>
              <a:rPr lang="en-US" sz="4000" b="1" dirty="0">
                <a:solidFill>
                  <a:schemeClr val="bg1"/>
                </a:solidFill>
                <a:latin typeface="Book Antiqua" panose="02040602050305030304" pitchFamily="18" charset="0"/>
                <a:cs typeface="Knockout 49 Liteweight"/>
              </a:rPr>
              <a:t>the world gets smaller.</a:t>
            </a:r>
          </a:p>
          <a:p>
            <a:pPr algn="ctr">
              <a:lnSpc>
                <a:spcPct val="80000"/>
              </a:lnSpc>
            </a:pPr>
            <a:endParaRPr lang="en-US" sz="4000" b="1" dirty="0">
              <a:solidFill>
                <a:prstClr val="white"/>
              </a:solidFill>
              <a:latin typeface="Book Antiqua" panose="02040602050305030304" pitchFamily="18" charset="0"/>
              <a:cs typeface="Knockout 49 Liteweight"/>
            </a:endParaRPr>
          </a:p>
        </p:txBody>
      </p:sp>
    </p:spTree>
    <p:extLst>
      <p:ext uri="{BB962C8B-B14F-4D97-AF65-F5344CB8AC3E}">
        <p14:creationId xmlns:p14="http://schemas.microsoft.com/office/powerpoint/2010/main" val="422192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469" y="227490"/>
            <a:ext cx="8782784" cy="1325563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atin typeface="Book Antiqua" panose="02040602050305030304" pitchFamily="18" charset="0"/>
              </a:rPr>
              <a:t>Opportunity to Improve </a:t>
            </a:r>
            <a:r>
              <a:rPr lang="en-US" sz="3600" b="1" dirty="0">
                <a:latin typeface="Book Antiqua" panose="02040602050305030304" pitchFamily="18" charset="0"/>
              </a:rPr>
              <a:t>S</a:t>
            </a:r>
            <a:r>
              <a:rPr lang="en-US" sz="3600" b="1" dirty="0" smtClean="0">
                <a:latin typeface="Book Antiqua" panose="02040602050305030304" pitchFamily="18" charset="0"/>
              </a:rPr>
              <a:t>upply </a:t>
            </a:r>
            <a:r>
              <a:rPr lang="en-US" sz="3600" b="1" dirty="0">
                <a:latin typeface="Book Antiqua" panose="02040602050305030304" pitchFamily="18" charset="0"/>
              </a:rPr>
              <a:t>C</a:t>
            </a:r>
            <a:r>
              <a:rPr lang="en-US" sz="3600" b="1" dirty="0" smtClean="0">
                <a:latin typeface="Book Antiqua" panose="02040602050305030304" pitchFamily="18" charset="0"/>
              </a:rPr>
              <a:t>hain</a:t>
            </a:r>
            <a:endParaRPr lang="en-US" sz="3600" b="1" dirty="0">
              <a:latin typeface="Book Antiqua" panose="0204060205030503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70" y="1341620"/>
            <a:ext cx="8782783" cy="499921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912288" y="3954589"/>
            <a:ext cx="1425772" cy="373543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Book Antiqua" panose="02040602050305030304" pitchFamily="18" charset="0"/>
              </a:rPr>
              <a:t>Wilmington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108008" y="5746731"/>
            <a:ext cx="1217297" cy="360407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Book Antiqua" panose="02040602050305030304" pitchFamily="18" charset="0"/>
              </a:rPr>
              <a:t>Savannah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481250" y="5176762"/>
            <a:ext cx="1340430" cy="440170"/>
          </a:xfrm>
          <a:prstGeom prst="rect">
            <a:avLst/>
          </a:prstGeom>
          <a:solidFill>
            <a:srgbClr val="FF474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Book Antiqua" panose="02040602050305030304" pitchFamily="18" charset="0"/>
              </a:rPr>
              <a:t>Charleston</a:t>
            </a:r>
            <a:endParaRPr lang="en-US" sz="1600" kern="0" dirty="0" smtClean="0">
              <a:solidFill>
                <a:prstClr val="black">
                  <a:lumMod val="75000"/>
                  <a:lumOff val="25000"/>
                </a:prstClr>
              </a:solidFill>
              <a:latin typeface="Book Antiqua" panose="0204060205030503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280497" y="1425707"/>
            <a:ext cx="1262981" cy="354521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Book Antiqua" panose="02040602050305030304" pitchFamily="18" charset="0"/>
              </a:rPr>
              <a:t>Norfolk</a:t>
            </a:r>
          </a:p>
        </p:txBody>
      </p:sp>
      <p:sp>
        <p:nvSpPr>
          <p:cNvPr id="17" name="Oval 16"/>
          <p:cNvSpPr/>
          <p:nvPr/>
        </p:nvSpPr>
        <p:spPr>
          <a:xfrm>
            <a:off x="3443511" y="1970930"/>
            <a:ext cx="2681242" cy="2200357"/>
          </a:xfrm>
          <a:prstGeom prst="ellipse">
            <a:avLst/>
          </a:prstGeom>
          <a:solidFill>
            <a:srgbClr val="FF4747">
              <a:alpha val="5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468977" y="2521480"/>
            <a:ext cx="1447017" cy="1424412"/>
          </a:xfrm>
          <a:prstGeom prst="ellipse">
            <a:avLst/>
          </a:prstGeom>
          <a:solidFill>
            <a:sysClr val="windowText" lastClr="000000">
              <a:lumMod val="65000"/>
              <a:lumOff val="35000"/>
              <a:alpha val="50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317657" y="1951823"/>
            <a:ext cx="2176438" cy="1659577"/>
          </a:xfrm>
          <a:prstGeom prst="ellipse">
            <a:avLst/>
          </a:prstGeom>
          <a:solidFill>
            <a:srgbClr val="FFC000">
              <a:lumMod val="60000"/>
              <a:lumOff val="40000"/>
              <a:alpha val="5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9903341" y="1995498"/>
            <a:ext cx="274382" cy="382767"/>
          </a:xfrm>
          <a:prstGeom prst="straightConnector1">
            <a:avLst/>
          </a:prstGeom>
          <a:noFill/>
          <a:ln w="6350" cap="flat" cmpd="sng" algn="ctr">
            <a:solidFill>
              <a:srgbClr val="FFC000">
                <a:lumMod val="60000"/>
                <a:lumOff val="4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4542552" y="2897352"/>
            <a:ext cx="86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Book Antiqua" panose="02040602050305030304" pitchFamily="18" charset="0"/>
              </a:rPr>
              <a:t>43</a:t>
            </a:r>
            <a:r>
              <a:rPr lang="en-US" sz="24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Knockout 49 Liteweight" panose="02000506040000020004" pitchFamily="50" charset="0"/>
              </a:rPr>
              <a:t>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22452" y="2521480"/>
            <a:ext cx="777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Book Antiqua" panose="02040602050305030304" pitchFamily="18" charset="0"/>
              </a:rPr>
              <a:t>27%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47145" y="2916166"/>
            <a:ext cx="912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Book Antiqua" panose="02040602050305030304" pitchFamily="18" charset="0"/>
              </a:rPr>
              <a:t>18%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426237" y="1479275"/>
            <a:ext cx="6776185" cy="643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006BA8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5" name="Down Arrow 24"/>
          <p:cNvSpPr/>
          <p:nvPr/>
        </p:nvSpPr>
        <p:spPr>
          <a:xfrm rot="3691070">
            <a:off x="7058283" y="1678691"/>
            <a:ext cx="298166" cy="731479"/>
          </a:xfrm>
          <a:prstGeom prst="downArrow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26" name="Down Arrow 25"/>
          <p:cNvSpPr/>
          <p:nvPr/>
        </p:nvSpPr>
        <p:spPr>
          <a:xfrm rot="9975476">
            <a:off x="4983099" y="3841461"/>
            <a:ext cx="253520" cy="1324140"/>
          </a:xfrm>
          <a:prstGeom prst="downArrow">
            <a:avLst>
              <a:gd name="adj1" fmla="val 49479"/>
              <a:gd name="adj2" fmla="val 50000"/>
            </a:avLst>
          </a:prstGeom>
          <a:solidFill>
            <a:srgbClr val="FF4747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27" name="Down Arrow 26"/>
          <p:cNvSpPr/>
          <p:nvPr/>
        </p:nvSpPr>
        <p:spPr>
          <a:xfrm rot="9975476">
            <a:off x="3437519" y="3728334"/>
            <a:ext cx="249658" cy="2000647"/>
          </a:xfrm>
          <a:prstGeom prst="downArrow">
            <a:avLst>
              <a:gd name="adj1" fmla="val 49479"/>
              <a:gd name="adj2" fmla="val 50000"/>
            </a:avLst>
          </a:prstGeom>
          <a:solidFill>
            <a:srgbClr val="E7E6E6">
              <a:lumMod val="50000"/>
            </a:srgbClr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38699" y="6261049"/>
            <a:ext cx="2057400" cy="365125"/>
          </a:xfrm>
        </p:spPr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94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80623" y="2770744"/>
            <a:ext cx="8034727" cy="860353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atin typeface="Book Antiqua" panose="02040602050305030304" pitchFamily="18" charset="0"/>
              </a:rPr>
              <a:t>Projects in Motion</a:t>
            </a:r>
            <a:endParaRPr lang="en-US" sz="4000" b="1" dirty="0">
              <a:latin typeface="Book Antiqua" panose="0204060205030503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22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902" y="354708"/>
            <a:ext cx="8732176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2061A3"/>
                </a:solidFill>
                <a:latin typeface="Book Antiqua" panose="02040602050305030304" pitchFamily="18" charset="0"/>
              </a:rPr>
              <a:t>Port of Wilmington Export </a:t>
            </a:r>
            <a:r>
              <a:rPr lang="en-US" sz="3600" b="1" dirty="0">
                <a:solidFill>
                  <a:srgbClr val="2061A3"/>
                </a:solidFill>
                <a:latin typeface="Book Antiqua" panose="02040602050305030304" pitchFamily="18" charset="0"/>
              </a:rPr>
              <a:t>P</a:t>
            </a:r>
            <a:r>
              <a:rPr lang="en-US" sz="3600" b="1" dirty="0" smtClean="0">
                <a:solidFill>
                  <a:srgbClr val="2061A3"/>
                </a:solidFill>
                <a:latin typeface="Book Antiqua" panose="02040602050305030304" pitchFamily="18" charset="0"/>
              </a:rPr>
              <a:t>ellet </a:t>
            </a:r>
            <a:r>
              <a:rPr lang="en-US" sz="3600" b="1" dirty="0">
                <a:solidFill>
                  <a:srgbClr val="2061A3"/>
                </a:solidFill>
                <a:latin typeface="Book Antiqua" panose="02040602050305030304" pitchFamily="18" charset="0"/>
              </a:rPr>
              <a:t>F</a:t>
            </a:r>
            <a:r>
              <a:rPr lang="en-US" sz="3600" b="1" dirty="0" smtClean="0">
                <a:solidFill>
                  <a:srgbClr val="2061A3"/>
                </a:solidFill>
                <a:latin typeface="Book Antiqua" panose="02040602050305030304" pitchFamily="18" charset="0"/>
              </a:rPr>
              <a:t>acility</a:t>
            </a:r>
            <a:endParaRPr lang="en-US" sz="3600" b="1" dirty="0">
              <a:solidFill>
                <a:srgbClr val="2061A3"/>
              </a:solidFill>
              <a:latin typeface="Book Antiqua" panose="02040602050305030304" pitchFamily="18" charset="0"/>
            </a:endParaRPr>
          </a:p>
        </p:txBody>
      </p:sp>
      <p:pic>
        <p:nvPicPr>
          <p:cNvPr id="8" name="Picture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612" y="1725241"/>
            <a:ext cx="3254588" cy="2250705"/>
          </a:xfrm>
          <a:prstGeom prst="rect">
            <a:avLst/>
          </a:prstGeom>
          <a:noFill/>
          <a:ln w="38100">
            <a:solidFill>
              <a:srgbClr val="006BA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121" y="1725242"/>
            <a:ext cx="4868862" cy="4449763"/>
          </a:xfrm>
          <a:prstGeom prst="rect">
            <a:avLst/>
          </a:prstGeom>
          <a:noFill/>
          <a:ln w="38100">
            <a:solidFill>
              <a:srgbClr val="006BA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sz="quarter" idx="10"/>
          </p:nvPr>
        </p:nvSpPr>
        <p:spPr>
          <a:xfrm>
            <a:off x="291902" y="4150873"/>
            <a:ext cx="3878262" cy="2570603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Long-term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l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ease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on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port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p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roperty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algn="l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algn="l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Design,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finance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,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build facilities,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$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35M investment</a:t>
            </a:r>
          </a:p>
          <a:p>
            <a:pPr algn="l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algn="l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Commence exports in 2016</a:t>
            </a:r>
          </a:p>
          <a:p>
            <a:pPr algn="l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algn="l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Forecast 1M+ tons per year</a:t>
            </a:r>
          </a:p>
          <a:p>
            <a:pPr algn="l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algn="l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Production facilities in Sampson County 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and Richmond County</a:t>
            </a:r>
          </a:p>
          <a:p>
            <a:pPr algn="l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algn="l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/>
          </a:p>
        </p:txBody>
      </p:sp>
      <p:pic>
        <p:nvPicPr>
          <p:cNvPr id="11" name="Picture 4" descr="enviva-pellets-7794961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438" y="1815181"/>
            <a:ext cx="1791109" cy="88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76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2"/>
          <p:cNvSpPr>
            <a:spLocks noGrp="1"/>
          </p:cNvSpPr>
          <p:nvPr>
            <p:ph type="title"/>
          </p:nvPr>
        </p:nvSpPr>
        <p:spPr>
          <a:xfrm>
            <a:off x="184619" y="349193"/>
            <a:ext cx="8956623" cy="132556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altLang="en-US" sz="3600" b="1" dirty="0" smtClean="0">
                <a:solidFill>
                  <a:srgbClr val="2061A3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North Carolina is Home to Protein</a:t>
            </a:r>
          </a:p>
        </p:txBody>
      </p:sp>
      <p:pic>
        <p:nvPicPr>
          <p:cNvPr id="9523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81" y="1458029"/>
            <a:ext cx="1089025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ure 66" descr="Smithfiel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97" b="36626"/>
          <a:stretch>
            <a:fillRect/>
          </a:stretch>
        </p:blipFill>
        <p:spPr bwMode="auto">
          <a:xfrm>
            <a:off x="202785" y="2546897"/>
            <a:ext cx="1090221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81" y="4024485"/>
            <a:ext cx="10890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0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6" t="25157" r="12386" b="27362"/>
          <a:stretch>
            <a:fillRect/>
          </a:stretch>
        </p:blipFill>
        <p:spPr bwMode="auto">
          <a:xfrm>
            <a:off x="202785" y="4922332"/>
            <a:ext cx="1090221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1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81" y="5593166"/>
            <a:ext cx="109022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85" y="3050247"/>
            <a:ext cx="1090221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2128" y="5142200"/>
            <a:ext cx="834160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Book Antiqua" panose="02040602050305030304" pitchFamily="18" charset="0"/>
              </a:rPr>
              <a:t>101,537 square feet of initial construction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Book Antiqua" panose="02040602050305030304" pitchFamily="18" charset="0"/>
              </a:rPr>
              <a:t>200,000 square feet of expansion space planned</a:t>
            </a:r>
          </a:p>
          <a:p>
            <a:pPr algn="ctr"/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Book Antiqua" panose="02040602050305030304" pitchFamily="18" charset="0"/>
            </a:endParaRPr>
          </a:p>
          <a:p>
            <a:pPr algn="ctr"/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Book Antiqua" panose="02040602050305030304" pitchFamily="18" charset="0"/>
              </a:rPr>
              <a:t>NC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Book Antiqua" panose="02040602050305030304" pitchFamily="18" charset="0"/>
              </a:rPr>
              <a:t>Agriculture ranks nationally:</a:t>
            </a:r>
          </a:p>
          <a:p>
            <a:pPr algn="ctr"/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Book Antiqua" panose="02040602050305030304" pitchFamily="18" charset="0"/>
              </a:rPr>
              <a:t>#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Book Antiqua" panose="02040602050305030304" pitchFamily="18" charset="0"/>
              </a:rPr>
              <a:t>1 sweet potatoes</a:t>
            </a:r>
          </a:p>
          <a:p>
            <a:pPr algn="ctr"/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Book Antiqua" panose="02040602050305030304" pitchFamily="18" charset="0"/>
              </a:rPr>
              <a:t>#2 pork and turkey production</a:t>
            </a:r>
          </a:p>
          <a:p>
            <a:pPr algn="ctr"/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Book Antiqua" panose="02040602050305030304" pitchFamily="18" charset="0"/>
              </a:rPr>
              <a:t>#5 poultry production</a:t>
            </a:r>
          </a:p>
          <a:p>
            <a:endParaRPr lang="en-US" dirty="0" smtClean="0">
              <a:solidFill>
                <a:prstClr val="black">
                  <a:lumMod val="75000"/>
                  <a:lumOff val="25000"/>
                </a:prstClr>
              </a:solidFill>
              <a:latin typeface="Knockout 49 Liteweight" panose="02000506040000020004" pitchFamily="50" charset="0"/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7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328" y="1690689"/>
            <a:ext cx="5321726" cy="2667171"/>
          </a:xfrm>
          <a:prstGeom prst="rect">
            <a:avLst/>
          </a:prstGeom>
          <a:noFill/>
          <a:ln w="28575">
            <a:solidFill>
              <a:srgbClr val="006BA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220" y="3605385"/>
            <a:ext cx="2257425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912328" y="1607764"/>
            <a:ext cx="2717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Book Antiqua" panose="02040602050305030304" pitchFamily="18" charset="0"/>
              </a:rPr>
              <a:t>Construction Underway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52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306" y="3024035"/>
            <a:ext cx="8043333" cy="599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prstClr val="white"/>
                </a:solidFill>
                <a:latin typeface="Book Antiqua" panose="02040602050305030304" pitchFamily="18" charset="0"/>
                <a:cs typeface="Knockout 49 Liteweight"/>
              </a:rPr>
              <a:t>Infrastructure Investment</a:t>
            </a:r>
            <a:endParaRPr lang="en-US" sz="4000" b="1" dirty="0">
              <a:solidFill>
                <a:prstClr val="white"/>
              </a:solidFill>
              <a:latin typeface="Book Antiqua" panose="02040602050305030304" pitchFamily="18" charset="0"/>
              <a:cs typeface="Knockout 49 Liteweight"/>
            </a:endParaRPr>
          </a:p>
        </p:txBody>
      </p:sp>
    </p:spTree>
    <p:extLst>
      <p:ext uri="{BB962C8B-B14F-4D97-AF65-F5344CB8AC3E}">
        <p14:creationId xmlns:p14="http://schemas.microsoft.com/office/powerpoint/2010/main" val="231257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9075" y="1615764"/>
            <a:ext cx="6618158" cy="3416339"/>
          </a:xfrm>
          <a:prstGeom prst="rect">
            <a:avLst/>
          </a:prstGeom>
          <a:ln w="19050">
            <a:solidFill>
              <a:srgbClr val="2061A3"/>
            </a:solidFill>
          </a:ln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84619" y="349193"/>
            <a:ext cx="8956623" cy="132556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altLang="en-US" sz="3600" b="1" dirty="0" smtClean="0">
                <a:solidFill>
                  <a:srgbClr val="2061A3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Turning Basin </a:t>
            </a:r>
            <a:r>
              <a:rPr lang="en-US" altLang="en-US" sz="3600" b="1" dirty="0">
                <a:solidFill>
                  <a:srgbClr val="2061A3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E</a:t>
            </a:r>
            <a:r>
              <a:rPr lang="en-US" altLang="en-US" sz="3600" b="1" dirty="0" smtClean="0">
                <a:solidFill>
                  <a:srgbClr val="2061A3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xpansion </a:t>
            </a:r>
            <a:r>
              <a:rPr lang="en-US" altLang="en-US" sz="3600" b="1" dirty="0">
                <a:solidFill>
                  <a:srgbClr val="2061A3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P</a:t>
            </a:r>
            <a:r>
              <a:rPr lang="en-US" altLang="en-US" sz="3600" b="1" dirty="0" smtClean="0">
                <a:solidFill>
                  <a:srgbClr val="2061A3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roject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2126" y="5283011"/>
            <a:ext cx="8341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All major regulatory permits obtained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Construction bid awarded – Burgess Corp. (Jacksonville, NC)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Panama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Canal opening allows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completion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date to June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30, 2016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Book Antiqua" panose="02040602050305030304" pitchFamily="18" charset="0"/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84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597" y="365126"/>
            <a:ext cx="8819047" cy="1325563"/>
          </a:xfrm>
        </p:spPr>
        <p:txBody>
          <a:bodyPr>
            <a:normAutofit/>
          </a:bodyPr>
          <a:lstStyle/>
          <a:p>
            <a:r>
              <a:rPr lang="en-US" altLang="en-US" sz="3600" b="1" dirty="0" smtClean="0">
                <a:solidFill>
                  <a:srgbClr val="2061A3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Container Shipping Specifications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5104722" y="2478270"/>
            <a:ext cx="1658460" cy="31024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17398" y="2318521"/>
            <a:ext cx="3005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Length: 1,200+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ft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 (366+ m)</a:t>
            </a:r>
          </a:p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Beam: 161-170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ft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 (49-52 m)</a:t>
            </a:r>
          </a:p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Designed Draft: 45-50 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ft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 (13-15 m)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Knockout 49 Liteweight" panose="02000506040000020004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17398" y="4545770"/>
            <a:ext cx="2893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Length: 965-984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ft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 (294-300 m)</a:t>
            </a:r>
          </a:p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Beam: 141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ft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 (43 m)</a:t>
            </a:r>
          </a:p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Designed Draft: 41-45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ft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 (12 -14 m)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17398" y="5492309"/>
            <a:ext cx="2794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Length: 951-965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ft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 (290-294 m)</a:t>
            </a:r>
          </a:p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Beam: 105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ft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 (32 m)</a:t>
            </a:r>
          </a:p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Designed Draft: 41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ft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 (12.5 m)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17398" y="3518039"/>
            <a:ext cx="2893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Length: 984-1,100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ft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 (300-335 m)</a:t>
            </a:r>
          </a:p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Beam: 158-161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ft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 (48-49 m)</a:t>
            </a:r>
          </a:p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Designed Draft: 41-48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ft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 (12-14m)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50570" y="6263141"/>
            <a:ext cx="5827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* Most vessels that arrive at the Port of Wilmington do not arrive at designed draft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386" y="4078532"/>
            <a:ext cx="5281707" cy="35211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545" y="2898175"/>
            <a:ext cx="5554536" cy="37030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7" y="1908891"/>
            <a:ext cx="4943621" cy="329574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28255" y="1834342"/>
            <a:ext cx="2181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Knockout 49 Liteweight" panose="02000506040000020004" pitchFamily="50" charset="0"/>
              </a:rPr>
              <a:t>10,001-12,500 TEU</a:t>
            </a:r>
            <a:endParaRPr lang="en-US" sz="2400" dirty="0">
              <a:solidFill>
                <a:schemeClr val="bg1"/>
              </a:solidFill>
              <a:latin typeface="Knockout 49 Liteweight" panose="02000506040000020004" pitchFamily="50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99158" y="3632076"/>
            <a:ext cx="2181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8,001-10,000 TEU</a:t>
            </a:r>
            <a:endParaRPr lang="en-US" sz="14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23798" y="4654190"/>
            <a:ext cx="2181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4,501-8,000 TEU</a:t>
            </a:r>
            <a:endParaRPr lang="en-US" sz="14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23798" y="5646198"/>
            <a:ext cx="2181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3,400-4,500 TEU</a:t>
            </a:r>
            <a:endParaRPr lang="en-US" sz="14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5104722" y="3632076"/>
            <a:ext cx="1658460" cy="31024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5104722" y="4671845"/>
            <a:ext cx="1658460" cy="31024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5104722" y="5670206"/>
            <a:ext cx="1658460" cy="31024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295" y="596271"/>
            <a:ext cx="6136244" cy="409082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323798" y="2570794"/>
            <a:ext cx="2181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10,001-12,500 TEU</a:t>
            </a:r>
            <a:endParaRPr lang="en-US" sz="14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675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301626" y="2338687"/>
            <a:ext cx="3445915" cy="3826933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Book Antiqua" panose="02040602050305030304" pitchFamily="18" charset="0"/>
              </a:rPr>
              <a:t>Berth </a:t>
            </a:r>
            <a:r>
              <a:rPr lang="en-US" sz="1800" dirty="0">
                <a:latin typeface="Book Antiqua" panose="02040602050305030304" pitchFamily="18" charset="0"/>
              </a:rPr>
              <a:t>8 </a:t>
            </a:r>
            <a:r>
              <a:rPr lang="en-US" sz="1800" dirty="0" smtClean="0">
                <a:latin typeface="Book Antiqua" panose="02040602050305030304" pitchFamily="18" charset="0"/>
              </a:rPr>
              <a:t>replacement project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Book Antiqua" panose="02040602050305030304" pitchFamily="18" charset="0"/>
              </a:rPr>
              <a:t>Purchase new post-Panamax                       container cranes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 smtClean="0"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Book Antiqua" panose="02040602050305030304" pitchFamily="18" charset="0"/>
              </a:rPr>
              <a:t>Capability to operate two post-Panamax vessels simultaneously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 smtClean="0"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Book Antiqua" panose="02040602050305030304" pitchFamily="18" charset="0"/>
              </a:rPr>
              <a:t>Estimated completion December 2017</a:t>
            </a:r>
            <a:endParaRPr lang="en-US" sz="1800" dirty="0">
              <a:latin typeface="Book Antiqua" panose="0204060205030503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1626" y="523537"/>
            <a:ext cx="8654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2061A3"/>
                </a:solidFill>
                <a:latin typeface="Book Antiqua" panose="02040602050305030304" pitchFamily="18" charset="0"/>
                <a:cs typeface="Knockout 49 Liteweight"/>
              </a:rPr>
              <a:t>Port of Wilmington </a:t>
            </a:r>
          </a:p>
          <a:p>
            <a:r>
              <a:rPr lang="en-US" sz="3600" b="1" dirty="0" smtClean="0">
                <a:solidFill>
                  <a:srgbClr val="2061A3"/>
                </a:solidFill>
                <a:latin typeface="Book Antiqua" panose="02040602050305030304" pitchFamily="18" charset="0"/>
                <a:cs typeface="Knockout 49 Liteweight"/>
              </a:rPr>
              <a:t>Infrastructure </a:t>
            </a:r>
            <a:r>
              <a:rPr lang="en-US" sz="3600" b="1" dirty="0">
                <a:solidFill>
                  <a:srgbClr val="2061A3"/>
                </a:solidFill>
                <a:latin typeface="Book Antiqua" panose="02040602050305030304" pitchFamily="18" charset="0"/>
                <a:cs typeface="Knockout 49 Liteweight"/>
              </a:rPr>
              <a:t>I</a:t>
            </a:r>
            <a:r>
              <a:rPr lang="en-US" sz="3600" b="1" dirty="0" smtClean="0">
                <a:solidFill>
                  <a:srgbClr val="2061A3"/>
                </a:solidFill>
                <a:latin typeface="Book Antiqua" panose="02040602050305030304" pitchFamily="18" charset="0"/>
                <a:cs typeface="Knockout 49 Liteweight"/>
              </a:rPr>
              <a:t>nvestments</a:t>
            </a:r>
            <a:endParaRPr lang="en-US" sz="3600" b="1" dirty="0">
              <a:solidFill>
                <a:srgbClr val="2061A3"/>
              </a:solidFill>
              <a:latin typeface="Book Antiqua" panose="02040602050305030304" pitchFamily="18" charset="0"/>
              <a:cs typeface="Knockout 49 Liteweigh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7541" y="2030049"/>
            <a:ext cx="5187141" cy="4189377"/>
          </a:xfrm>
          <a:prstGeom prst="rect">
            <a:avLst/>
          </a:prstGeom>
          <a:noFill/>
          <a:ln w="28575">
            <a:solidFill>
              <a:srgbClr val="2061A3"/>
            </a:solidFill>
            <a:miter lim="800000"/>
            <a:headEnd/>
            <a:tailEnd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19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01626" y="604071"/>
            <a:ext cx="8654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2061A3"/>
                </a:solidFill>
                <a:latin typeface="Book Antiqua" panose="02040602050305030304" pitchFamily="18" charset="0"/>
                <a:cs typeface="Knockout 49 Liteweight"/>
              </a:rPr>
              <a:t>Cape Fear River Channel</a:t>
            </a:r>
            <a:endParaRPr lang="en-US" sz="3600" b="1" dirty="0">
              <a:solidFill>
                <a:srgbClr val="2061A3"/>
              </a:solidFill>
              <a:latin typeface="Book Antiqua" panose="02040602050305030304" pitchFamily="18" charset="0"/>
              <a:cs typeface="Knockout 49 Liteweigh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300" y="1436120"/>
            <a:ext cx="5469444" cy="3719901"/>
          </a:xfrm>
          <a:prstGeom prst="rect">
            <a:avLst/>
          </a:prstGeom>
          <a:noFill/>
          <a:ln w="38100">
            <a:solidFill>
              <a:srgbClr val="006BA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01626" y="5338584"/>
            <a:ext cx="842486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Study underway with U.S. Army Corps of Engineers to complete navigational improvements to the channel, including deepening the Cape Fear River basin</a:t>
            </a:r>
          </a:p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Long-term viability requires channel improvements</a:t>
            </a:r>
          </a:p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Neighboring ports well underway </a:t>
            </a:r>
          </a:p>
        </p:txBody>
      </p:sp>
    </p:spTree>
    <p:extLst>
      <p:ext uri="{BB962C8B-B14F-4D97-AF65-F5344CB8AC3E}">
        <p14:creationId xmlns:p14="http://schemas.microsoft.com/office/powerpoint/2010/main" val="134703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31020" y="583109"/>
            <a:ext cx="8654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2061A3"/>
                </a:solidFill>
                <a:latin typeface="Book Antiqua" panose="02040602050305030304" pitchFamily="18" charset="0"/>
                <a:cs typeface="Knockout 49 Liteweight"/>
              </a:rPr>
              <a:t>Infrastructure Investment</a:t>
            </a:r>
            <a:endParaRPr lang="en-US" sz="3600" b="1" dirty="0">
              <a:solidFill>
                <a:srgbClr val="2061A3"/>
              </a:solidFill>
              <a:latin typeface="Book Antiqua" panose="02040602050305030304" pitchFamily="18" charset="0"/>
              <a:cs typeface="Knockout 49 Liteweigh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57200" y="1352550"/>
            <a:ext cx="8402638" cy="458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Times"/>
                <a:cs typeface="Arial" pitchFamily="34" charset="0"/>
              </a:rPr>
              <a:t>				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Times"/>
                <a:cs typeface="Arial" pitchFamily="34" charset="0"/>
              </a:rPr>
              <a:t>Berth 8 Replacement &amp; Related Upgrades</a:t>
            </a:r>
            <a:r>
              <a:rPr kumimoji="0" lang="en-US" sz="18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Times"/>
                <a:cs typeface="Arial" pitchFamily="34" charset="0"/>
              </a:rPr>
              <a:t> (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Times"/>
                <a:cs typeface="Arial" pitchFamily="34" charset="0"/>
              </a:rPr>
              <a:t>$53 - $58 million)</a:t>
            </a:r>
            <a:endParaRPr kumimoji="0" lang="en-US" sz="18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Book Antiqua" panose="02040602050305030304" pitchFamily="18" charset="0"/>
              <a:cs typeface="Arial" pitchFamily="34" charset="0"/>
            </a:endParaRP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Times"/>
                <a:cs typeface="Arial" pitchFamily="34" charset="0"/>
              </a:rPr>
              <a:t>Replace 645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Times"/>
                <a:cs typeface="Arial" pitchFamily="34" charset="0"/>
              </a:rPr>
              <a:t>ft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Times"/>
                <a:cs typeface="Arial" pitchFamily="34" charset="0"/>
              </a:rPr>
              <a:t> x 200ft of dock structure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Book Antiqua" panose="02040602050305030304" pitchFamily="18" charset="0"/>
              <a:cs typeface="Arial" pitchFamily="34" charset="0"/>
            </a:endParaRP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Times"/>
                <a:cs typeface="Arial" pitchFamily="34" charset="0"/>
              </a:rPr>
              <a:t>Includes 645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Times"/>
                <a:cs typeface="Arial" pitchFamily="34" charset="0"/>
              </a:rPr>
              <a:t>ft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Times"/>
                <a:cs typeface="Arial" pitchFamily="34" charset="0"/>
              </a:rPr>
              <a:t> of new landside crane rail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dirty="0" smtClean="0">
                <a:latin typeface="Book Antiqua" panose="02040602050305030304" pitchFamily="18" charset="0"/>
                <a:cs typeface="Arial" pitchFamily="34" charset="0"/>
              </a:rPr>
              <a:t>272 </a:t>
            </a:r>
            <a:r>
              <a:rPr lang="en-US" sz="1800" b="0" dirty="0" err="1" smtClean="0">
                <a:latin typeface="Book Antiqua" panose="02040602050305030304" pitchFamily="18" charset="0"/>
                <a:cs typeface="Arial" pitchFamily="34" charset="0"/>
              </a:rPr>
              <a:t>ft</a:t>
            </a:r>
            <a:r>
              <a:rPr lang="en-US" sz="1800" b="0" dirty="0" smtClean="0">
                <a:latin typeface="Book Antiqua" panose="02040602050305030304" pitchFamily="18" charset="0"/>
                <a:cs typeface="Arial" pitchFamily="34" charset="0"/>
              </a:rPr>
              <a:t> extension of 50 </a:t>
            </a:r>
            <a:r>
              <a:rPr lang="en-US" sz="1800" b="0" dirty="0" err="1" smtClean="0">
                <a:latin typeface="Book Antiqua" panose="02040602050305030304" pitchFamily="18" charset="0"/>
                <a:cs typeface="Arial" pitchFamily="34" charset="0"/>
              </a:rPr>
              <a:t>ft</a:t>
            </a:r>
            <a:r>
              <a:rPr lang="en-US" sz="1800" b="0" dirty="0" smtClean="0">
                <a:latin typeface="Book Antiqua" panose="02040602050305030304" pitchFamily="18" charset="0"/>
                <a:cs typeface="Arial" pitchFamily="34" charset="0"/>
              </a:rPr>
              <a:t> gauge rail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cs typeface="Arial" pitchFamily="34" charset="0"/>
              </a:rPr>
              <a:t>Rail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cs typeface="Arial" pitchFamily="34" charset="0"/>
              </a:rPr>
              <a:t> extension to Berth 6 with partial removal of T-7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baseline="0" dirty="0" smtClean="0">
                <a:latin typeface="Book Antiqua" panose="02040602050305030304" pitchFamily="18" charset="0"/>
                <a:cs typeface="Arial" pitchFamily="34" charset="0"/>
              </a:rPr>
              <a:t>Structural</a:t>
            </a:r>
            <a:r>
              <a:rPr lang="en-US" sz="1800" b="0" dirty="0" smtClean="0">
                <a:latin typeface="Book Antiqua" panose="02040602050305030304" pitchFamily="18" charset="0"/>
                <a:cs typeface="Arial" pitchFamily="34" charset="0"/>
              </a:rPr>
              <a:t> improvements to waterside crane rail on Berths 7 and 9</a:t>
            </a:r>
          </a:p>
          <a:p>
            <a:pPr marR="0" lv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Book Antiqua" panose="02040602050305030304" pitchFamily="18" charset="0"/>
              <a:cs typeface="Arial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Times"/>
                <a:cs typeface="Arial" pitchFamily="34" charset="0"/>
              </a:rPr>
              <a:t>Post-Panamax Container Cranes</a:t>
            </a:r>
            <a:r>
              <a:rPr kumimoji="0" lang="en-US" sz="18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Times"/>
                <a:cs typeface="Arial" pitchFamily="34" charset="0"/>
              </a:rPr>
              <a:t> (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Times"/>
                <a:cs typeface="Arial" pitchFamily="34" charset="0"/>
              </a:rPr>
              <a:t>$32 - $36 million)</a:t>
            </a:r>
            <a:endParaRPr kumimoji="0" lang="en-US" sz="18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Book Antiqua" panose="02040602050305030304" pitchFamily="18" charset="0"/>
              <a:cs typeface="Arial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Book Antiqua" panose="02040602050305030304" pitchFamily="18" charset="0"/>
              <a:ea typeface="Times"/>
              <a:cs typeface="Arial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800" dirty="0" smtClean="0">
                <a:latin typeface="Book Antiqua" panose="02040602050305030304" pitchFamily="18" charset="0"/>
                <a:ea typeface="Times"/>
                <a:cs typeface="Arial" pitchFamily="34" charset="0"/>
              </a:rPr>
              <a:t>Turning Basin Expansion ($10 - $12 million)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Times"/>
                <a:cs typeface="Arial" pitchFamily="34" charset="0"/>
              </a:rPr>
              <a:t>Relocate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Times"/>
                <a:cs typeface="Arial" pitchFamily="34" charset="0"/>
              </a:rPr>
              <a:t> liquid bulk pier and dredging at east side of turning basin</a:t>
            </a:r>
          </a:p>
          <a:p>
            <a:pPr marR="0" lv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1800" b="0" baseline="0" dirty="0">
              <a:latin typeface="Book Antiqua" panose="02040602050305030304" pitchFamily="18" charset="0"/>
              <a:ea typeface="Times"/>
              <a:cs typeface="Arial" pitchFamily="34" charset="0"/>
            </a:endParaRPr>
          </a:p>
          <a:p>
            <a:pPr marR="0" lv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8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Times"/>
                <a:cs typeface="Arial" pitchFamily="34" charset="0"/>
              </a:rPr>
              <a:t>Morehead City Dredging ($3.1 -$3.5 million)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baseline="0" dirty="0" smtClean="0">
                <a:latin typeface="Book Antiqua" panose="02040602050305030304" pitchFamily="18" charset="0"/>
                <a:ea typeface="Times"/>
                <a:cs typeface="Arial" pitchFamily="34" charset="0"/>
              </a:rPr>
              <a:t>NCSPA</a:t>
            </a:r>
            <a:r>
              <a:rPr lang="en-US" sz="1800" b="0" dirty="0" smtClean="0">
                <a:latin typeface="Book Antiqua" panose="02040602050305030304" pitchFamily="18" charset="0"/>
                <a:ea typeface="Times"/>
                <a:cs typeface="Arial" pitchFamily="34" charset="0"/>
              </a:rPr>
              <a:t> funding current year’s inner harbor dredging</a:t>
            </a:r>
          </a:p>
          <a:p>
            <a:pPr marR="0" lv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1800" b="0" dirty="0" smtClean="0">
              <a:latin typeface="Book Antiqua" panose="02040602050305030304" pitchFamily="18" charset="0"/>
              <a:ea typeface="Times"/>
              <a:cs typeface="Arial" pitchFamily="34" charset="0"/>
            </a:endParaRPr>
          </a:p>
          <a:p>
            <a:pPr marR="0" lv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800" dirty="0" smtClean="0">
                <a:latin typeface="Book Antiqua" panose="02040602050305030304" pitchFamily="18" charset="0"/>
                <a:ea typeface="Times"/>
                <a:cs typeface="Arial" pitchFamily="34" charset="0"/>
              </a:rPr>
              <a:t>Wilmington Harbor Study ($1.4 million)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6BA8"/>
              </a:solidFill>
              <a:effectLst/>
              <a:uLnTx/>
              <a:uFillTx/>
              <a:latin typeface="Book Antiqua" panose="02040602050305030304" pitchFamily="18" charset="0"/>
              <a:ea typeface="Times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52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Current Status of Performance</a:t>
            </a:r>
          </a:p>
          <a:p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Market/Carrier Update</a:t>
            </a:r>
          </a:p>
          <a:p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Projects in Motion</a:t>
            </a:r>
          </a:p>
          <a:p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Infrastructure Investment</a:t>
            </a:r>
          </a:p>
          <a:p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Intermodal Rail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C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apability</a:t>
            </a:r>
          </a:p>
          <a:p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Summary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28650" y="50006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2061A3"/>
                </a:solidFill>
                <a:latin typeface="Knockout 49 Liteweight"/>
                <a:ea typeface="+mj-ea"/>
                <a:cs typeface="Knockout 49 Liteweigh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cs typeface="Times New Roman" panose="02020603050405020304" pitchFamily="18" charset="0"/>
              </a:rPr>
              <a:t>Agenda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76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80623" y="2770744"/>
            <a:ext cx="8034727" cy="860353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atin typeface="Book Antiqua" panose="02040602050305030304" pitchFamily="18" charset="0"/>
              </a:rPr>
              <a:t>Intermodal Rail </a:t>
            </a:r>
            <a:r>
              <a:rPr lang="en-US" sz="4000" b="1" dirty="0">
                <a:latin typeface="Book Antiqua" panose="02040602050305030304" pitchFamily="18" charset="0"/>
              </a:rPr>
              <a:t>C</a:t>
            </a:r>
            <a:r>
              <a:rPr lang="en-US" sz="4000" b="1" dirty="0" smtClean="0">
                <a:latin typeface="Book Antiqua" panose="02040602050305030304" pitchFamily="18" charset="0"/>
              </a:rPr>
              <a:t>apability</a:t>
            </a:r>
            <a:endParaRPr lang="en-US" sz="4000" b="1" dirty="0">
              <a:latin typeface="Book Antiqua" panose="0204060205030503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16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232347" y="185244"/>
            <a:ext cx="8971613" cy="1325563"/>
          </a:xfrm>
        </p:spPr>
        <p:txBody>
          <a:bodyPr>
            <a:normAutofit/>
          </a:bodyPr>
          <a:lstStyle/>
          <a:p>
            <a:r>
              <a:rPr lang="en-US" altLang="en-US" sz="3600" b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CSX’s Central Carolina Connector (CCX)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1098550"/>
            <a:ext cx="4529137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7253" y="1758667"/>
            <a:ext cx="35623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CCX will be a transformational, state-of-the-art intermodal rail terminal in Eastern North Carolina which will serve as a major transportation hub in the </a:t>
            </a:r>
            <a:r>
              <a:rPr lang="en-US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Southeast</a:t>
            </a:r>
            <a:endParaRPr lang="en-US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70" y="3947045"/>
            <a:ext cx="3178766" cy="2241030"/>
          </a:xfrm>
          <a:prstGeom prst="rect">
            <a:avLst/>
          </a:prstGeom>
          <a:ln w="19050">
            <a:solidFill>
              <a:srgbClr val="2061A3"/>
            </a:solidFill>
          </a:ln>
        </p:spPr>
      </p:pic>
    </p:spTree>
    <p:extLst>
      <p:ext uri="{BB962C8B-B14F-4D97-AF65-F5344CB8AC3E}">
        <p14:creationId xmlns:p14="http://schemas.microsoft.com/office/powerpoint/2010/main" val="280185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628650" y="329854"/>
            <a:ext cx="6026983" cy="1325563"/>
          </a:xfrm>
        </p:spPr>
        <p:txBody>
          <a:bodyPr>
            <a:normAutofit/>
          </a:bodyPr>
          <a:lstStyle/>
          <a:p>
            <a:r>
              <a:rPr lang="en-US" altLang="en-US" sz="3600" b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Central Carolina Connector </a:t>
            </a:r>
            <a:br>
              <a:rPr lang="en-US" altLang="en-US" sz="3600" b="1" dirty="0" smtClean="0">
                <a:latin typeface="Book Antiqua" panose="02040602050305030304" pitchFamily="18" charset="0"/>
                <a:cs typeface="Arial" panose="020B0604020202020204" pitchFamily="34" charset="0"/>
              </a:rPr>
            </a:br>
            <a:r>
              <a:rPr lang="en-US" altLang="en-US" sz="3600" b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benefits to N.C. </a:t>
            </a:r>
          </a:p>
        </p:txBody>
      </p:sp>
      <p:sp>
        <p:nvSpPr>
          <p:cNvPr id="6" name="Content Placeholder 2"/>
          <p:cNvSpPr txBox="1">
            <a:spLocks noGrp="1"/>
          </p:cNvSpPr>
          <p:nvPr>
            <p:ph idx="1"/>
          </p:nvPr>
        </p:nvSpPr>
        <p:spPr bwMode="auto">
          <a:xfrm>
            <a:off x="628650" y="183021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Times"/>
                <a:cs typeface="Arial" pitchFamily="34" charset="0"/>
              </a:rPr>
              <a:t>				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Times"/>
                <a:cs typeface="Arial" pitchFamily="34" charset="0"/>
              </a:rPr>
              <a:t>Economic Development Opportunity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1800" dirty="0">
              <a:latin typeface="Book Antiqua" panose="02040602050305030304" pitchFamily="18" charset="0"/>
              <a:cs typeface="Arial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cs typeface="Arial" pitchFamily="34" charset="0"/>
              </a:rPr>
              <a:t>A transportation</a:t>
            </a:r>
            <a:r>
              <a:rPr kumimoji="0" lang="en-US" sz="18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cs typeface="Arial" pitchFamily="34" charset="0"/>
              </a:rPr>
              <a:t> “hub” in the mid-</a:t>
            </a:r>
            <a:r>
              <a:rPr kumimoji="0" lang="en-US" sz="18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cs typeface="Arial" pitchFamily="34" charset="0"/>
              </a:rPr>
              <a:t>atlantic</a:t>
            </a:r>
            <a:r>
              <a:rPr kumimoji="0" lang="en-US" sz="18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cs typeface="Arial" pitchFamily="34" charset="0"/>
              </a:rPr>
              <a:t> region</a:t>
            </a:r>
            <a:endParaRPr kumimoji="0" lang="en-US" sz="18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Book Antiqua" panose="02040602050305030304" pitchFamily="18" charset="0"/>
              <a:cs typeface="Arial" pitchFamily="34" charset="0"/>
            </a:endParaRP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Times"/>
                <a:cs typeface="Arial" pitchFamily="34" charset="0"/>
              </a:rPr>
              <a:t>Catalyst for distribution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Times"/>
                <a:cs typeface="Arial" pitchFamily="34" charset="0"/>
              </a:rPr>
              <a:t> centers, warehouses and logistics consolidators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baseline="0" dirty="0" smtClean="0">
                <a:latin typeface="Book Antiqua" panose="02040602050305030304" pitchFamily="18" charset="0"/>
                <a:cs typeface="Arial" pitchFamily="34" charset="0"/>
              </a:rPr>
              <a:t>Manufacturers</a:t>
            </a:r>
            <a:r>
              <a:rPr lang="en-US" sz="1800" b="0" dirty="0" smtClean="0">
                <a:latin typeface="Book Antiqua" panose="02040602050305030304" pitchFamily="18" charset="0"/>
                <a:cs typeface="Arial" pitchFamily="34" charset="0"/>
              </a:rPr>
              <a:t> near CCX – competitive advantage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cs typeface="Arial" pitchFamily="34" charset="0"/>
              </a:rPr>
              <a:t>Reduce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cs typeface="Arial" pitchFamily="34" charset="0"/>
              </a:rPr>
              <a:t> traffic on interstates and highways (I-95/I-85/I-40)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baseline="0" dirty="0" smtClean="0">
                <a:latin typeface="Book Antiqua" panose="02040602050305030304" pitchFamily="18" charset="0"/>
                <a:cs typeface="Arial" pitchFamily="34" charset="0"/>
              </a:rPr>
              <a:t>Improves safety and reduces</a:t>
            </a:r>
            <a:r>
              <a:rPr lang="en-US" sz="1800" b="0" dirty="0" smtClean="0">
                <a:latin typeface="Book Antiqua" panose="02040602050305030304" pitchFamily="18" charset="0"/>
                <a:cs typeface="Arial" pitchFamily="34" charset="0"/>
              </a:rPr>
              <a:t> emissions for freight traffic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Book Antiqua" panose="02040602050305030304" pitchFamily="18" charset="0"/>
              <a:cs typeface="Arial" pitchFamily="34" charset="0"/>
            </a:endParaRPr>
          </a:p>
          <a:p>
            <a:pPr marR="0" lv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Book Antiqua" panose="02040602050305030304" pitchFamily="18" charset="0"/>
              <a:cs typeface="Arial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Times"/>
                <a:cs typeface="Arial" pitchFamily="34" charset="0"/>
              </a:rPr>
              <a:t>N.C. Ports Advantages – Intermodal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cs typeface="Arial" pitchFamily="34" charset="0"/>
              </a:rPr>
              <a:t>Direct rail to Charlotte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noProof="0" dirty="0" smtClean="0">
                <a:latin typeface="Book Antiqua" panose="02040602050305030304" pitchFamily="18" charset="0"/>
                <a:cs typeface="Arial" pitchFamily="34" charset="0"/>
              </a:rPr>
              <a:t>Direct access to CCX hub – premier</a:t>
            </a:r>
            <a:r>
              <a:rPr lang="en-US" sz="1800" b="0" dirty="0" smtClean="0">
                <a:latin typeface="Book Antiqua" panose="02040602050305030304" pitchFamily="18" charset="0"/>
                <a:cs typeface="Arial" pitchFamily="34" charset="0"/>
              </a:rPr>
              <a:t>e service over southeast ports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Book Antiqua" panose="02040602050305030304" pitchFamily="18" charset="0"/>
              <a:cs typeface="Arial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Book Antiqua" panose="02040602050305030304" pitchFamily="18" charset="0"/>
              <a:ea typeface="Times"/>
              <a:cs typeface="Arial" pitchFamily="34" charset="0"/>
            </a:endParaRP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6BA8"/>
              </a:solidFill>
              <a:effectLst/>
              <a:uLnTx/>
              <a:uFillTx/>
              <a:latin typeface="Book Antiqua" panose="02040602050305030304" pitchFamily="18" charset="0"/>
              <a:ea typeface="Times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1690689"/>
            <a:ext cx="2276715" cy="1031352"/>
          </a:xfrm>
          <a:prstGeom prst="rect">
            <a:avLst/>
          </a:prstGeom>
        </p:spPr>
      </p:pic>
      <p:sp>
        <p:nvSpPr>
          <p:cNvPr id="8" name="Line Callout 3 7"/>
          <p:cNvSpPr/>
          <p:nvPr/>
        </p:nvSpPr>
        <p:spPr>
          <a:xfrm>
            <a:off x="3361544" y="5426439"/>
            <a:ext cx="2420911" cy="1026826"/>
          </a:xfrm>
          <a:prstGeom prst="borderCallout3">
            <a:avLst>
              <a:gd name="adj1" fmla="val 18750"/>
              <a:gd name="adj2" fmla="val -8333"/>
              <a:gd name="adj3" fmla="val 20939"/>
              <a:gd name="adj4" fmla="val -121931"/>
              <a:gd name="adj5" fmla="val -91970"/>
              <a:gd name="adj6" fmla="val -122241"/>
              <a:gd name="adj7" fmla="val -92147"/>
              <a:gd name="adj8" fmla="val -110500"/>
            </a:avLst>
          </a:prstGeom>
          <a:solidFill>
            <a:srgbClr val="104F8C"/>
          </a:solidFill>
          <a:ln>
            <a:solidFill>
              <a:srgbClr val="104F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Book Antiqua" panose="02040602050305030304" pitchFamily="18" charset="0"/>
              </a:rPr>
              <a:t>Recent N.C. Ports Customer Survey – </a:t>
            </a:r>
          </a:p>
          <a:p>
            <a:pPr algn="ctr"/>
            <a:r>
              <a:rPr lang="en-US" dirty="0" smtClean="0">
                <a:latin typeface="Book Antiqua" panose="02040602050305030304" pitchFamily="18" charset="0"/>
              </a:rPr>
              <a:t>90% want intermodal service</a:t>
            </a:r>
            <a:endParaRPr lang="en-US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72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306" y="3024035"/>
            <a:ext cx="8043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prstClr val="white"/>
                </a:solidFill>
                <a:latin typeface="Book Antiqua" panose="02040602050305030304" pitchFamily="18" charset="0"/>
                <a:cs typeface="Knockout 49 Liteweight"/>
              </a:rPr>
              <a:t>Summary</a:t>
            </a:r>
            <a:endParaRPr lang="en-US" sz="4000" b="1" dirty="0">
              <a:solidFill>
                <a:prstClr val="white"/>
              </a:solidFill>
              <a:latin typeface="Book Antiqua" panose="02040602050305030304" pitchFamily="18" charset="0"/>
              <a:cs typeface="Knockout 49 Liteweight"/>
            </a:endParaRPr>
          </a:p>
        </p:txBody>
      </p:sp>
    </p:spTree>
    <p:extLst>
      <p:ext uri="{BB962C8B-B14F-4D97-AF65-F5344CB8AC3E}">
        <p14:creationId xmlns:p14="http://schemas.microsoft.com/office/powerpoint/2010/main" val="32608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08" y="0"/>
            <a:ext cx="9046104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2061A3"/>
                </a:solidFill>
                <a:latin typeface="Book Antiqua" panose="02040602050305030304" pitchFamily="18" charset="0"/>
              </a:rPr>
              <a:t>Part of an Integrated </a:t>
            </a:r>
            <a:r>
              <a:rPr lang="en-US" sz="3200" b="1" dirty="0">
                <a:solidFill>
                  <a:srgbClr val="2061A3"/>
                </a:solidFill>
                <a:latin typeface="Book Antiqua" panose="02040602050305030304" pitchFamily="18" charset="0"/>
              </a:rPr>
              <a:t>T</a:t>
            </a:r>
            <a:r>
              <a:rPr lang="en-US" sz="3200" b="1" dirty="0" smtClean="0">
                <a:solidFill>
                  <a:srgbClr val="2061A3"/>
                </a:solidFill>
                <a:latin typeface="Book Antiqua" panose="02040602050305030304" pitchFamily="18" charset="0"/>
              </a:rPr>
              <a:t>ransportation </a:t>
            </a:r>
            <a:r>
              <a:rPr lang="en-US" sz="3200" b="1" dirty="0">
                <a:solidFill>
                  <a:srgbClr val="2061A3"/>
                </a:solidFill>
                <a:latin typeface="Book Antiqua" panose="02040602050305030304" pitchFamily="18" charset="0"/>
              </a:rPr>
              <a:t>N</a:t>
            </a:r>
            <a:r>
              <a:rPr lang="en-US" sz="3200" b="1" dirty="0" smtClean="0">
                <a:solidFill>
                  <a:srgbClr val="2061A3"/>
                </a:solidFill>
                <a:latin typeface="Book Antiqua" panose="02040602050305030304" pitchFamily="18" charset="0"/>
              </a:rPr>
              <a:t>etwork</a:t>
            </a:r>
            <a:endParaRPr lang="en-US" sz="3200" b="1" dirty="0">
              <a:solidFill>
                <a:srgbClr val="2061A3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1857"/>
            <a:ext cx="9081312" cy="58761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1294"/>
            <a:ext cx="9144000" cy="59167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4" y="941294"/>
            <a:ext cx="9108792" cy="591670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122" y="5059944"/>
            <a:ext cx="1584365" cy="1479092"/>
          </a:xfrm>
          <a:prstGeom prst="rect">
            <a:avLst/>
          </a:prstGeom>
          <a:ln w="12700">
            <a:solidFill>
              <a:srgbClr val="104F8C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218" y="5291529"/>
            <a:ext cx="162241" cy="20144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353" y="4762377"/>
            <a:ext cx="162241" cy="20144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536980" y="5456543"/>
            <a:ext cx="1985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Book Antiqua" panose="02040602050305030304" pitchFamily="18" charset="0"/>
              </a:rPr>
              <a:t>Port of Wilmington</a:t>
            </a:r>
            <a:endParaRPr lang="en-US" sz="1200" b="1" dirty="0">
              <a:latin typeface="Book Antiqua" panose="0204060205030503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11594" y="4632268"/>
            <a:ext cx="1319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Book Antiqua" panose="02040602050305030304" pitchFamily="18" charset="0"/>
              </a:rPr>
              <a:t>Port of Morehead City</a:t>
            </a:r>
            <a:endParaRPr lang="en-US" sz="12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49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2061A3"/>
                </a:solidFill>
                <a:latin typeface="Book Antiqua" panose="02040602050305030304" pitchFamily="18" charset="0"/>
              </a:rPr>
              <a:t>Ports Support N.C.</a:t>
            </a:r>
            <a:endParaRPr lang="en-US" sz="3600" b="1" dirty="0">
              <a:solidFill>
                <a:srgbClr val="2061A3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4" descr="NEW MAP FOR AUTO_edited-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952" y="974725"/>
            <a:ext cx="479107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4274927" y="2670175"/>
            <a:ext cx="257968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100" b="1">
                <a:solidFill>
                  <a:srgbClr val="FFFF00"/>
                </a:solidFill>
              </a:rPr>
              <a:t>9,800+ jobs</a:t>
            </a: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3503402" y="3160713"/>
            <a:ext cx="302736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100" b="1" dirty="0">
                <a:solidFill>
                  <a:srgbClr val="FFFF00"/>
                </a:solidFill>
              </a:rPr>
              <a:t>26,200+ jobs</a:t>
            </a:r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2396121" y="2467397"/>
            <a:ext cx="27876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100" b="1" dirty="0">
                <a:solidFill>
                  <a:srgbClr val="FFFF00"/>
                </a:solidFill>
              </a:rPr>
              <a:t>12,500+ jobs</a:t>
            </a: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4611477" y="2049463"/>
            <a:ext cx="25796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100" b="1">
                <a:solidFill>
                  <a:srgbClr val="FFFF00"/>
                </a:solidFill>
              </a:rPr>
              <a:t>2,200+ jobs</a:t>
            </a:r>
          </a:p>
        </p:txBody>
      </p:sp>
      <p:sp>
        <p:nvSpPr>
          <p:cNvPr id="9" name="TextBox 17"/>
          <p:cNvSpPr txBox="1">
            <a:spLocks noChangeArrowheads="1"/>
          </p:cNvSpPr>
          <p:nvPr/>
        </p:nvSpPr>
        <p:spPr bwMode="auto">
          <a:xfrm>
            <a:off x="1496802" y="2365375"/>
            <a:ext cx="27876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100" b="1" dirty="0">
                <a:solidFill>
                  <a:srgbClr val="FFFF00"/>
                </a:solidFill>
              </a:rPr>
              <a:t>1,700+ jobs</a:t>
            </a:r>
          </a:p>
        </p:txBody>
      </p:sp>
      <p:sp>
        <p:nvSpPr>
          <p:cNvPr id="10" name="TextBox 19"/>
          <p:cNvSpPr txBox="1">
            <a:spLocks noChangeArrowheads="1"/>
          </p:cNvSpPr>
          <p:nvPr/>
        </p:nvSpPr>
        <p:spPr bwMode="auto">
          <a:xfrm>
            <a:off x="3503402" y="2359024"/>
            <a:ext cx="25796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100" b="1">
                <a:solidFill>
                  <a:srgbClr val="FFFF00"/>
                </a:solidFill>
              </a:rPr>
              <a:t>10,400+ jobs</a:t>
            </a:r>
          </a:p>
        </p:txBody>
      </p:sp>
      <p:sp>
        <p:nvSpPr>
          <p:cNvPr id="11" name="TextBox 38"/>
          <p:cNvSpPr txBox="1">
            <a:spLocks noChangeArrowheads="1"/>
          </p:cNvSpPr>
          <p:nvPr/>
        </p:nvSpPr>
        <p:spPr bwMode="auto">
          <a:xfrm>
            <a:off x="2865121" y="1899072"/>
            <a:ext cx="27876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100" b="1" dirty="0">
                <a:solidFill>
                  <a:srgbClr val="FFFF00"/>
                </a:solidFill>
              </a:rPr>
              <a:t>13,700+ jobs</a:t>
            </a: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23097" y="4053910"/>
            <a:ext cx="914029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North Carolina jobs provided directly or indirectly by the ports statewide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76,700 +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Book Antiqua" panose="0204060205030503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Annual tax revenues gained through the ports for the statewide economy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$707 million +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Book Antiqua" panose="0204060205030503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Annual economic contribution to the state’s economy associated with goods moving through </a:t>
            </a:r>
            <a:r>
              <a:rPr lang="en-US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N.C. </a:t>
            </a: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Ports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$14 billion +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Book Antiqua" panose="0204060205030503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Economic Contribution of the North Carolina Ports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Institute for Transportation Research and Education, N.C. State University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95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latin typeface="Book Antiqua" panose="02040602050305030304" pitchFamily="18" charset="0"/>
              </a:rPr>
              <a:t>Industrial Site Development Near the Port of Wilmington</a:t>
            </a:r>
            <a:endParaRPr lang="en-US" sz="3600" b="1" dirty="0">
              <a:latin typeface="Book Antiqua" panose="0204060205030503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431" y="1759752"/>
            <a:ext cx="5078319" cy="2864097"/>
          </a:xfrm>
          <a:prstGeom prst="rect">
            <a:avLst/>
          </a:prstGeom>
          <a:ln w="28575">
            <a:solidFill>
              <a:srgbClr val="2061A3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87812" y="4797443"/>
            <a:ext cx="80035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International Logistics Park of North Carolina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18.6 miles from Port of Wilmington,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1,029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acres, shovel ready, direct access to U.S. Hwy 74/76 with fast access to I-40, I-140, I-74 leading to I-95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Mid-Atlantic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Industrial Rail Center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18.6 miles from Port of Wilmington,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1,025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acres, shovel ready, direct access to U.S. Hwy 74/76 with fast access to I-40, I-140, I-74 leading to I-95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Pender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Commerce Park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13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miles from Port of Wilmington,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431 acres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, shovel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ready, direct access to U.S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. Hwy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421 with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fast access to I-40, I-140, I-74 leading to I-95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5E8D3B-1525-466E-A639-DCEC5BA8D8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2963390" y="4905443"/>
            <a:ext cx="97436" cy="899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3320026" y="5443928"/>
            <a:ext cx="97436" cy="899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5-Point Star 7"/>
          <p:cNvSpPr/>
          <p:nvPr/>
        </p:nvSpPr>
        <p:spPr>
          <a:xfrm>
            <a:off x="3659754" y="5961944"/>
            <a:ext cx="172387" cy="142407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5562600" y="3541339"/>
            <a:ext cx="172387" cy="142407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416446" y="3836417"/>
            <a:ext cx="97436" cy="899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465164" y="3718278"/>
            <a:ext cx="97436" cy="899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27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317683" y="642053"/>
            <a:ext cx="8746759" cy="1325563"/>
          </a:xfrm>
        </p:spPr>
        <p:txBody>
          <a:bodyPr>
            <a:normAutofit/>
          </a:bodyPr>
          <a:lstStyle/>
          <a:p>
            <a:r>
              <a:rPr lang="en-US" altLang="en-US" sz="3600" b="1" dirty="0" smtClean="0">
                <a:solidFill>
                  <a:srgbClr val="2061A3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North Carolina Ports Advantages</a:t>
            </a:r>
          </a:p>
        </p:txBody>
      </p:sp>
      <p:pic>
        <p:nvPicPr>
          <p:cNvPr id="6" name="Picture 5" descr="Untitled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005" y="2470546"/>
            <a:ext cx="2031557" cy="1408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Untitled-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2710" y="2470547"/>
            <a:ext cx="1959996" cy="1408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Untitled-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470547"/>
            <a:ext cx="1935149" cy="1408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6861175" y="4381500"/>
            <a:ext cx="2282825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006BA8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Impeccable Service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000" b="1" dirty="0" smtClean="0">
              <a:solidFill>
                <a:srgbClr val="006BA8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- Accolades from customer base</a:t>
            </a: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2286000" y="4381500"/>
            <a:ext cx="2497138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006BA8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Velocity Leader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000" b="1" dirty="0" smtClean="0">
              <a:solidFill>
                <a:srgbClr val="006BA8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1200" dirty="0" smtClean="0">
                <a:solidFill>
                  <a:srgbClr val="006BA8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Fast, seamless service from the berth, to the yard, to the gate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Lack of congestion</a:t>
            </a: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4691063" y="4381500"/>
            <a:ext cx="217011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006BA8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Cost Efficient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000" b="1" dirty="0" smtClean="0">
              <a:solidFill>
                <a:srgbClr val="006BA8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- We offer cost competitive solutions to our customer base </a:t>
            </a: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222250" y="4381500"/>
            <a:ext cx="2170113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006BA8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Unmatched Performance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000" dirty="0" smtClean="0">
              <a:solidFill>
                <a:srgbClr val="006BA8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- One of the highest crane productivity rates in the South Atlantic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- Second to none truck turn times</a:t>
            </a:r>
          </a:p>
        </p:txBody>
      </p:sp>
      <p:pic>
        <p:nvPicPr>
          <p:cNvPr id="13" name="Picture 12" descr="Captur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8021" y="2471988"/>
            <a:ext cx="2085157" cy="1406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5270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93" descr="images.jpg"/>
          <p:cNvPicPr>
            <a:picLocks noChangeAspect="1"/>
          </p:cNvPicPr>
          <p:nvPr/>
        </p:nvPicPr>
        <p:blipFill>
          <a:blip r:embed="rId2"/>
          <a:srcRect b="13602"/>
          <a:stretch>
            <a:fillRect/>
          </a:stretch>
        </p:blipFill>
        <p:spPr bwMode="auto">
          <a:xfrm>
            <a:off x="311151" y="1411285"/>
            <a:ext cx="8634413" cy="4767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5" name="Picture 4" descr="Volv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4947" y="1513564"/>
            <a:ext cx="1016489" cy="529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 descr="Lowe'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09526" y="3206810"/>
            <a:ext cx="1025858" cy="52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6" descr="Caterpillar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36228" y="2701816"/>
            <a:ext cx="1028860" cy="440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7" descr="Goodyear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37140" y="4145971"/>
            <a:ext cx="896937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8" descr="WestPoint Home.png"/>
          <p:cNvPicPr>
            <a:picLocks noChangeAspect="1"/>
          </p:cNvPicPr>
          <p:nvPr/>
        </p:nvPicPr>
        <p:blipFill>
          <a:blip r:embed="rId7"/>
          <a:srcRect t="26216" b="24866"/>
          <a:stretch>
            <a:fillRect/>
          </a:stretch>
        </p:blipFill>
        <p:spPr bwMode="auto">
          <a:xfrm>
            <a:off x="4430714" y="4139621"/>
            <a:ext cx="606425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9" descr="Bosch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55029" y="4307102"/>
            <a:ext cx="49833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10" descr="Moen.jpg"/>
          <p:cNvPicPr>
            <a:picLocks noChangeAspect="1"/>
          </p:cNvPicPr>
          <p:nvPr/>
        </p:nvPicPr>
        <p:blipFill>
          <a:blip r:embed="rId9"/>
          <a:srcRect t="28799" b="28049"/>
          <a:stretch>
            <a:fillRect/>
          </a:stretch>
        </p:blipFill>
        <p:spPr bwMode="auto">
          <a:xfrm>
            <a:off x="7331079" y="3984840"/>
            <a:ext cx="403225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0" name="Picture 12" descr="QVC.PNG"/>
          <p:cNvPicPr>
            <a:picLocks noChangeAspect="1"/>
          </p:cNvPicPr>
          <p:nvPr/>
        </p:nvPicPr>
        <p:blipFill rotWithShape="1">
          <a:blip r:embed="rId10"/>
          <a:srcRect l="11951" t="11374" r="13898" b="16989"/>
          <a:stretch/>
        </p:blipFill>
        <p:spPr bwMode="auto">
          <a:xfrm>
            <a:off x="4583149" y="5039025"/>
            <a:ext cx="471375" cy="578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1" name="Picture 13" descr="Daedong Kioti Tractor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038976" y="2242342"/>
            <a:ext cx="858115" cy="13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2" name="Picture 14" descr="A W North Carolina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506028" y="3381229"/>
            <a:ext cx="539751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3" name="Picture 15" descr="Domtar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949434" y="3625271"/>
            <a:ext cx="287339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4" name="Picture 17" descr="Weyco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793575" y="3337954"/>
            <a:ext cx="361741" cy="272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5" name="Picture 19" descr="Alliance One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718859" y="2382343"/>
            <a:ext cx="423991" cy="257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6" name="Picture 20" descr="Variety Wholesalers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688014" y="3071234"/>
            <a:ext cx="835025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7" name="Picture 21" descr="Cooper Tools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5613401" y="3622097"/>
            <a:ext cx="574675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8" name="Picture 22" descr="Liberty Hardware.PNG"/>
          <p:cNvPicPr>
            <a:picLocks noChangeAspect="1"/>
          </p:cNvPicPr>
          <p:nvPr/>
        </p:nvPicPr>
        <p:blipFill>
          <a:blip r:embed="rId18"/>
          <a:srcRect t="15698"/>
          <a:stretch>
            <a:fillRect/>
          </a:stretch>
        </p:blipFill>
        <p:spPr bwMode="auto">
          <a:xfrm>
            <a:off x="5567652" y="2252160"/>
            <a:ext cx="729815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9" name="Picture 23" descr="Powell Company.PN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323012" y="2229785"/>
            <a:ext cx="68421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0" name="Picture 24" descr="Proctor &amp; Gamble.PNG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450306" y="3088697"/>
            <a:ext cx="770733" cy="206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1" name="Picture 26" descr="Deere Hitachi.PNG"/>
          <p:cNvPicPr>
            <a:picLocks noChangeAspect="1"/>
          </p:cNvPicPr>
          <p:nvPr/>
        </p:nvPicPr>
        <p:blipFill>
          <a:blip r:embed="rId21"/>
          <a:srcRect t="22765" b="23170"/>
          <a:stretch>
            <a:fillRect/>
          </a:stretch>
        </p:blipFill>
        <p:spPr bwMode="auto">
          <a:xfrm>
            <a:off x="5481426" y="2436561"/>
            <a:ext cx="957264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4" name="Picture 29" descr="Gildan.PNG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4057651" y="2868320"/>
            <a:ext cx="1046163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4" name="Picture 30" descr="Lacquer Craft.PNG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6316665" y="2911184"/>
            <a:ext cx="428625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5" name="Picture 31" descr="Legacy Classic.PNG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4611689" y="3850696"/>
            <a:ext cx="636587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7" name="Picture 32" descr="untitled.png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6202418" y="3720739"/>
            <a:ext cx="1038225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7" name="Picture 33" descr="Klaussner.PNG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5353049" y="3871334"/>
            <a:ext cx="668339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8" name="Picture 34" descr="LaneVenture.PNG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6323012" y="2694997"/>
            <a:ext cx="731837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00" name="Picture 39" descr="Hanesbrands.PNG"/>
          <p:cNvPicPr>
            <a:picLocks noChangeAspect="1"/>
          </p:cNvPicPr>
          <p:nvPr/>
        </p:nvPicPr>
        <p:blipFill>
          <a:blip r:embed="rId28"/>
          <a:srcRect r="3644"/>
          <a:stretch>
            <a:fillRect/>
          </a:stretch>
        </p:blipFill>
        <p:spPr bwMode="auto">
          <a:xfrm>
            <a:off x="3535939" y="2659825"/>
            <a:ext cx="1260474" cy="1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0" name="Picture 40" descr="KMart.PNG"/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4402139" y="3217283"/>
            <a:ext cx="660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1" name="Picture 41" descr="Mannington.PNG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5313363" y="2617140"/>
            <a:ext cx="792163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2" name="Picture 42" descr="Polo Ralph Lauren.PNG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4525964" y="2471880"/>
            <a:ext cx="803275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3" name="Picture 43" descr="Quick Step.PNG"/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3558448" y="2426261"/>
            <a:ext cx="386552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4" name="Picture 45" descr="Bernhardt Furniture.PNG"/>
          <p:cNvPicPr>
            <a:picLocks noChangeAspect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3806321" y="2343814"/>
            <a:ext cx="862012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6" name="Picture 47" descr="Lexington Furniture.PNG"/>
          <p:cNvPicPr>
            <a:picLocks noChangeAspect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3111500" y="3033133"/>
            <a:ext cx="552451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7" name="Picture 48" descr="Universal Furniture.PNG"/>
          <p:cNvPicPr>
            <a:picLocks noChangeAspect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5099051" y="3117272"/>
            <a:ext cx="563563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8" name="Picture 49" descr="Thomasville Furniture.PNG"/>
          <p:cNvPicPr>
            <a:picLocks noChangeAspect="1"/>
          </p:cNvPicPr>
          <p:nvPr/>
        </p:nvPicPr>
        <p:blipFill>
          <a:blip r:embed="rId36"/>
          <a:srcRect l="12271" t="30168" r="12051" b="26085"/>
          <a:stretch>
            <a:fillRect/>
          </a:stretch>
        </p:blipFill>
        <p:spPr bwMode="auto">
          <a:xfrm>
            <a:off x="4731833" y="2420290"/>
            <a:ext cx="649287" cy="12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9" name="Picture 50" descr="Hickory Springs.PNG"/>
          <p:cNvPicPr>
            <a:picLocks noChangeAspect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3194051" y="2736286"/>
            <a:ext cx="385763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0" name="Picture 51" descr="Broyhill Furniture.PNG"/>
          <p:cNvPicPr>
            <a:picLocks noChangeAspect="1"/>
          </p:cNvPicPr>
          <p:nvPr/>
        </p:nvPicPr>
        <p:blipFill>
          <a:blip r:embed="rId38"/>
          <a:srcRect/>
          <a:stretch>
            <a:fillRect/>
          </a:stretch>
        </p:blipFill>
        <p:spPr bwMode="auto">
          <a:xfrm>
            <a:off x="3768726" y="3239940"/>
            <a:ext cx="506413" cy="12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1" name="Picture 52" descr="Blum.PNG"/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 bwMode="auto">
          <a:xfrm>
            <a:off x="3324226" y="3379208"/>
            <a:ext cx="361951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2" name="Picture 53" descr="BIC.png"/>
          <p:cNvPicPr>
            <a:picLocks noChangeAspect="1"/>
          </p:cNvPicPr>
          <p:nvPr/>
        </p:nvPicPr>
        <p:blipFill>
          <a:blip r:embed="rId40"/>
          <a:srcRect/>
          <a:stretch>
            <a:fillRect/>
          </a:stretch>
        </p:blipFill>
        <p:spPr bwMode="auto">
          <a:xfrm>
            <a:off x="3324226" y="3637972"/>
            <a:ext cx="441325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3" name="Picture 54" descr="Consolidated Textiles.png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 bwMode="auto">
          <a:xfrm>
            <a:off x="3829051" y="3844346"/>
            <a:ext cx="7858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4" name="Picture 55" descr="Hyosung.png"/>
          <p:cNvPicPr>
            <a:picLocks noChangeAspect="1"/>
          </p:cNvPicPr>
          <p:nvPr/>
        </p:nvPicPr>
        <p:blipFill>
          <a:blip r:embed="rId42"/>
          <a:srcRect/>
          <a:stretch>
            <a:fillRect/>
          </a:stretch>
        </p:blipFill>
        <p:spPr bwMode="auto">
          <a:xfrm>
            <a:off x="3795713" y="3630033"/>
            <a:ext cx="523875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16" name="Picture 56" descr="Rooms to Go.png"/>
          <p:cNvPicPr>
            <a:picLocks noChangeAspect="1"/>
          </p:cNvPicPr>
          <p:nvPr/>
        </p:nvPicPr>
        <p:blipFill>
          <a:blip r:embed="rId43"/>
          <a:srcRect/>
          <a:stretch>
            <a:fillRect/>
          </a:stretch>
        </p:blipFill>
        <p:spPr bwMode="auto">
          <a:xfrm>
            <a:off x="4354657" y="3381229"/>
            <a:ext cx="6731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6" name="Picture 57" descr="Stein Fibers.jpg"/>
          <p:cNvPicPr>
            <a:picLocks noChangeAspect="1"/>
          </p:cNvPicPr>
          <p:nvPr/>
        </p:nvPicPr>
        <p:blipFill>
          <a:blip r:embed="rId44"/>
          <a:srcRect/>
          <a:stretch>
            <a:fillRect/>
          </a:stretch>
        </p:blipFill>
        <p:spPr bwMode="auto">
          <a:xfrm>
            <a:off x="3797301" y="3395084"/>
            <a:ext cx="520700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7" name="Picture 58" descr="Cato.png"/>
          <p:cNvPicPr>
            <a:picLocks noChangeAspect="1"/>
          </p:cNvPicPr>
          <p:nvPr/>
        </p:nvPicPr>
        <p:blipFill>
          <a:blip r:embed="rId45"/>
          <a:srcRect/>
          <a:stretch>
            <a:fillRect/>
          </a:stretch>
        </p:blipFill>
        <p:spPr bwMode="auto">
          <a:xfrm>
            <a:off x="3205451" y="3879848"/>
            <a:ext cx="600075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8" name="Picture 59" descr="Elmers Glue.jpg"/>
          <p:cNvPicPr>
            <a:picLocks noChangeAspect="1"/>
          </p:cNvPicPr>
          <p:nvPr/>
        </p:nvPicPr>
        <p:blipFill>
          <a:blip r:embed="rId46"/>
          <a:srcRect/>
          <a:stretch>
            <a:fillRect/>
          </a:stretch>
        </p:blipFill>
        <p:spPr bwMode="auto">
          <a:xfrm>
            <a:off x="3881440" y="4195630"/>
            <a:ext cx="47942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0" name="Picture 62" descr="Minka Lighting.jpg"/>
          <p:cNvPicPr>
            <a:picLocks noChangeAspect="1"/>
          </p:cNvPicPr>
          <p:nvPr/>
        </p:nvPicPr>
        <p:blipFill>
          <a:blip r:embed="rId47"/>
          <a:srcRect/>
          <a:stretch>
            <a:fillRect/>
          </a:stretch>
        </p:blipFill>
        <p:spPr bwMode="auto">
          <a:xfrm>
            <a:off x="3654426" y="2855333"/>
            <a:ext cx="35877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1" name="Picture 63" descr="Soffee.png"/>
          <p:cNvPicPr>
            <a:picLocks noChangeAspect="1"/>
          </p:cNvPicPr>
          <p:nvPr/>
        </p:nvPicPr>
        <p:blipFill>
          <a:blip r:embed="rId48"/>
          <a:srcRect/>
          <a:stretch>
            <a:fillRect/>
          </a:stretch>
        </p:blipFill>
        <p:spPr bwMode="auto">
          <a:xfrm>
            <a:off x="5976939" y="4325359"/>
            <a:ext cx="39370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2" name="Picture 64" descr="Dupont.png"/>
          <p:cNvPicPr>
            <a:picLocks noChangeAspect="1"/>
          </p:cNvPicPr>
          <p:nvPr/>
        </p:nvPicPr>
        <p:blipFill>
          <a:blip r:embed="rId49"/>
          <a:srcRect/>
          <a:stretch>
            <a:fillRect/>
          </a:stretch>
        </p:blipFill>
        <p:spPr bwMode="auto">
          <a:xfrm>
            <a:off x="5854701" y="4607934"/>
            <a:ext cx="68262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23" name="Picture 65" descr="International Paper.png"/>
          <p:cNvPicPr>
            <a:picLocks noChangeAspect="1"/>
          </p:cNvPicPr>
          <p:nvPr/>
        </p:nvPicPr>
        <p:blipFill>
          <a:blip r:embed="rId50"/>
          <a:srcRect l="4062" t="18140" r="6400" b="24368"/>
          <a:stretch>
            <a:fillRect/>
          </a:stretch>
        </p:blipFill>
        <p:spPr bwMode="auto">
          <a:xfrm>
            <a:off x="5470351" y="4880279"/>
            <a:ext cx="1074371" cy="472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24" name="Picture 66" descr="Smithfield.png"/>
          <p:cNvPicPr>
            <a:picLocks noChangeAspect="1"/>
          </p:cNvPicPr>
          <p:nvPr/>
        </p:nvPicPr>
        <p:blipFill>
          <a:blip r:embed="rId51"/>
          <a:srcRect t="33797" b="36626"/>
          <a:stretch>
            <a:fillRect/>
          </a:stretch>
        </p:blipFill>
        <p:spPr bwMode="auto">
          <a:xfrm>
            <a:off x="6073775" y="4011034"/>
            <a:ext cx="1182688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5" name="Picture 67" descr="Croscill.jpg"/>
          <p:cNvPicPr>
            <a:picLocks noChangeAspect="1"/>
          </p:cNvPicPr>
          <p:nvPr/>
        </p:nvPicPr>
        <p:blipFill>
          <a:blip r:embed="rId52"/>
          <a:srcRect l="15428" t="31303" b="34000"/>
          <a:stretch>
            <a:fillRect/>
          </a:stretch>
        </p:blipFill>
        <p:spPr bwMode="auto">
          <a:xfrm>
            <a:off x="6021242" y="3426834"/>
            <a:ext cx="520700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6" name="Picture 68" descr="Eastman Chemical.PNG"/>
          <p:cNvPicPr>
            <a:picLocks noChangeAspect="1"/>
          </p:cNvPicPr>
          <p:nvPr/>
        </p:nvPicPr>
        <p:blipFill rotWithShape="1">
          <a:blip r:embed="rId53"/>
          <a:srcRect l="7631" r="7985"/>
          <a:stretch/>
        </p:blipFill>
        <p:spPr bwMode="auto">
          <a:xfrm>
            <a:off x="414863" y="2896856"/>
            <a:ext cx="996426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7" name="Picture 69" descr="valleyproteins_logo.gif"/>
          <p:cNvPicPr>
            <a:picLocks noChangeAspect="1"/>
          </p:cNvPicPr>
          <p:nvPr/>
        </p:nvPicPr>
        <p:blipFill>
          <a:blip r:embed="rId54"/>
          <a:srcRect/>
          <a:stretch>
            <a:fillRect/>
          </a:stretch>
        </p:blipFill>
        <p:spPr bwMode="auto">
          <a:xfrm>
            <a:off x="4459288" y="4392033"/>
            <a:ext cx="603251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8" name="Picture 70" descr="Harbor Freigh.jpg"/>
          <p:cNvPicPr>
            <a:picLocks noChangeAspect="1"/>
          </p:cNvPicPr>
          <p:nvPr/>
        </p:nvPicPr>
        <p:blipFill>
          <a:blip r:embed="rId55"/>
          <a:srcRect/>
          <a:stretch>
            <a:fillRect/>
          </a:stretch>
        </p:blipFill>
        <p:spPr bwMode="auto">
          <a:xfrm>
            <a:off x="3993461" y="5046946"/>
            <a:ext cx="47230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1" name="Picture 60" descr="GKN Driveline.PNG"/>
          <p:cNvPicPr>
            <a:picLocks noChangeAspect="1"/>
          </p:cNvPicPr>
          <p:nvPr/>
        </p:nvPicPr>
        <p:blipFill>
          <a:blip r:embed="rId56"/>
          <a:srcRect/>
          <a:stretch>
            <a:fillRect/>
          </a:stretch>
        </p:blipFill>
        <p:spPr bwMode="auto">
          <a:xfrm>
            <a:off x="7360408" y="3120464"/>
            <a:ext cx="806846" cy="247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2" name="Picture 61" descr="Rohm &amp; Haas.PNG"/>
          <p:cNvPicPr>
            <a:picLocks noChangeAspect="1"/>
          </p:cNvPicPr>
          <p:nvPr/>
        </p:nvPicPr>
        <p:blipFill>
          <a:blip r:embed="rId57"/>
          <a:srcRect/>
          <a:stretch>
            <a:fillRect/>
          </a:stretch>
        </p:blipFill>
        <p:spPr bwMode="auto">
          <a:xfrm>
            <a:off x="6399213" y="2499734"/>
            <a:ext cx="538163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3" name="Picture 62" descr="Timcal.PNG"/>
          <p:cNvPicPr>
            <a:picLocks noChangeAspect="1"/>
          </p:cNvPicPr>
          <p:nvPr/>
        </p:nvPicPr>
        <p:blipFill>
          <a:blip r:embed="rId58"/>
          <a:srcRect/>
          <a:stretch>
            <a:fillRect/>
          </a:stretch>
        </p:blipFill>
        <p:spPr bwMode="auto">
          <a:xfrm>
            <a:off x="1658616" y="4471510"/>
            <a:ext cx="6985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4" name="Picture 63" descr="Aperam.PNG"/>
          <p:cNvPicPr>
            <a:picLocks noChangeAspect="1"/>
          </p:cNvPicPr>
          <p:nvPr/>
        </p:nvPicPr>
        <p:blipFill>
          <a:blip r:embed="rId59"/>
          <a:srcRect/>
          <a:stretch>
            <a:fillRect/>
          </a:stretch>
        </p:blipFill>
        <p:spPr bwMode="auto">
          <a:xfrm>
            <a:off x="1844675" y="3129972"/>
            <a:ext cx="592139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5" name="Picture 64" descr="Armacell.PNG"/>
          <p:cNvPicPr>
            <a:picLocks noChangeAspect="1"/>
          </p:cNvPicPr>
          <p:nvPr/>
        </p:nvPicPr>
        <p:blipFill rotWithShape="1">
          <a:blip r:embed="rId60"/>
          <a:srcRect t="31514" b="18763"/>
          <a:stretch/>
        </p:blipFill>
        <p:spPr bwMode="auto">
          <a:xfrm>
            <a:off x="4653397" y="2250158"/>
            <a:ext cx="777875" cy="14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6" name="Picture 65" descr="Coty.PNG"/>
          <p:cNvPicPr>
            <a:picLocks noChangeAspect="1"/>
          </p:cNvPicPr>
          <p:nvPr/>
        </p:nvPicPr>
        <p:blipFill>
          <a:blip r:embed="rId61"/>
          <a:srcRect/>
          <a:stretch>
            <a:fillRect/>
          </a:stretch>
        </p:blipFill>
        <p:spPr bwMode="auto">
          <a:xfrm>
            <a:off x="6407152" y="4382509"/>
            <a:ext cx="366713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7" name="Picture 66" descr="Mann &amp; Hummel.PNG"/>
          <p:cNvPicPr>
            <a:picLocks noChangeAspect="1"/>
          </p:cNvPicPr>
          <p:nvPr/>
        </p:nvPicPr>
        <p:blipFill>
          <a:blip r:embed="rId62"/>
          <a:srcRect/>
          <a:stretch>
            <a:fillRect/>
          </a:stretch>
        </p:blipFill>
        <p:spPr bwMode="auto">
          <a:xfrm>
            <a:off x="7420408" y="3376035"/>
            <a:ext cx="298451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8" name="Picture 68" descr="LS Tractor.PNG"/>
          <p:cNvPicPr>
            <a:picLocks noChangeAspect="1"/>
          </p:cNvPicPr>
          <p:nvPr/>
        </p:nvPicPr>
        <p:blipFill>
          <a:blip r:embed="rId63"/>
          <a:srcRect/>
          <a:stretch>
            <a:fillRect/>
          </a:stretch>
        </p:blipFill>
        <p:spPr bwMode="auto">
          <a:xfrm>
            <a:off x="1659427" y="3357340"/>
            <a:ext cx="6238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9" name="Picture 69" descr="ITG Voma.PNG"/>
          <p:cNvPicPr>
            <a:picLocks noChangeAspect="1"/>
          </p:cNvPicPr>
          <p:nvPr/>
        </p:nvPicPr>
        <p:blipFill>
          <a:blip r:embed="rId64"/>
          <a:srcRect/>
          <a:stretch>
            <a:fillRect/>
          </a:stretch>
        </p:blipFill>
        <p:spPr bwMode="auto">
          <a:xfrm>
            <a:off x="426022" y="2494031"/>
            <a:ext cx="751231" cy="401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0" name="Picture 70" descr="Shurtape.PNG"/>
          <p:cNvPicPr>
            <a:picLocks noChangeAspect="1"/>
          </p:cNvPicPr>
          <p:nvPr/>
        </p:nvPicPr>
        <p:blipFill>
          <a:blip r:embed="rId65"/>
          <a:srcRect/>
          <a:stretch>
            <a:fillRect/>
          </a:stretch>
        </p:blipFill>
        <p:spPr bwMode="auto">
          <a:xfrm>
            <a:off x="1600337" y="3506132"/>
            <a:ext cx="761711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1" name="Picture 71" descr="TYM.PNG"/>
          <p:cNvPicPr>
            <a:picLocks noChangeAspect="1"/>
          </p:cNvPicPr>
          <p:nvPr/>
        </p:nvPicPr>
        <p:blipFill>
          <a:blip r:embed="rId66"/>
          <a:srcRect/>
          <a:stretch>
            <a:fillRect/>
          </a:stretch>
        </p:blipFill>
        <p:spPr bwMode="auto">
          <a:xfrm>
            <a:off x="6075798" y="5329954"/>
            <a:ext cx="331353" cy="320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2" name="Picture 72" descr="Fine Furniture.PNG"/>
          <p:cNvPicPr>
            <a:picLocks noChangeAspect="1"/>
          </p:cNvPicPr>
          <p:nvPr/>
        </p:nvPicPr>
        <p:blipFill>
          <a:blip r:embed="rId67"/>
          <a:srcRect/>
          <a:stretch>
            <a:fillRect/>
          </a:stretch>
        </p:blipFill>
        <p:spPr bwMode="auto">
          <a:xfrm>
            <a:off x="855662" y="3775939"/>
            <a:ext cx="57467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3" name="Picture 73" descr="Revlon.PNG"/>
          <p:cNvPicPr>
            <a:picLocks noChangeAspect="1"/>
          </p:cNvPicPr>
          <p:nvPr/>
        </p:nvPicPr>
        <p:blipFill>
          <a:blip r:embed="rId68"/>
          <a:srcRect/>
          <a:stretch>
            <a:fillRect/>
          </a:stretch>
        </p:blipFill>
        <p:spPr bwMode="auto">
          <a:xfrm>
            <a:off x="5110187" y="4799385"/>
            <a:ext cx="693737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4" name="Picture 74" descr="Verbatim.png"/>
          <p:cNvPicPr>
            <a:picLocks noChangeAspect="1"/>
          </p:cNvPicPr>
          <p:nvPr/>
        </p:nvPicPr>
        <p:blipFill>
          <a:blip r:embed="rId69"/>
          <a:srcRect t="20424" b="15617"/>
          <a:stretch>
            <a:fillRect/>
          </a:stretch>
        </p:blipFill>
        <p:spPr bwMode="auto">
          <a:xfrm>
            <a:off x="5062537" y="3642734"/>
            <a:ext cx="538163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5" name="Picture 75" descr="Bridgestone.PNG"/>
          <p:cNvPicPr>
            <a:picLocks noChangeAspect="1"/>
          </p:cNvPicPr>
          <p:nvPr/>
        </p:nvPicPr>
        <p:blipFill>
          <a:blip r:embed="rId70"/>
          <a:srcRect/>
          <a:stretch>
            <a:fillRect/>
          </a:stretch>
        </p:blipFill>
        <p:spPr bwMode="auto">
          <a:xfrm>
            <a:off x="3595689" y="2247553"/>
            <a:ext cx="981075" cy="14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6" name="Picture 76" descr="Harris Teeter.PNG"/>
          <p:cNvPicPr>
            <a:picLocks noChangeAspect="1"/>
          </p:cNvPicPr>
          <p:nvPr/>
        </p:nvPicPr>
        <p:blipFill>
          <a:blip r:embed="rId71"/>
          <a:srcRect/>
          <a:stretch>
            <a:fillRect/>
          </a:stretch>
        </p:blipFill>
        <p:spPr bwMode="auto">
          <a:xfrm>
            <a:off x="2425988" y="3743366"/>
            <a:ext cx="779463" cy="382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7" name="Picture 77" descr="Quickie.PNG"/>
          <p:cNvPicPr>
            <a:picLocks noChangeAspect="1"/>
          </p:cNvPicPr>
          <p:nvPr/>
        </p:nvPicPr>
        <p:blipFill rotWithShape="1">
          <a:blip r:embed="rId72"/>
          <a:srcRect t="17912"/>
          <a:stretch/>
        </p:blipFill>
        <p:spPr bwMode="auto">
          <a:xfrm>
            <a:off x="5078848" y="3340949"/>
            <a:ext cx="474663" cy="268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9" name="Picture 60" descr="H:\Logos\ABB.png"/>
          <p:cNvPicPr>
            <a:picLocks noChangeAspect="1" noChangeArrowheads="1"/>
          </p:cNvPicPr>
          <p:nvPr/>
        </p:nvPicPr>
        <p:blipFill>
          <a:blip r:embed="rId73"/>
          <a:srcRect/>
          <a:stretch>
            <a:fillRect/>
          </a:stretch>
        </p:blipFill>
        <p:spPr bwMode="auto">
          <a:xfrm>
            <a:off x="3059461" y="1453588"/>
            <a:ext cx="615951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0" name="Picture 61" descr="H:\Logos\Aerus.png"/>
          <p:cNvPicPr>
            <a:picLocks noChangeAspect="1" noChangeArrowheads="1"/>
          </p:cNvPicPr>
          <p:nvPr/>
        </p:nvPicPr>
        <p:blipFill>
          <a:blip r:embed="rId74"/>
          <a:srcRect/>
          <a:stretch>
            <a:fillRect/>
          </a:stretch>
        </p:blipFill>
        <p:spPr bwMode="auto">
          <a:xfrm>
            <a:off x="5390140" y="1729458"/>
            <a:ext cx="655639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1" name="Picture 62" descr="H:\Logos\AGY.png"/>
          <p:cNvPicPr>
            <a:picLocks noChangeAspect="1" noChangeArrowheads="1"/>
          </p:cNvPicPr>
          <p:nvPr/>
        </p:nvPicPr>
        <p:blipFill>
          <a:blip r:embed="rId75"/>
          <a:srcRect t="18790" b="19292"/>
          <a:stretch>
            <a:fillRect/>
          </a:stretch>
        </p:blipFill>
        <p:spPr bwMode="auto">
          <a:xfrm>
            <a:off x="2819546" y="4672337"/>
            <a:ext cx="968375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2" name="Picture 63" descr="H:\Logos\Black &amp; Decker.png"/>
          <p:cNvPicPr>
            <a:picLocks noChangeAspect="1" noChangeArrowheads="1"/>
          </p:cNvPicPr>
          <p:nvPr/>
        </p:nvPicPr>
        <p:blipFill>
          <a:blip r:embed="rId76"/>
          <a:srcRect/>
          <a:stretch>
            <a:fillRect/>
          </a:stretch>
        </p:blipFill>
        <p:spPr bwMode="auto">
          <a:xfrm>
            <a:off x="1893853" y="4787052"/>
            <a:ext cx="10287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3" name="Picture 64" descr="H:\Logos\Bohler.png"/>
          <p:cNvPicPr>
            <a:picLocks noChangeAspect="1" noChangeArrowheads="1"/>
          </p:cNvPicPr>
          <p:nvPr/>
        </p:nvPicPr>
        <p:blipFill>
          <a:blip r:embed="rId77"/>
          <a:srcRect/>
          <a:stretch>
            <a:fillRect/>
          </a:stretch>
        </p:blipFill>
        <p:spPr bwMode="auto">
          <a:xfrm>
            <a:off x="3881440" y="1808320"/>
            <a:ext cx="81041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4" name="Picture 65" descr="H:\Logos\Convatec.png"/>
          <p:cNvPicPr>
            <a:picLocks noChangeAspect="1" noChangeArrowheads="1"/>
          </p:cNvPicPr>
          <p:nvPr/>
        </p:nvPicPr>
        <p:blipFill>
          <a:blip r:embed="rId78"/>
          <a:srcRect/>
          <a:stretch>
            <a:fillRect/>
          </a:stretch>
        </p:blipFill>
        <p:spPr bwMode="auto">
          <a:xfrm>
            <a:off x="3798888" y="4003096"/>
            <a:ext cx="635000" cy="22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5" name="Picture 66" descr="H:\Logos\Corinthian.png"/>
          <p:cNvPicPr>
            <a:picLocks noChangeAspect="1" noChangeArrowheads="1"/>
          </p:cNvPicPr>
          <p:nvPr/>
        </p:nvPicPr>
        <p:blipFill>
          <a:blip r:embed="rId79"/>
          <a:srcRect/>
          <a:stretch>
            <a:fillRect/>
          </a:stretch>
        </p:blipFill>
        <p:spPr bwMode="auto">
          <a:xfrm>
            <a:off x="2352675" y="2893721"/>
            <a:ext cx="631825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6" name="Picture 67" descr="H:\Logos\Busch.jpg"/>
          <p:cNvPicPr>
            <a:picLocks noChangeAspect="1" noChangeArrowheads="1"/>
          </p:cNvPicPr>
          <p:nvPr/>
        </p:nvPicPr>
        <p:blipFill>
          <a:blip r:embed="rId80"/>
          <a:srcRect/>
          <a:stretch>
            <a:fillRect/>
          </a:stretch>
        </p:blipFill>
        <p:spPr bwMode="auto">
          <a:xfrm>
            <a:off x="7137848" y="1912062"/>
            <a:ext cx="947737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7" name="Picture 68" descr="H:\Logos\enersys.png"/>
          <p:cNvPicPr>
            <a:picLocks noChangeAspect="1" noChangeArrowheads="1"/>
          </p:cNvPicPr>
          <p:nvPr/>
        </p:nvPicPr>
        <p:blipFill>
          <a:blip r:embed="rId81"/>
          <a:srcRect/>
          <a:stretch>
            <a:fillRect/>
          </a:stretch>
        </p:blipFill>
        <p:spPr bwMode="auto">
          <a:xfrm>
            <a:off x="2333174" y="4248452"/>
            <a:ext cx="61436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8" name="Picture 69" descr="H:\Logos\Hanamint.png"/>
          <p:cNvPicPr>
            <a:picLocks noChangeAspect="1" noChangeArrowheads="1"/>
          </p:cNvPicPr>
          <p:nvPr/>
        </p:nvPicPr>
        <p:blipFill>
          <a:blip r:embed="rId82"/>
          <a:srcRect/>
          <a:stretch>
            <a:fillRect/>
          </a:stretch>
        </p:blipFill>
        <p:spPr bwMode="auto">
          <a:xfrm>
            <a:off x="5584054" y="5273387"/>
            <a:ext cx="439739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9" name="Picture 70" descr="H:\Logos\Leather Italia.png"/>
          <p:cNvPicPr>
            <a:picLocks noChangeAspect="1" noChangeArrowheads="1"/>
          </p:cNvPicPr>
          <p:nvPr/>
        </p:nvPicPr>
        <p:blipFill>
          <a:blip r:embed="rId83"/>
          <a:srcRect/>
          <a:stretch>
            <a:fillRect/>
          </a:stretch>
        </p:blipFill>
        <p:spPr bwMode="auto">
          <a:xfrm>
            <a:off x="5867209" y="5641003"/>
            <a:ext cx="514421" cy="342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0" name="Picture 71" descr="H:\Logos\Purolator.jpg"/>
          <p:cNvPicPr>
            <a:picLocks noChangeAspect="1" noChangeArrowheads="1"/>
          </p:cNvPicPr>
          <p:nvPr/>
        </p:nvPicPr>
        <p:blipFill>
          <a:blip r:embed="rId84"/>
          <a:srcRect/>
          <a:stretch>
            <a:fillRect/>
          </a:stretch>
        </p:blipFill>
        <p:spPr bwMode="auto">
          <a:xfrm>
            <a:off x="5192713" y="4515858"/>
            <a:ext cx="552451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1" name="Picture 72" descr="H:\Logos\Metglas.png"/>
          <p:cNvPicPr>
            <a:picLocks noChangeAspect="1" noChangeArrowheads="1"/>
          </p:cNvPicPr>
          <p:nvPr/>
        </p:nvPicPr>
        <p:blipFill>
          <a:blip r:embed="rId85"/>
          <a:srcRect t="30141"/>
          <a:stretch>
            <a:fillRect/>
          </a:stretch>
        </p:blipFill>
        <p:spPr bwMode="auto">
          <a:xfrm>
            <a:off x="2938658" y="4422675"/>
            <a:ext cx="719135" cy="270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2" name="Picture 73" descr="H:\Logos\Tognum.png"/>
          <p:cNvPicPr>
            <a:picLocks noChangeAspect="1" noChangeArrowheads="1"/>
          </p:cNvPicPr>
          <p:nvPr/>
        </p:nvPicPr>
        <p:blipFill>
          <a:blip r:embed="rId86"/>
          <a:srcRect/>
          <a:stretch>
            <a:fillRect/>
          </a:stretch>
        </p:blipFill>
        <p:spPr bwMode="auto">
          <a:xfrm>
            <a:off x="3822846" y="4762931"/>
            <a:ext cx="949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" name="Title 181"/>
          <p:cNvSpPr>
            <a:spLocks noGrp="1"/>
          </p:cNvSpPr>
          <p:nvPr>
            <p:ph type="title"/>
          </p:nvPr>
        </p:nvSpPr>
        <p:spPr>
          <a:xfrm>
            <a:off x="633414" y="188583"/>
            <a:ext cx="78867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b="1" dirty="0" smtClean="0">
                <a:latin typeface="Book Antiqua" panose="02040602050305030304" pitchFamily="18" charset="0"/>
              </a:rPr>
              <a:t>Imagine Your Future Here</a:t>
            </a:r>
            <a:endParaRPr lang="en-US" sz="3600" b="1" dirty="0">
              <a:latin typeface="Book Antiqua" panose="0204060205030503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587" y="2634454"/>
            <a:ext cx="442914" cy="2452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95" y="4090408"/>
            <a:ext cx="792094" cy="2550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094" y="4488018"/>
            <a:ext cx="558945" cy="1689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609" y="4617655"/>
            <a:ext cx="421962" cy="4219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5" r="13552"/>
          <a:stretch/>
        </p:blipFill>
        <p:spPr>
          <a:xfrm>
            <a:off x="7046571" y="2477240"/>
            <a:ext cx="436419" cy="6315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738" y="2241559"/>
            <a:ext cx="590714" cy="432120"/>
          </a:xfrm>
          <a:prstGeom prst="rect">
            <a:avLst/>
          </a:prstGeom>
        </p:spPr>
      </p:pic>
      <p:pic>
        <p:nvPicPr>
          <p:cNvPr id="40995" name="Picture 46" descr="Bernards.PNG"/>
          <p:cNvPicPr>
            <a:picLocks noChangeAspect="1"/>
          </p:cNvPicPr>
          <p:nvPr/>
        </p:nvPicPr>
        <p:blipFill>
          <a:blip r:embed="rId93"/>
          <a:srcRect/>
          <a:stretch>
            <a:fillRect/>
          </a:stretch>
        </p:blipFill>
        <p:spPr bwMode="auto">
          <a:xfrm>
            <a:off x="2780147" y="2697015"/>
            <a:ext cx="3460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" t="13336" r="5245" b="13937"/>
          <a:stretch/>
        </p:blipFill>
        <p:spPr>
          <a:xfrm>
            <a:off x="6510135" y="3126957"/>
            <a:ext cx="900175" cy="284390"/>
          </a:xfrm>
          <a:prstGeom prst="rect">
            <a:avLst/>
          </a:prstGeom>
        </p:spPr>
      </p:pic>
      <p:sp>
        <p:nvSpPr>
          <p:cNvPr id="9" name="AutoShape 2" descr="Image result for michelin logo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145" y="4921275"/>
            <a:ext cx="1021967" cy="3096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517" y="5276687"/>
            <a:ext cx="864759" cy="3409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726" y="1420233"/>
            <a:ext cx="1374775" cy="3230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32544" r="2000" b="32131"/>
          <a:stretch/>
        </p:blipFill>
        <p:spPr>
          <a:xfrm>
            <a:off x="411307" y="2234611"/>
            <a:ext cx="736217" cy="2437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7" b="23488"/>
          <a:stretch/>
        </p:blipFill>
        <p:spPr>
          <a:xfrm>
            <a:off x="1919798" y="2189839"/>
            <a:ext cx="949255" cy="2563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695" y="5221191"/>
            <a:ext cx="310823" cy="4117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22" y="3174690"/>
            <a:ext cx="725848" cy="3983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310" y="1773736"/>
            <a:ext cx="577843" cy="3412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0" b="21481"/>
          <a:stretch/>
        </p:blipFill>
        <p:spPr>
          <a:xfrm>
            <a:off x="4989577" y="1436586"/>
            <a:ext cx="1201741" cy="26323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517" y="5671529"/>
            <a:ext cx="847313" cy="3707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30" b="32006"/>
          <a:stretch/>
        </p:blipFill>
        <p:spPr>
          <a:xfrm>
            <a:off x="6200202" y="1428878"/>
            <a:ext cx="1299443" cy="33934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9" t="3716" r="10652" b="5185"/>
          <a:stretch/>
        </p:blipFill>
        <p:spPr>
          <a:xfrm>
            <a:off x="6370639" y="1797745"/>
            <a:ext cx="748147" cy="35329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2" t="30121" r="17714" b="29636"/>
          <a:stretch/>
        </p:blipFill>
        <p:spPr>
          <a:xfrm>
            <a:off x="1808751" y="3780113"/>
            <a:ext cx="597844" cy="24198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5" t="33117" r="27212" b="35282"/>
          <a:stretch/>
        </p:blipFill>
        <p:spPr>
          <a:xfrm>
            <a:off x="5783551" y="1786048"/>
            <a:ext cx="753775" cy="27651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90" b="23593"/>
          <a:stretch/>
        </p:blipFill>
        <p:spPr>
          <a:xfrm>
            <a:off x="1380945" y="2701081"/>
            <a:ext cx="484976" cy="38146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926" y="2245020"/>
            <a:ext cx="584879" cy="41418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80" y="5704870"/>
            <a:ext cx="1510723" cy="35048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362" y="5405150"/>
            <a:ext cx="574016" cy="57401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857" y="5634780"/>
            <a:ext cx="789569" cy="437076"/>
          </a:xfrm>
          <a:prstGeom prst="rect">
            <a:avLst/>
          </a:prstGeom>
        </p:spPr>
      </p:pic>
      <p:pic>
        <p:nvPicPr>
          <p:cNvPr id="41005" name="Picture 41004"/>
          <p:cNvPicPr>
            <a:picLocks noChangeAspect="1"/>
          </p:cNvPicPr>
          <p:nvPr/>
        </p:nvPicPr>
        <p:blipFill>
          <a:blip r:embed="rId1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77" y="4954912"/>
            <a:ext cx="458635" cy="458635"/>
          </a:xfrm>
          <a:prstGeom prst="rect">
            <a:avLst/>
          </a:prstGeom>
        </p:spPr>
      </p:pic>
      <p:pic>
        <p:nvPicPr>
          <p:cNvPr id="41009" name="Picture 41008"/>
          <p:cNvPicPr>
            <a:picLocks noChangeAspect="1"/>
          </p:cNvPicPr>
          <p:nvPr/>
        </p:nvPicPr>
        <p:blipFill rotWithShape="1">
          <a:blip r:embed="rId1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9" t="5844" r="16865" b="4545"/>
          <a:stretch/>
        </p:blipFill>
        <p:spPr>
          <a:xfrm>
            <a:off x="475555" y="5431655"/>
            <a:ext cx="379259" cy="259098"/>
          </a:xfrm>
          <a:prstGeom prst="rect">
            <a:avLst/>
          </a:prstGeom>
        </p:spPr>
      </p:pic>
      <p:pic>
        <p:nvPicPr>
          <p:cNvPr id="41013" name="Picture 41012"/>
          <p:cNvPicPr>
            <a:picLocks noChangeAspect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673" y="3420402"/>
            <a:ext cx="698994" cy="242393"/>
          </a:xfrm>
          <a:prstGeom prst="rect">
            <a:avLst/>
          </a:prstGeom>
        </p:spPr>
      </p:pic>
      <p:pic>
        <p:nvPicPr>
          <p:cNvPr id="41014" name="Picture 41013"/>
          <p:cNvPicPr>
            <a:picLocks noChangeAspect="1"/>
          </p:cNvPicPr>
          <p:nvPr/>
        </p:nvPicPr>
        <p:blipFill rotWithShape="1"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26" r="15730" b="13637"/>
          <a:stretch/>
        </p:blipFill>
        <p:spPr>
          <a:xfrm>
            <a:off x="2274891" y="5783624"/>
            <a:ext cx="772277" cy="271734"/>
          </a:xfrm>
          <a:prstGeom prst="rect">
            <a:avLst/>
          </a:prstGeom>
        </p:spPr>
      </p:pic>
      <p:pic>
        <p:nvPicPr>
          <p:cNvPr id="41019" name="Picture 41018"/>
          <p:cNvPicPr>
            <a:picLocks noChangeAspect="1"/>
          </p:cNvPicPr>
          <p:nvPr/>
        </p:nvPicPr>
        <p:blipFill>
          <a:blip r:embed="rId1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07" y="4496869"/>
            <a:ext cx="987963" cy="471642"/>
          </a:xfrm>
          <a:prstGeom prst="rect">
            <a:avLst/>
          </a:prstGeom>
        </p:spPr>
      </p:pic>
      <p:pic>
        <p:nvPicPr>
          <p:cNvPr id="28672" name="Picture 28671"/>
          <p:cNvPicPr>
            <a:picLocks noChangeAspect="1"/>
          </p:cNvPicPr>
          <p:nvPr/>
        </p:nvPicPr>
        <p:blipFill>
          <a:blip r:embed="rId1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539" y="5258722"/>
            <a:ext cx="485594" cy="485594"/>
          </a:xfrm>
          <a:prstGeom prst="rect">
            <a:avLst/>
          </a:prstGeom>
        </p:spPr>
      </p:pic>
      <p:pic>
        <p:nvPicPr>
          <p:cNvPr id="28673" name="Picture 28672"/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000" y="2425738"/>
            <a:ext cx="919098" cy="325031"/>
          </a:xfrm>
          <a:prstGeom prst="rect">
            <a:avLst/>
          </a:prstGeom>
        </p:spPr>
      </p:pic>
      <p:pic>
        <p:nvPicPr>
          <p:cNvPr id="28679" name="Picture 28678"/>
          <p:cNvPicPr>
            <a:picLocks noChangeAspect="1"/>
          </p:cNvPicPr>
          <p:nvPr/>
        </p:nvPicPr>
        <p:blipFill>
          <a:blip r:embed="rId1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03" y="4969405"/>
            <a:ext cx="469831" cy="229969"/>
          </a:xfrm>
          <a:prstGeom prst="rect">
            <a:avLst/>
          </a:prstGeom>
        </p:spPr>
      </p:pic>
      <p:pic>
        <p:nvPicPr>
          <p:cNvPr id="28680" name="Picture 28679"/>
          <p:cNvPicPr>
            <a:picLocks noChangeAspect="1"/>
          </p:cNvPicPr>
          <p:nvPr/>
        </p:nvPicPr>
        <p:blipFill rotWithShape="1">
          <a:blip r:embed="rId1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9" r="5168" b="10183"/>
          <a:stretch/>
        </p:blipFill>
        <p:spPr>
          <a:xfrm>
            <a:off x="1233220" y="5248443"/>
            <a:ext cx="623791" cy="450019"/>
          </a:xfrm>
          <a:prstGeom prst="rect">
            <a:avLst/>
          </a:prstGeom>
        </p:spPr>
      </p:pic>
      <p:pic>
        <p:nvPicPr>
          <p:cNvPr id="28681" name="Picture 28680"/>
          <p:cNvPicPr>
            <a:picLocks noChangeAspect="1"/>
          </p:cNvPicPr>
          <p:nvPr/>
        </p:nvPicPr>
        <p:blipFill>
          <a:blip r:embed="rId1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62" y="5244049"/>
            <a:ext cx="439416" cy="300312"/>
          </a:xfrm>
          <a:prstGeom prst="rect">
            <a:avLst/>
          </a:prstGeom>
        </p:spPr>
      </p:pic>
      <p:pic>
        <p:nvPicPr>
          <p:cNvPr id="28682" name="Picture 28681"/>
          <p:cNvPicPr>
            <a:picLocks noChangeAspect="1"/>
          </p:cNvPicPr>
          <p:nvPr/>
        </p:nvPicPr>
        <p:blipFill>
          <a:blip r:embed="rId1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631" y="3706513"/>
            <a:ext cx="409932" cy="343004"/>
          </a:xfrm>
          <a:prstGeom prst="rect">
            <a:avLst/>
          </a:prstGeom>
        </p:spPr>
      </p:pic>
      <p:pic>
        <p:nvPicPr>
          <p:cNvPr id="28683" name="Picture 28682"/>
          <p:cNvPicPr>
            <a:picLocks noChangeAspect="1"/>
          </p:cNvPicPr>
          <p:nvPr/>
        </p:nvPicPr>
        <p:blipFill>
          <a:blip r:embed="rId1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106" y="2491888"/>
            <a:ext cx="619589" cy="167627"/>
          </a:xfrm>
          <a:prstGeom prst="rect">
            <a:avLst/>
          </a:prstGeom>
        </p:spPr>
      </p:pic>
      <p:pic>
        <p:nvPicPr>
          <p:cNvPr id="28684" name="Picture 28683"/>
          <p:cNvPicPr>
            <a:picLocks noChangeAspect="1"/>
          </p:cNvPicPr>
          <p:nvPr/>
        </p:nvPicPr>
        <p:blipFill>
          <a:blip r:embed="rId1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279" y="4060246"/>
            <a:ext cx="529257" cy="213576"/>
          </a:xfrm>
          <a:prstGeom prst="rect">
            <a:avLst/>
          </a:prstGeom>
        </p:spPr>
      </p:pic>
      <p:pic>
        <p:nvPicPr>
          <p:cNvPr id="28685" name="Picture 28684"/>
          <p:cNvPicPr>
            <a:picLocks noChangeAspect="1"/>
          </p:cNvPicPr>
          <p:nvPr/>
        </p:nvPicPr>
        <p:blipFill rotWithShape="1">
          <a:blip r:embed="rId1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95" b="30519"/>
          <a:stretch/>
        </p:blipFill>
        <p:spPr>
          <a:xfrm>
            <a:off x="3067756" y="1706271"/>
            <a:ext cx="846279" cy="402636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12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141" y="2381185"/>
            <a:ext cx="3122065" cy="171493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88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80623" y="2770744"/>
            <a:ext cx="8034727" cy="860353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atin typeface="Book Antiqua" panose="02040602050305030304" pitchFamily="18" charset="0"/>
              </a:rPr>
              <a:t>Current Status of Performance</a:t>
            </a:r>
            <a:endParaRPr lang="en-US" sz="4000" b="1" dirty="0">
              <a:latin typeface="Book Antiqua" panose="0204060205030503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85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04299" y="365126"/>
            <a:ext cx="8020685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 smtClean="0">
                <a:solidFill>
                  <a:srgbClr val="2061A3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Banner </a:t>
            </a:r>
            <a:r>
              <a:rPr lang="en-US" altLang="en-US" sz="3600" b="1" dirty="0">
                <a:solidFill>
                  <a:srgbClr val="2061A3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Y</a:t>
            </a:r>
            <a:r>
              <a:rPr lang="en-US" altLang="en-US" sz="3600" b="1" dirty="0" smtClean="0">
                <a:solidFill>
                  <a:srgbClr val="2061A3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ear in FY 2015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04299" y="1832036"/>
            <a:ext cx="427831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Broke Authority record in terms of number of containers handled (just under 300,000 </a:t>
            </a:r>
            <a:r>
              <a:rPr lang="en-US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TEU, 18% increase year-over-year)</a:t>
            </a:r>
            <a:endParaRPr lang="en-US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Book Antiqua" panose="02040602050305030304" pitchFamily="18" charset="0"/>
            </a:endParaRPr>
          </a:p>
          <a:p>
            <a:pPr>
              <a:spcBef>
                <a:spcPct val="0"/>
              </a:spcBef>
            </a:pPr>
            <a:endParaRPr lang="en-US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Book Antiqua" panose="0204060205030503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One of the fastest growing ports on the U.S. East Coast by container </a:t>
            </a:r>
            <a:r>
              <a:rPr lang="en-US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volume growth percentage</a:t>
            </a:r>
            <a:endParaRPr lang="en-US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Book Antiqua" panose="02040602050305030304" pitchFamily="18" charset="0"/>
            </a:endParaRPr>
          </a:p>
          <a:p>
            <a:pPr>
              <a:spcBef>
                <a:spcPct val="0"/>
              </a:spcBef>
            </a:pPr>
            <a:endParaRPr lang="en-US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Book Antiqua" panose="0204060205030503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New services, diversions, and lack of congestion have led to banner year</a:t>
            </a:r>
          </a:p>
          <a:p>
            <a:pPr>
              <a:spcBef>
                <a:spcPct val="0"/>
              </a:spcBef>
            </a:pPr>
            <a:endParaRPr lang="en-US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Book Antiqua" panose="0204060205030503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Most profitable year in Authority history</a:t>
            </a:r>
          </a:p>
          <a:p>
            <a:pPr>
              <a:spcBef>
                <a:spcPct val="0"/>
              </a:spcBef>
            </a:pPr>
            <a:endParaRPr lang="en-US" altLang="en-US" sz="18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</a:pPr>
            <a:endParaRPr lang="en-US" altLang="en-US" sz="1800" dirty="0">
              <a:solidFill>
                <a:srgbClr val="000000"/>
              </a:solidFill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364" y="1782606"/>
            <a:ext cx="3910012" cy="4260850"/>
          </a:xfrm>
          <a:prstGeom prst="rect">
            <a:avLst/>
          </a:prstGeom>
          <a:noFill/>
          <a:ln w="38100">
            <a:solidFill>
              <a:srgbClr val="006BA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47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589" y="365126"/>
            <a:ext cx="7952642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Book Antiqua" panose="02040602050305030304" pitchFamily="18" charset="0"/>
              </a:rPr>
              <a:t>Current Status of Performance</a:t>
            </a:r>
            <a:endParaRPr lang="en-US" sz="3600" b="1" dirty="0">
              <a:latin typeface="Book Antiqua" panose="0204060205030503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46589" y="1690689"/>
            <a:ext cx="16081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Profit Driven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5070493"/>
            <a:ext cx="8854831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defTabSz="4572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Year to date </a:t>
            </a:r>
          </a:p>
          <a:p>
            <a:pPr lvl="1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Revenue : </a:t>
            </a:r>
            <a:r>
              <a:rPr lang="en-US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$22M through December (same as prior year)</a:t>
            </a:r>
          </a:p>
          <a:p>
            <a:pPr lvl="1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Net income : </a:t>
            </a:r>
            <a:r>
              <a:rPr lang="en-US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$2.2M FY16 ($2.4M prior year)</a:t>
            </a:r>
          </a:p>
          <a:p>
            <a:pPr lvl="1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Volume: </a:t>
            </a:r>
            <a:r>
              <a:rPr lang="en-US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Exports are decreasing due to affects of global economy – strong dollar</a:t>
            </a:r>
          </a:p>
          <a:p>
            <a:pPr marL="1428750" lvl="2" indent="-285750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Containers: -3% vs. prior year</a:t>
            </a:r>
          </a:p>
          <a:p>
            <a:pPr marL="1428750" lvl="2" indent="-285750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General Cargo: 10% over prior year </a:t>
            </a:r>
          </a:p>
          <a:p>
            <a:pPr lvl="1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Asset Sale: </a:t>
            </a:r>
            <a:r>
              <a:rPr lang="en-US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Southport Marina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5893620"/>
              </p:ext>
            </p:extLst>
          </p:nvPr>
        </p:nvGraphicFramePr>
        <p:xfrm>
          <a:off x="1082667" y="1942989"/>
          <a:ext cx="7015396" cy="2636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1"/>
          <p:cNvSpPr txBox="1"/>
          <p:nvPr/>
        </p:nvSpPr>
        <p:spPr>
          <a:xfrm>
            <a:off x="2965989" y="4579509"/>
            <a:ext cx="3248751" cy="428066"/>
          </a:xfrm>
          <a:prstGeom prst="rect">
            <a:avLst/>
          </a:prstGeom>
          <a:solidFill>
            <a:srgbClr val="5B9BD5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rgbClr val="A9D18E"/>
                </a:solidFill>
              </a:rPr>
              <a:t>2016 Full Year Estimate–  $1.7M</a:t>
            </a:r>
            <a:endParaRPr lang="en-US" sz="1800" b="1" dirty="0">
              <a:solidFill>
                <a:srgbClr val="A9D1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44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306" y="3024035"/>
            <a:ext cx="8043333" cy="599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prstClr val="white"/>
                </a:solidFill>
                <a:latin typeface="Book Antiqua" panose="02040602050305030304" pitchFamily="18" charset="0"/>
                <a:cs typeface="Knockout 49 Liteweight"/>
              </a:rPr>
              <a:t>Market/Carrier Update</a:t>
            </a:r>
            <a:endParaRPr lang="en-US" sz="4000" b="1" dirty="0">
              <a:solidFill>
                <a:prstClr val="white"/>
              </a:solidFill>
              <a:latin typeface="Book Antiqua" panose="02040602050305030304" pitchFamily="18" charset="0"/>
              <a:cs typeface="Knockout 49 Liteweight"/>
            </a:endParaRPr>
          </a:p>
        </p:txBody>
      </p:sp>
    </p:spTree>
    <p:extLst>
      <p:ext uri="{BB962C8B-B14F-4D97-AF65-F5344CB8AC3E}">
        <p14:creationId xmlns:p14="http://schemas.microsoft.com/office/powerpoint/2010/main" val="188364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04299" y="365126"/>
            <a:ext cx="8020685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 smtClean="0">
                <a:solidFill>
                  <a:srgbClr val="2061A3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Business Development Efforts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04299" y="1951957"/>
            <a:ext cx="3717997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Book Antiqua" panose="02040602050305030304" pitchFamily="18" charset="0"/>
              </a:rPr>
              <a:t>Increasing focus on marketing/sales</a:t>
            </a:r>
          </a:p>
          <a:p>
            <a:pPr lvl="1">
              <a:spcBef>
                <a:spcPct val="0"/>
              </a:spcBef>
            </a:pPr>
            <a:r>
              <a:rPr lang="en-US" alt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Book Antiqua" panose="02040602050305030304" pitchFamily="18" charset="0"/>
              </a:rPr>
              <a:t>New Chief Commercial Officer</a:t>
            </a:r>
          </a:p>
          <a:p>
            <a:pPr lvl="1">
              <a:spcBef>
                <a:spcPct val="0"/>
              </a:spcBef>
            </a:pPr>
            <a:r>
              <a:rPr lang="en-US" alt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Book Antiqua" panose="02040602050305030304" pitchFamily="18" charset="0"/>
              </a:rPr>
              <a:t>Coverage of cargo owners/shipping companies</a:t>
            </a:r>
          </a:p>
          <a:p>
            <a:pPr lvl="1">
              <a:spcBef>
                <a:spcPct val="0"/>
              </a:spcBef>
            </a:pPr>
            <a:r>
              <a:rPr lang="en-US" alt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Book Antiqua" panose="02040602050305030304" pitchFamily="18" charset="0"/>
              </a:rPr>
              <a:t>Get the word out</a:t>
            </a:r>
            <a:endParaRPr lang="en-US" altLang="en-US" sz="1800" dirty="0">
              <a:solidFill>
                <a:prstClr val="black">
                  <a:lumMod val="75000"/>
                  <a:lumOff val="25000"/>
                </a:prstClr>
              </a:solidFill>
              <a:latin typeface="Book Antiqua" panose="02040602050305030304" pitchFamily="18" charset="0"/>
            </a:endParaRPr>
          </a:p>
          <a:p>
            <a:pPr>
              <a:spcBef>
                <a:spcPct val="0"/>
              </a:spcBef>
            </a:pPr>
            <a:endParaRPr lang="en-US" altLang="en-US" sz="1800" dirty="0">
              <a:solidFill>
                <a:prstClr val="black">
                  <a:lumMod val="75000"/>
                  <a:lumOff val="25000"/>
                </a:prstClr>
              </a:solidFill>
              <a:latin typeface="Book Antiqua" panose="0204060205030503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Book Antiqua" panose="02040602050305030304" pitchFamily="18" charset="0"/>
              </a:rPr>
              <a:t>Container segment a priority</a:t>
            </a:r>
          </a:p>
          <a:p>
            <a:pPr lvl="1">
              <a:spcBef>
                <a:spcPct val="0"/>
              </a:spcBef>
            </a:pPr>
            <a:r>
              <a:rPr lang="en-US" alt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Book Antiqua" panose="02040602050305030304" pitchFamily="18" charset="0"/>
              </a:rPr>
              <a:t>Industry consolidation</a:t>
            </a:r>
          </a:p>
          <a:p>
            <a:pPr lvl="1">
              <a:spcBef>
                <a:spcPct val="0"/>
              </a:spcBef>
            </a:pPr>
            <a:r>
              <a:rPr lang="en-US" alt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Book Antiqua" panose="02040602050305030304" pitchFamily="18" charset="0"/>
              </a:rPr>
              <a:t>Panama Canal Expansion </a:t>
            </a:r>
          </a:p>
          <a:p>
            <a:pPr lvl="1">
              <a:spcBef>
                <a:spcPct val="0"/>
              </a:spcBef>
            </a:pPr>
            <a:r>
              <a:rPr lang="en-US" alt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Book Antiqua" panose="02040602050305030304" pitchFamily="18" charset="0"/>
              </a:rPr>
              <a:t>Increase vessel service options for N.C. community</a:t>
            </a:r>
            <a:endParaRPr lang="en-US" altLang="en-US" sz="1800" dirty="0">
              <a:solidFill>
                <a:prstClr val="black">
                  <a:lumMod val="75000"/>
                  <a:lumOff val="25000"/>
                </a:prstClr>
              </a:solidFill>
              <a:latin typeface="Book Antiqua" panose="02040602050305030304" pitchFamily="18" charset="0"/>
            </a:endParaRPr>
          </a:p>
          <a:p>
            <a:pPr>
              <a:spcBef>
                <a:spcPct val="0"/>
              </a:spcBef>
            </a:pPr>
            <a:endParaRPr lang="en-US" altLang="en-US" sz="18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</a:pP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0432" y="1812512"/>
            <a:ext cx="3934918" cy="4260850"/>
          </a:xfrm>
          <a:prstGeom prst="rect">
            <a:avLst/>
          </a:prstGeom>
          <a:noFill/>
          <a:ln w="38100">
            <a:solidFill>
              <a:srgbClr val="006BA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68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35468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 smtClean="0">
                <a:solidFill>
                  <a:srgbClr val="2061A3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Port of Wilmington Ocean Carriers</a:t>
            </a:r>
          </a:p>
        </p:txBody>
      </p:sp>
      <p:pic>
        <p:nvPicPr>
          <p:cNvPr id="6" name="Picture 3" descr="bahr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38" y="1722438"/>
            <a:ext cx="214312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ic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75" y="5450682"/>
            <a:ext cx="2505075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k line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878013"/>
            <a:ext cx="28860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hanji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3741738"/>
            <a:ext cx="147002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maers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725" y="3111500"/>
            <a:ext cx="2046288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yang ming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3036888"/>
            <a:ext cx="3048000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cosc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3741738"/>
            <a:ext cx="1517650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763" y="3508375"/>
            <a:ext cx="1908175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94" y="5257192"/>
            <a:ext cx="1147836" cy="9570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460" y="4859338"/>
            <a:ext cx="2369343" cy="157956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05522" y="6338254"/>
            <a:ext cx="1516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202A5F"/>
                </a:solidFill>
                <a:latin typeface="Book Antiqua" panose="02040602050305030304" pitchFamily="18" charset="0"/>
              </a:rPr>
              <a:t>New Service</a:t>
            </a:r>
            <a:endParaRPr lang="en-US" b="1" dirty="0">
              <a:solidFill>
                <a:srgbClr val="202A5F"/>
              </a:solidFill>
              <a:latin typeface="Book Antiqua" panose="0204060205030503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47512" y="6306622"/>
            <a:ext cx="1709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2AAB4F"/>
                </a:solidFill>
                <a:latin typeface="Book Antiqua" panose="02040602050305030304" pitchFamily="18" charset="0"/>
              </a:rPr>
              <a:t>In discussions</a:t>
            </a:r>
            <a:endParaRPr lang="en-US" b="1" dirty="0">
              <a:solidFill>
                <a:srgbClr val="2AAB4F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92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8D3B-1525-466E-A639-DCEC5BA8D8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224853" y="439998"/>
            <a:ext cx="9144000" cy="13255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3600" b="1" dirty="0" smtClean="0">
                <a:solidFill>
                  <a:srgbClr val="2061A3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Industry Leader in Customer </a:t>
            </a:r>
            <a:r>
              <a:rPr lang="en-US" altLang="en-US" sz="3600" b="1" dirty="0">
                <a:solidFill>
                  <a:srgbClr val="2061A3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S</a:t>
            </a:r>
            <a:r>
              <a:rPr lang="en-US" altLang="en-US" sz="3600" b="1" dirty="0" smtClean="0">
                <a:solidFill>
                  <a:srgbClr val="2061A3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atisfaction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6" t="4141" r="433" b="-4104"/>
          <a:stretch/>
        </p:blipFill>
        <p:spPr>
          <a:xfrm>
            <a:off x="5742244" y="3481255"/>
            <a:ext cx="2161227" cy="21612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8697" y="2238353"/>
            <a:ext cx="356235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Expansion Solutions Magazine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recognizes N.C. Ports in its 9th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annual “Top Five” Awards of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Excellence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These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awards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identify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economic development organizations which have shown exceptional progress and potential in the area of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recruiting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, retaining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</a:rPr>
              <a:t>and growing businesses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" t="808" r="15538" b="74192"/>
          <a:stretch/>
        </p:blipFill>
        <p:spPr>
          <a:xfrm>
            <a:off x="5222657" y="2238353"/>
            <a:ext cx="320040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8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xt Slide - with 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Text Slide - with 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Text Slide - with 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Text Slide - No 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Text Slide - with 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1078</TotalTime>
  <Words>979</Words>
  <Application>Microsoft Office PowerPoint</Application>
  <PresentationFormat>On-screen Show (4:3)</PresentationFormat>
  <Paragraphs>234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Arial</vt:lpstr>
      <vt:lpstr>Book Antiqua</vt:lpstr>
      <vt:lpstr>Calibri</vt:lpstr>
      <vt:lpstr>Calibri Light</vt:lpstr>
      <vt:lpstr>Knockout 49 Liteweight</vt:lpstr>
      <vt:lpstr>Lucida Grande</vt:lpstr>
      <vt:lpstr>Times</vt:lpstr>
      <vt:lpstr>Times New Roman</vt:lpstr>
      <vt:lpstr>1_Office Theme</vt:lpstr>
      <vt:lpstr>Office Theme</vt:lpstr>
      <vt:lpstr>Text Slide - with Logo</vt:lpstr>
      <vt:lpstr>4_Text Slide - with Logo</vt:lpstr>
      <vt:lpstr>1_Text Slide - with Logo</vt:lpstr>
      <vt:lpstr>3_Text Slide - No logo</vt:lpstr>
      <vt:lpstr>2_Text Slide - with Logo</vt:lpstr>
      <vt:lpstr>PowerPoint Presentation</vt:lpstr>
      <vt:lpstr>PowerPoint Presentation</vt:lpstr>
      <vt:lpstr>Current Status of Performance</vt:lpstr>
      <vt:lpstr>Banner Year in FY 2015</vt:lpstr>
      <vt:lpstr>Current Status of Performance</vt:lpstr>
      <vt:lpstr>PowerPoint Presentation</vt:lpstr>
      <vt:lpstr>Business Development Efforts</vt:lpstr>
      <vt:lpstr>Port of Wilmington Ocean Carriers</vt:lpstr>
      <vt:lpstr>Industry Leader in Customer Satisfaction</vt:lpstr>
      <vt:lpstr>Opportunity to Improve Supply Chain</vt:lpstr>
      <vt:lpstr>Projects in Motion</vt:lpstr>
      <vt:lpstr>Port of Wilmington Export Pellet Facility</vt:lpstr>
      <vt:lpstr>North Carolina is Home to Protein</vt:lpstr>
      <vt:lpstr>PowerPoint Presentation</vt:lpstr>
      <vt:lpstr>Turning Basin Expansion Project</vt:lpstr>
      <vt:lpstr>Container Shipping Specifications</vt:lpstr>
      <vt:lpstr>PowerPoint Presentation</vt:lpstr>
      <vt:lpstr>PowerPoint Presentation</vt:lpstr>
      <vt:lpstr>PowerPoint Presentation</vt:lpstr>
      <vt:lpstr>Intermodal Rail Capability</vt:lpstr>
      <vt:lpstr>CSX’s Central Carolina Connector (CCX)</vt:lpstr>
      <vt:lpstr>Central Carolina Connector  benefits to N.C. </vt:lpstr>
      <vt:lpstr>PowerPoint Presentation</vt:lpstr>
      <vt:lpstr>Part of an Integrated Transportation Network</vt:lpstr>
      <vt:lpstr>Ports Support N.C.</vt:lpstr>
      <vt:lpstr>Industrial Site Development Near the Port of Wilmington</vt:lpstr>
      <vt:lpstr>North Carolina Ports Advantages</vt:lpstr>
      <vt:lpstr>Imagine Your Future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Cliff Pyron</dc:creator>
  <cp:lastModifiedBy>Cliff Pyron</cp:lastModifiedBy>
  <cp:revision>68</cp:revision>
  <cp:lastPrinted>2016-03-04T13:17:20Z</cp:lastPrinted>
  <dcterms:created xsi:type="dcterms:W3CDTF">2016-01-26T21:12:20Z</dcterms:created>
  <dcterms:modified xsi:type="dcterms:W3CDTF">2016-03-16T14:31:47Z</dcterms:modified>
</cp:coreProperties>
</file>