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 id="2147483667" r:id="rId6"/>
    <p:sldMasterId id="2147483679" r:id="rId7"/>
    <p:sldMasterId id="2147483691" r:id="rId8"/>
  </p:sldMasterIdLst>
  <p:notesMasterIdLst>
    <p:notesMasterId r:id="rId32"/>
  </p:notesMasterIdLst>
  <p:handoutMasterIdLst>
    <p:handoutMasterId r:id="rId33"/>
  </p:handoutMasterIdLst>
  <p:sldIdLst>
    <p:sldId id="280" r:id="rId9"/>
    <p:sldId id="314" r:id="rId10"/>
    <p:sldId id="315" r:id="rId11"/>
    <p:sldId id="302" r:id="rId12"/>
    <p:sldId id="300" r:id="rId13"/>
    <p:sldId id="299" r:id="rId14"/>
    <p:sldId id="305" r:id="rId15"/>
    <p:sldId id="290" r:id="rId16"/>
    <p:sldId id="294" r:id="rId17"/>
    <p:sldId id="332" r:id="rId18"/>
    <p:sldId id="331" r:id="rId19"/>
    <p:sldId id="304" r:id="rId20"/>
    <p:sldId id="321" r:id="rId21"/>
    <p:sldId id="330" r:id="rId22"/>
    <p:sldId id="317" r:id="rId23"/>
    <p:sldId id="295" r:id="rId24"/>
    <p:sldId id="333" r:id="rId25"/>
    <p:sldId id="334" r:id="rId26"/>
    <p:sldId id="316" r:id="rId27"/>
    <p:sldId id="326" r:id="rId28"/>
    <p:sldId id="328" r:id="rId29"/>
    <p:sldId id="327" r:id="rId30"/>
    <p:sldId id="329" r:id="rId3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EF3"/>
    <a:srgbClr val="004E74"/>
    <a:srgbClr val="000000"/>
    <a:srgbClr val="F47B15"/>
    <a:srgbClr val="99CCFF"/>
    <a:srgbClr val="32B1CE"/>
    <a:srgbClr val="0099FF"/>
    <a:srgbClr val="0048B2"/>
    <a:srgbClr val="81C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36" autoAdjust="0"/>
    <p:restoredTop sz="98910" autoAdjust="0"/>
  </p:normalViewPr>
  <p:slideViewPr>
    <p:cSldViewPr snapToGrid="0">
      <p:cViewPr>
        <p:scale>
          <a:sx n="90" d="100"/>
          <a:sy n="90" d="100"/>
        </p:scale>
        <p:origin x="-173" y="-379"/>
      </p:cViewPr>
      <p:guideLst>
        <p:guide orient="horz" pos="3239"/>
        <p:guide pos="5759"/>
      </p:guideLst>
    </p:cSldViewPr>
  </p:slideViewPr>
  <p:notesTextViewPr>
    <p:cViewPr>
      <p:scale>
        <a:sx n="100" d="100"/>
        <a:sy n="100" d="100"/>
      </p:scale>
      <p:origin x="0" y="0"/>
    </p:cViewPr>
  </p:notesTextViewPr>
  <p:sorterViewPr>
    <p:cViewPr>
      <p:scale>
        <a:sx n="120" d="100"/>
        <a:sy n="120" d="100"/>
      </p:scale>
      <p:origin x="0" y="597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7B4316-5739-7A48-A13F-671EB2A6F648}" type="datetimeFigureOut">
              <a:rPr lang="en-US" smtClean="0"/>
              <a:pPr/>
              <a:t>2/20/2014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CAD3F1-521C-5A45-8962-4DCF131931C8}" type="slidenum">
              <a:rPr lang="en-US" smtClean="0"/>
              <a:pPr/>
              <a:t>‹#›</a:t>
            </a:fld>
            <a:endParaRPr lang="en-US" dirty="0"/>
          </a:p>
        </p:txBody>
      </p:sp>
    </p:spTree>
    <p:extLst>
      <p:ext uri="{BB962C8B-B14F-4D97-AF65-F5344CB8AC3E}">
        <p14:creationId xmlns:p14="http://schemas.microsoft.com/office/powerpoint/2010/main" val="9005139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dirty="0"/>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4A67883-92E7-4000-AEC0-9CEDF892DDAB}" type="slidenum">
              <a:rPr lang="en-US"/>
              <a:pPr/>
              <a:t>‹#›</a:t>
            </a:fld>
            <a:endParaRPr lang="en-US" dirty="0"/>
          </a:p>
        </p:txBody>
      </p:sp>
    </p:spTree>
    <p:extLst>
      <p:ext uri="{BB962C8B-B14F-4D97-AF65-F5344CB8AC3E}">
        <p14:creationId xmlns:p14="http://schemas.microsoft.com/office/powerpoint/2010/main" val="413536469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A67883-92E7-4000-AEC0-9CEDF892DDA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7793" b="15628"/>
          <a:stretch/>
        </p:blipFill>
        <p:spPr>
          <a:xfrm>
            <a:off x="260352" y="2576296"/>
            <a:ext cx="5073649" cy="2585357"/>
          </a:xfrm>
          <a:prstGeom prst="rect">
            <a:avLst/>
          </a:prstGeom>
        </p:spPr>
      </p:pic>
      <p:sp>
        <p:nvSpPr>
          <p:cNvPr id="10" name="Round Single Corner Rectangle 9"/>
          <p:cNvSpPr/>
          <p:nvPr userDrawn="1"/>
        </p:nvSpPr>
        <p:spPr>
          <a:xfrm flipH="1">
            <a:off x="279400" y="1047750"/>
            <a:ext cx="5054600" cy="1447800"/>
          </a:xfrm>
          <a:prstGeom prst="round1Rect">
            <a:avLst>
              <a:gd name="adj" fmla="val 25027"/>
            </a:avLst>
          </a:prstGeom>
          <a:solidFill>
            <a:srgbClr val="DAEEF3"/>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p>
        </p:txBody>
      </p:sp>
      <p:pic>
        <p:nvPicPr>
          <p:cNvPr id="13" name="Picture 12"/>
          <p:cNvPicPr>
            <a:picLocks noChangeAspect="1"/>
          </p:cNvPicPr>
          <p:nvPr userDrawn="1"/>
        </p:nvPicPr>
        <p:blipFill>
          <a:blip r:embed="rId3" cstate="print"/>
          <a:stretch>
            <a:fillRect/>
          </a:stretch>
        </p:blipFill>
        <p:spPr>
          <a:xfrm>
            <a:off x="7391400" y="285750"/>
            <a:ext cx="1447800" cy="572756"/>
          </a:xfrm>
          <a:prstGeom prst="rect">
            <a:avLst/>
          </a:prstGeom>
        </p:spPr>
      </p:pic>
      <p:sp>
        <p:nvSpPr>
          <p:cNvPr id="3074" name="Rectangle 2"/>
          <p:cNvSpPr>
            <a:spLocks noGrp="1" noChangeArrowheads="1"/>
          </p:cNvSpPr>
          <p:nvPr>
            <p:ph type="ctrTitle" hasCustomPrompt="1"/>
          </p:nvPr>
        </p:nvSpPr>
        <p:spPr>
          <a:xfrm>
            <a:off x="677924" y="1439256"/>
            <a:ext cx="4572000" cy="304800"/>
          </a:xfrm>
        </p:spPr>
        <p:txBody>
          <a:bodyPr/>
          <a:lstStyle>
            <a:lvl1pPr algn="l">
              <a:defRPr sz="2000" b="1" baseline="0">
                <a:solidFill>
                  <a:srgbClr val="004E74"/>
                </a:solidFill>
                <a:latin typeface="Arial" pitchFamily="34" charset="0"/>
                <a:cs typeface="Arial" pitchFamily="34" charset="0"/>
              </a:defRPr>
            </a:lvl1pPr>
          </a:lstStyle>
          <a:p>
            <a:r>
              <a:rPr lang="en-US" dirty="0" smtClean="0"/>
              <a:t>Energy Development</a:t>
            </a:r>
            <a:endParaRPr lang="en-US" dirty="0"/>
          </a:p>
        </p:txBody>
      </p:sp>
      <p:sp>
        <p:nvSpPr>
          <p:cNvPr id="3075" name="Rectangle 3"/>
          <p:cNvSpPr>
            <a:spLocks noGrp="1" noChangeArrowheads="1"/>
          </p:cNvSpPr>
          <p:nvPr>
            <p:ph type="subTitle" idx="1" hasCustomPrompt="1"/>
          </p:nvPr>
        </p:nvSpPr>
        <p:spPr>
          <a:xfrm>
            <a:off x="677924" y="1772958"/>
            <a:ext cx="4114800" cy="304800"/>
          </a:xfrm>
        </p:spPr>
        <p:txBody>
          <a:bodyPr/>
          <a:lstStyle>
            <a:lvl1pPr marL="0" indent="0" algn="l">
              <a:buFont typeface="Wingdings" pitchFamily="2" charset="2"/>
              <a:buNone/>
              <a:defRPr sz="1600">
                <a:solidFill>
                  <a:srgbClr val="32B1CE"/>
                </a:solidFill>
                <a:latin typeface="Arial" pitchFamily="34" charset="0"/>
                <a:cs typeface="Arial" pitchFamily="34" charset="0"/>
              </a:defRPr>
            </a:lvl1pPr>
          </a:lstStyle>
          <a:p>
            <a:r>
              <a:rPr lang="en-US" dirty="0" err="1" smtClean="0"/>
              <a:t>www.LocationDukeEnergy.com</a:t>
            </a:r>
            <a:endParaRPr lang="en-US" dirty="0"/>
          </a:p>
        </p:txBody>
      </p:sp>
      <p:pic>
        <p:nvPicPr>
          <p:cNvPr id="3" name="Picture 2"/>
          <p:cNvPicPr>
            <a:picLocks noChangeAspect="1"/>
          </p:cNvPicPr>
          <p:nvPr userDrawn="1"/>
        </p:nvPicPr>
        <p:blipFill rotWithShape="1">
          <a:blip r:embed="rId4" cstate="print">
            <a:extLst>
              <a:ext uri="{28A0092B-C50C-407E-A947-70E740481C1C}">
                <a14:useLocalDpi xmlns:a14="http://schemas.microsoft.com/office/drawing/2010/main" val="0"/>
              </a:ext>
            </a:extLst>
          </a:blip>
          <a:srcRect r="39239"/>
          <a:stretch/>
        </p:blipFill>
        <p:spPr>
          <a:xfrm>
            <a:off x="5406120" y="1052286"/>
            <a:ext cx="3737880" cy="409121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8194" indent="0">
              <a:buNone/>
              <a:defRPr sz="1600">
                <a:solidFill>
                  <a:schemeClr val="tx1">
                    <a:tint val="75000"/>
                  </a:schemeClr>
                </a:solidFill>
              </a:defRPr>
            </a:lvl2pPr>
            <a:lvl3pPr marL="816388" indent="0">
              <a:buNone/>
              <a:defRPr sz="1400">
                <a:solidFill>
                  <a:schemeClr val="tx1">
                    <a:tint val="75000"/>
                  </a:schemeClr>
                </a:solidFill>
              </a:defRPr>
            </a:lvl3pPr>
            <a:lvl4pPr marL="1224582" indent="0">
              <a:buNone/>
              <a:defRPr sz="1300">
                <a:solidFill>
                  <a:schemeClr val="tx1">
                    <a:tint val="75000"/>
                  </a:schemeClr>
                </a:solidFill>
              </a:defRPr>
            </a:lvl4pPr>
            <a:lvl5pPr marL="1632776" indent="0">
              <a:buNone/>
              <a:defRPr sz="1300">
                <a:solidFill>
                  <a:schemeClr val="tx1">
                    <a:tint val="75000"/>
                  </a:schemeClr>
                </a:solidFill>
              </a:defRPr>
            </a:lvl5pPr>
            <a:lvl6pPr marL="2040969" indent="0">
              <a:buNone/>
              <a:defRPr sz="1300">
                <a:solidFill>
                  <a:schemeClr val="tx1">
                    <a:tint val="75000"/>
                  </a:schemeClr>
                </a:solidFill>
              </a:defRPr>
            </a:lvl6pPr>
            <a:lvl7pPr marL="2449163" indent="0">
              <a:buNone/>
              <a:defRPr sz="1300">
                <a:solidFill>
                  <a:schemeClr val="tx1">
                    <a:tint val="75000"/>
                  </a:schemeClr>
                </a:solidFill>
              </a:defRPr>
            </a:lvl7pPr>
            <a:lvl8pPr marL="2857357" indent="0">
              <a:buNone/>
              <a:defRPr sz="1300">
                <a:solidFill>
                  <a:schemeClr val="tx1">
                    <a:tint val="75000"/>
                  </a:schemeClr>
                </a:solidFill>
              </a:defRPr>
            </a:lvl8pPr>
            <a:lvl9pPr marL="3265551"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869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8"/>
            <a:ext cx="4038600" cy="339447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8"/>
            <a:ext cx="4038600" cy="339447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874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6"/>
            <a:ext cx="4040188"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6"/>
            <a:ext cx="4041775"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354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87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732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787"/>
            <a:ext cx="3008313" cy="87153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076325"/>
            <a:ext cx="3008313" cy="3518298"/>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70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204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313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064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51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106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8194" indent="0">
              <a:buNone/>
              <a:defRPr sz="1600">
                <a:solidFill>
                  <a:schemeClr val="tx1">
                    <a:tint val="75000"/>
                  </a:schemeClr>
                </a:solidFill>
              </a:defRPr>
            </a:lvl2pPr>
            <a:lvl3pPr marL="816388" indent="0">
              <a:buNone/>
              <a:defRPr sz="1400">
                <a:solidFill>
                  <a:schemeClr val="tx1">
                    <a:tint val="75000"/>
                  </a:schemeClr>
                </a:solidFill>
              </a:defRPr>
            </a:lvl3pPr>
            <a:lvl4pPr marL="1224582" indent="0">
              <a:buNone/>
              <a:defRPr sz="1300">
                <a:solidFill>
                  <a:schemeClr val="tx1">
                    <a:tint val="75000"/>
                  </a:schemeClr>
                </a:solidFill>
              </a:defRPr>
            </a:lvl4pPr>
            <a:lvl5pPr marL="1632776" indent="0">
              <a:buNone/>
              <a:defRPr sz="1300">
                <a:solidFill>
                  <a:schemeClr val="tx1">
                    <a:tint val="75000"/>
                  </a:schemeClr>
                </a:solidFill>
              </a:defRPr>
            </a:lvl5pPr>
            <a:lvl6pPr marL="2040969" indent="0">
              <a:buNone/>
              <a:defRPr sz="1300">
                <a:solidFill>
                  <a:schemeClr val="tx1">
                    <a:tint val="75000"/>
                  </a:schemeClr>
                </a:solidFill>
              </a:defRPr>
            </a:lvl6pPr>
            <a:lvl7pPr marL="2449163" indent="0">
              <a:buNone/>
              <a:defRPr sz="1300">
                <a:solidFill>
                  <a:schemeClr val="tx1">
                    <a:tint val="75000"/>
                  </a:schemeClr>
                </a:solidFill>
              </a:defRPr>
            </a:lvl7pPr>
            <a:lvl8pPr marL="2857357" indent="0">
              <a:buNone/>
              <a:defRPr sz="1300">
                <a:solidFill>
                  <a:schemeClr val="tx1">
                    <a:tint val="75000"/>
                  </a:schemeClr>
                </a:solidFill>
              </a:defRPr>
            </a:lvl8pPr>
            <a:lvl9pPr marL="3265551"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500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7"/>
            <a:ext cx="4038600" cy="339447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7"/>
            <a:ext cx="4038600" cy="339447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362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6"/>
            <a:ext cx="4040188"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6"/>
            <a:ext cx="4041775"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731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245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137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04787"/>
            <a:ext cx="3008313" cy="87153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076325"/>
            <a:ext cx="3008313" cy="3518298"/>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675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774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447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32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44465"/>
            <a:ext cx="7772400" cy="1021556"/>
          </a:xfrm>
        </p:spPr>
        <p:txBody>
          <a:bodyPr anchor="t"/>
          <a:lstStyle>
            <a:lvl1pPr algn="l">
              <a:defRPr sz="3200" b="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14550"/>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t>March 2013</a:t>
            </a:r>
            <a:endParaRPr lang="en-US" dirty="0"/>
          </a:p>
        </p:txBody>
      </p:sp>
      <p:sp>
        <p:nvSpPr>
          <p:cNvPr id="5" name="Footer Placeholder 4"/>
          <p:cNvSpPr>
            <a:spLocks noGrp="1"/>
          </p:cNvSpPr>
          <p:nvPr>
            <p:ph type="ftr" sz="quarter" idx="11"/>
          </p:nvPr>
        </p:nvSpPr>
        <p:spPr>
          <a:xfrm>
            <a:off x="3124200" y="4789510"/>
            <a:ext cx="2895600" cy="357188"/>
          </a:xfrm>
          <a:prstGeom prst="rect">
            <a:avLst/>
          </a:prstGeom>
        </p:spPr>
        <p:txBody>
          <a:bodyPr lIns="91440" tIns="45720" rIns="91440" bIns="45720"/>
          <a:lstStyle>
            <a:lvl1pPr>
              <a:defRPr/>
            </a:lvl1pPr>
          </a:lstStyle>
          <a:p>
            <a:r>
              <a:rPr lang="en-US" dirty="0" smtClean="0"/>
              <a:t>Duke Energy Economic Development</a:t>
            </a:r>
            <a:endParaRPr lang="en-US" dirty="0"/>
          </a:p>
        </p:txBody>
      </p:sp>
      <p:sp>
        <p:nvSpPr>
          <p:cNvPr id="6" name="Slide Number Placeholder 5"/>
          <p:cNvSpPr>
            <a:spLocks noGrp="1"/>
          </p:cNvSpPr>
          <p:nvPr>
            <p:ph type="sldNum" sz="quarter" idx="12"/>
          </p:nvPr>
        </p:nvSpPr>
        <p:spPr/>
        <p:txBody>
          <a:bodyPr/>
          <a:lstStyle>
            <a:lvl1pPr>
              <a:defRPr/>
            </a:lvl1pPr>
          </a:lstStyle>
          <a:p>
            <a:fld id="{D6456E9D-BF22-4568-9A17-C55B6E95C8DE}"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555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21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8194" indent="0">
              <a:buNone/>
              <a:defRPr sz="1600">
                <a:solidFill>
                  <a:schemeClr val="tx1">
                    <a:tint val="75000"/>
                  </a:schemeClr>
                </a:solidFill>
              </a:defRPr>
            </a:lvl2pPr>
            <a:lvl3pPr marL="816388" indent="0">
              <a:buNone/>
              <a:defRPr sz="1400">
                <a:solidFill>
                  <a:schemeClr val="tx1">
                    <a:tint val="75000"/>
                  </a:schemeClr>
                </a:solidFill>
              </a:defRPr>
            </a:lvl3pPr>
            <a:lvl4pPr marL="1224582" indent="0">
              <a:buNone/>
              <a:defRPr sz="1300">
                <a:solidFill>
                  <a:schemeClr val="tx1">
                    <a:tint val="75000"/>
                  </a:schemeClr>
                </a:solidFill>
              </a:defRPr>
            </a:lvl4pPr>
            <a:lvl5pPr marL="1632776" indent="0">
              <a:buNone/>
              <a:defRPr sz="1300">
                <a:solidFill>
                  <a:schemeClr val="tx1">
                    <a:tint val="75000"/>
                  </a:schemeClr>
                </a:solidFill>
              </a:defRPr>
            </a:lvl5pPr>
            <a:lvl6pPr marL="2040969" indent="0">
              <a:buNone/>
              <a:defRPr sz="1300">
                <a:solidFill>
                  <a:schemeClr val="tx1">
                    <a:tint val="75000"/>
                  </a:schemeClr>
                </a:solidFill>
              </a:defRPr>
            </a:lvl6pPr>
            <a:lvl7pPr marL="2449163" indent="0">
              <a:buNone/>
              <a:defRPr sz="1300">
                <a:solidFill>
                  <a:schemeClr val="tx1">
                    <a:tint val="75000"/>
                  </a:schemeClr>
                </a:solidFill>
              </a:defRPr>
            </a:lvl7pPr>
            <a:lvl8pPr marL="2857357" indent="0">
              <a:buNone/>
              <a:defRPr sz="1300">
                <a:solidFill>
                  <a:schemeClr val="tx1">
                    <a:tint val="75000"/>
                  </a:schemeClr>
                </a:solidFill>
              </a:defRPr>
            </a:lvl8pPr>
            <a:lvl9pPr marL="3265551"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488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4"/>
            <a:ext cx="4038600" cy="339447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4"/>
            <a:ext cx="4038600" cy="339447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144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6"/>
            <a:ext cx="4040188"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6"/>
            <a:ext cx="4041775"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209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7546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772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5"/>
            <a:ext cx="3008313" cy="3518298"/>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923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11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56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endParaRPr lang="en-US" dirty="0"/>
          </a:p>
        </p:txBody>
      </p:sp>
      <p:sp>
        <p:nvSpPr>
          <p:cNvPr id="3" name="Content Placeholder 2"/>
          <p:cNvSpPr>
            <a:spLocks noGrp="1"/>
          </p:cNvSpPr>
          <p:nvPr>
            <p:ph sz="half" idx="1"/>
          </p:nvPr>
        </p:nvSpPr>
        <p:spPr>
          <a:xfrm>
            <a:off x="257913" y="833770"/>
            <a:ext cx="4114800" cy="3737372"/>
          </a:xfrm>
        </p:spPr>
        <p:txBody>
          <a:bodyPr/>
          <a:lstStyle>
            <a:lvl1pPr marL="0" indent="0">
              <a:buNone/>
              <a:defRPr sz="1800">
                <a:solidFill>
                  <a:schemeClr val="accent2">
                    <a:lumMod val="75000"/>
                  </a:schemeClr>
                </a:solidFill>
              </a:defRPr>
            </a:lvl1pPr>
            <a:lvl2pPr>
              <a:defRPr sz="1600" baseline="0"/>
            </a:lvl2pPr>
            <a:lvl3pPr>
              <a:defRPr sz="1400"/>
            </a:lvl3pPr>
            <a:lvl4pPr>
              <a:defRPr sz="1200"/>
            </a:lvl4pPr>
            <a:lvl5pPr>
              <a:defRPr sz="1200"/>
            </a:lvl5pPr>
            <a:lvl6pPr>
              <a:defRPr sz="1800"/>
            </a:lvl6pPr>
            <a:lvl7pPr>
              <a:defRPr sz="1800"/>
            </a:lvl7pPr>
            <a:lvl8pPr>
              <a:defRPr sz="1800"/>
            </a:lvl8pPr>
            <a:lvl9pPr>
              <a:defRPr sz="1800"/>
            </a:lvl9pPr>
          </a:lstStyle>
          <a:p>
            <a:pPr lvl="0"/>
            <a:endParaRPr lang="en-US" dirty="0" smtClean="0"/>
          </a:p>
        </p:txBody>
      </p:sp>
      <p:sp>
        <p:nvSpPr>
          <p:cNvPr id="4" name="Content Placeholder 3"/>
          <p:cNvSpPr>
            <a:spLocks noGrp="1"/>
          </p:cNvSpPr>
          <p:nvPr>
            <p:ph sz="half" idx="2"/>
          </p:nvPr>
        </p:nvSpPr>
        <p:spPr>
          <a:xfrm>
            <a:off x="4597588" y="833770"/>
            <a:ext cx="4114800" cy="3737372"/>
          </a:xfrm>
        </p:spPr>
        <p:txBody>
          <a:bodyPr/>
          <a:lstStyle>
            <a:lvl1pPr marL="0" indent="0">
              <a:buNone/>
              <a:defRPr sz="1800" baseline="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endParaRPr lang="en-US" dirty="0" smtClean="0"/>
          </a:p>
        </p:txBody>
      </p:sp>
      <p:sp>
        <p:nvSpPr>
          <p:cNvPr id="5" name="Date Placeholder 4"/>
          <p:cNvSpPr>
            <a:spLocks noGrp="1"/>
          </p:cNvSpPr>
          <p:nvPr>
            <p:ph type="dt" sz="half" idx="10"/>
          </p:nvPr>
        </p:nvSpPr>
        <p:spPr/>
        <p:txBody>
          <a:bodyPr/>
          <a:lstStyle>
            <a:lvl1pPr>
              <a:defRPr/>
            </a:lvl1pPr>
          </a:lstStyle>
          <a:p>
            <a:r>
              <a:rPr lang="en-US" dirty="0" smtClean="0"/>
              <a:t>March 2013</a:t>
            </a:r>
            <a:endParaRPr lang="en-US" dirty="0"/>
          </a:p>
        </p:txBody>
      </p:sp>
      <p:sp>
        <p:nvSpPr>
          <p:cNvPr id="6" name="Footer Placeholder 5"/>
          <p:cNvSpPr>
            <a:spLocks noGrp="1"/>
          </p:cNvSpPr>
          <p:nvPr>
            <p:ph type="ftr" sz="quarter" idx="11"/>
          </p:nvPr>
        </p:nvSpPr>
        <p:spPr>
          <a:xfrm>
            <a:off x="3124200" y="4789510"/>
            <a:ext cx="2895600" cy="357188"/>
          </a:xfrm>
          <a:prstGeom prst="rect">
            <a:avLst/>
          </a:prstGeom>
        </p:spPr>
        <p:txBody>
          <a:bodyPr lIns="91440" tIns="45720" rIns="91440" bIns="45720"/>
          <a:lstStyle>
            <a:lvl1pPr>
              <a:defRPr/>
            </a:lvl1pPr>
          </a:lstStyle>
          <a:p>
            <a:r>
              <a:rPr lang="en-US" dirty="0" smtClean="0"/>
              <a:t>Duke Energy Economic Development</a:t>
            </a:r>
            <a:endParaRPr lang="en-US" dirty="0"/>
          </a:p>
        </p:txBody>
      </p:sp>
      <p:sp>
        <p:nvSpPr>
          <p:cNvPr id="7" name="Slide Number Placeholder 6"/>
          <p:cNvSpPr>
            <a:spLocks noGrp="1"/>
          </p:cNvSpPr>
          <p:nvPr>
            <p:ph type="sldNum" sz="quarter" idx="12"/>
          </p:nvPr>
        </p:nvSpPr>
        <p:spPr/>
        <p:txBody>
          <a:bodyPr/>
          <a:lstStyle>
            <a:lvl1pPr>
              <a:defRPr/>
            </a:lvl1pPr>
          </a:lstStyle>
          <a:p>
            <a:r>
              <a:rPr lang="en-US" dirty="0" smtClean="0"/>
              <a:t>www.LocationDukeEnergy.com</a:t>
            </a:r>
            <a:fld id="{CA75A430-CC70-4968-86CB-A4C03B04B034}"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423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5475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841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a:solidFill>
                  <a:schemeClr val="tx1">
                    <a:tint val="75000"/>
                  </a:schemeClr>
                </a:solidFill>
              </a:defRPr>
            </a:lvl1pPr>
            <a:lvl2pPr marL="408194" indent="0">
              <a:buNone/>
              <a:defRPr sz="1600">
                <a:solidFill>
                  <a:schemeClr val="tx1">
                    <a:tint val="75000"/>
                  </a:schemeClr>
                </a:solidFill>
              </a:defRPr>
            </a:lvl2pPr>
            <a:lvl3pPr marL="816388" indent="0">
              <a:buNone/>
              <a:defRPr sz="1400">
                <a:solidFill>
                  <a:schemeClr val="tx1">
                    <a:tint val="75000"/>
                  </a:schemeClr>
                </a:solidFill>
              </a:defRPr>
            </a:lvl3pPr>
            <a:lvl4pPr marL="1224582" indent="0">
              <a:buNone/>
              <a:defRPr sz="1300">
                <a:solidFill>
                  <a:schemeClr val="tx1">
                    <a:tint val="75000"/>
                  </a:schemeClr>
                </a:solidFill>
              </a:defRPr>
            </a:lvl4pPr>
            <a:lvl5pPr marL="1632776" indent="0">
              <a:buNone/>
              <a:defRPr sz="1300">
                <a:solidFill>
                  <a:schemeClr val="tx1">
                    <a:tint val="75000"/>
                  </a:schemeClr>
                </a:solidFill>
              </a:defRPr>
            </a:lvl5pPr>
            <a:lvl6pPr marL="2040969" indent="0">
              <a:buNone/>
              <a:defRPr sz="1300">
                <a:solidFill>
                  <a:schemeClr val="tx1">
                    <a:tint val="75000"/>
                  </a:schemeClr>
                </a:solidFill>
              </a:defRPr>
            </a:lvl6pPr>
            <a:lvl7pPr marL="2449163" indent="0">
              <a:buNone/>
              <a:defRPr sz="1300">
                <a:solidFill>
                  <a:schemeClr val="tx1">
                    <a:tint val="75000"/>
                  </a:schemeClr>
                </a:solidFill>
              </a:defRPr>
            </a:lvl7pPr>
            <a:lvl8pPr marL="2857357" indent="0">
              <a:buNone/>
              <a:defRPr sz="1300">
                <a:solidFill>
                  <a:schemeClr val="tx1">
                    <a:tint val="75000"/>
                  </a:schemeClr>
                </a:solidFill>
              </a:defRPr>
            </a:lvl8pPr>
            <a:lvl9pPr marL="3265551"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925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505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1"/>
          </a:xfrm>
        </p:spPr>
        <p:txBody>
          <a:bodyPr anchor="b"/>
          <a:lstStyle>
            <a:lvl1pPr marL="0" indent="0">
              <a:buNone/>
              <a:defRPr sz="2100" b="1"/>
            </a:lvl1pPr>
            <a:lvl2pPr marL="408194" indent="0">
              <a:buNone/>
              <a:defRPr sz="1800" b="1"/>
            </a:lvl2pPr>
            <a:lvl3pPr marL="816388" indent="0">
              <a:buNone/>
              <a:defRPr sz="1600" b="1"/>
            </a:lvl3pPr>
            <a:lvl4pPr marL="1224582" indent="0">
              <a:buNone/>
              <a:defRPr sz="1400" b="1"/>
            </a:lvl4pPr>
            <a:lvl5pPr marL="1632776" indent="0">
              <a:buNone/>
              <a:defRPr sz="1400" b="1"/>
            </a:lvl5pPr>
            <a:lvl6pPr marL="2040969" indent="0">
              <a:buNone/>
              <a:defRPr sz="1400" b="1"/>
            </a:lvl6pPr>
            <a:lvl7pPr marL="2449163" indent="0">
              <a:buNone/>
              <a:defRPr sz="1400" b="1"/>
            </a:lvl7pPr>
            <a:lvl8pPr marL="2857357" indent="0">
              <a:buNone/>
              <a:defRPr sz="1400" b="1"/>
            </a:lvl8pPr>
            <a:lvl9pPr marL="3265551"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9254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882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6835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5"/>
            <a:ext cx="3008313" cy="3518298"/>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4668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94" indent="0">
              <a:buNone/>
              <a:defRPr sz="2500"/>
            </a:lvl2pPr>
            <a:lvl3pPr marL="816388" indent="0">
              <a:buNone/>
              <a:defRPr sz="2100"/>
            </a:lvl3pPr>
            <a:lvl4pPr marL="1224582" indent="0">
              <a:buNone/>
              <a:defRPr sz="1800"/>
            </a:lvl4pPr>
            <a:lvl5pPr marL="1632776" indent="0">
              <a:buNone/>
              <a:defRPr sz="1800"/>
            </a:lvl5pPr>
            <a:lvl6pPr marL="2040969" indent="0">
              <a:buNone/>
              <a:defRPr sz="1800"/>
            </a:lvl6pPr>
            <a:lvl7pPr marL="2449163" indent="0">
              <a:buNone/>
              <a:defRPr sz="1800"/>
            </a:lvl7pPr>
            <a:lvl8pPr marL="2857357" indent="0">
              <a:buNone/>
              <a:defRPr sz="1800"/>
            </a:lvl8pPr>
            <a:lvl9pPr marL="3265551" indent="0">
              <a:buNone/>
              <a:defRPr sz="18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300"/>
            </a:lvl1pPr>
            <a:lvl2pPr marL="408194" indent="0">
              <a:buNone/>
              <a:defRPr sz="1100"/>
            </a:lvl2pPr>
            <a:lvl3pPr marL="816388" indent="0">
              <a:buNone/>
              <a:defRPr sz="900"/>
            </a:lvl3pPr>
            <a:lvl4pPr marL="1224582" indent="0">
              <a:buNone/>
              <a:defRPr sz="800"/>
            </a:lvl4pPr>
            <a:lvl5pPr marL="1632776" indent="0">
              <a:buNone/>
              <a:defRPr sz="800"/>
            </a:lvl5pPr>
            <a:lvl6pPr marL="2040969" indent="0">
              <a:buNone/>
              <a:defRPr sz="800"/>
            </a:lvl6pPr>
            <a:lvl7pPr marL="2449163" indent="0">
              <a:buNone/>
              <a:defRPr sz="800"/>
            </a:lvl7pPr>
            <a:lvl8pPr marL="2857357" indent="0">
              <a:buNone/>
              <a:defRPr sz="800"/>
            </a:lvl8pPr>
            <a:lvl9pPr marL="326555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5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AEEF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3223694" y="2038350"/>
            <a:ext cx="2696633" cy="10668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2093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18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57868" y="829750"/>
            <a:ext cx="8325783" cy="3657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a:xfrm>
            <a:off x="3124200" y="4789510"/>
            <a:ext cx="2895600" cy="357188"/>
          </a:xfrm>
          <a:prstGeom prst="rect">
            <a:avLst/>
          </a:prstGeom>
        </p:spPr>
        <p:txBody>
          <a:bodyPr lIns="91440" tIns="45720" rIns="91440" bIns="45720"/>
          <a:lstStyle>
            <a:lvl1pPr>
              <a:defRPr/>
            </a:lvl1pPr>
          </a:lstStyle>
          <a:p>
            <a:endParaRPr lang="en-US"/>
          </a:p>
        </p:txBody>
      </p:sp>
      <p:sp>
        <p:nvSpPr>
          <p:cNvPr id="6" name="Slide Number Placeholder 5"/>
          <p:cNvSpPr>
            <a:spLocks noGrp="1"/>
          </p:cNvSpPr>
          <p:nvPr>
            <p:ph type="sldNum" sz="quarter" idx="12"/>
          </p:nvPr>
        </p:nvSpPr>
        <p:spPr/>
        <p:txBody>
          <a:bodyPr/>
          <a:lstStyle>
            <a:lvl1pPr>
              <a:defRPr b="1"/>
            </a:lvl1pPr>
          </a:lstStyle>
          <a:p>
            <a:fld id="{2CBD5BD5-9CB9-45BC-B306-607259E08085}" type="slidenum">
              <a:rPr lang="en-US" smtClean="0"/>
              <a:pPr/>
              <a:t>‹#›</a:t>
            </a:fld>
            <a:endParaRPr lang="en-US" dirty="0"/>
          </a:p>
        </p:txBody>
      </p:sp>
    </p:spTree>
    <p:extLst>
      <p:ext uri="{BB962C8B-B14F-4D97-AF65-F5344CB8AC3E}">
        <p14:creationId xmlns:p14="http://schemas.microsoft.com/office/powerpoint/2010/main" val="124497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56B5E-CB5C-4045-B1C9-41DC33D29598}" type="datetimeFigureOut">
              <a:rPr lang="en-US" smtClean="0"/>
              <a:pPr/>
              <a:t>2/20/2014</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1847392-D00B-452B-A2E1-98FF5286B367}" type="slidenum">
              <a:rPr lang="en-US" smtClean="0"/>
              <a:pPr/>
              <a:t>‹#›</a:t>
            </a:fld>
            <a:endParaRPr lang="en-US"/>
          </a:p>
        </p:txBody>
      </p:sp>
    </p:spTree>
    <p:extLst>
      <p:ext uri="{BB962C8B-B14F-4D97-AF65-F5344CB8AC3E}">
        <p14:creationId xmlns:p14="http://schemas.microsoft.com/office/powerpoint/2010/main" val="146702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42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2EC85-D034-4447-A2AB-B8FCA8B1F7C2}" type="datetimeFigureOut">
              <a:rPr lang="en-US" smtClean="0">
                <a:solidFill>
                  <a:prstClr val="black">
                    <a:tint val="75000"/>
                  </a:prstClr>
                </a:solidFill>
              </a:rPr>
              <a:pPr/>
              <a:t>2/20/2014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0BC817-36A9-2341-89F7-3503F7DB04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514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EEF3"/>
        </a:solidFill>
        <a:effectLst/>
      </p:bgPr>
    </p:bg>
    <p:spTree>
      <p:nvGrpSpPr>
        <p:cNvPr id="1" name=""/>
        <p:cNvGrpSpPr/>
        <p:nvPr/>
      </p:nvGrpSpPr>
      <p:grpSpPr>
        <a:xfrm>
          <a:off x="0" y="0"/>
          <a:ext cx="0" cy="0"/>
          <a:chOff x="0" y="0"/>
          <a:chExt cx="0" cy="0"/>
        </a:xfrm>
      </p:grpSpPr>
      <p:sp>
        <p:nvSpPr>
          <p:cNvPr id="10" name="Round Diagonal Corner Rectangle 9"/>
          <p:cNvSpPr/>
          <p:nvPr userDrawn="1"/>
        </p:nvSpPr>
        <p:spPr>
          <a:xfrm flipH="1">
            <a:off x="152400" y="666750"/>
            <a:ext cx="8839200" cy="4343400"/>
          </a:xfrm>
          <a:prstGeom prst="round2DiagRect">
            <a:avLst>
              <a:gd name="adj1" fmla="val 14913"/>
              <a:gd name="adj2" fmla="val 0"/>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p>
        </p:txBody>
      </p:sp>
      <p:sp>
        <p:nvSpPr>
          <p:cNvPr id="1026" name="Rectangle 2"/>
          <p:cNvSpPr>
            <a:spLocks noGrp="1" noChangeArrowheads="1"/>
          </p:cNvSpPr>
          <p:nvPr>
            <p:ph type="title"/>
          </p:nvPr>
        </p:nvSpPr>
        <p:spPr bwMode="auto">
          <a:xfrm>
            <a:off x="147967" y="133336"/>
            <a:ext cx="8562475" cy="4726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smtClean="0"/>
          </a:p>
        </p:txBody>
      </p:sp>
      <p:sp>
        <p:nvSpPr>
          <p:cNvPr id="1027" name="Rectangle 3"/>
          <p:cNvSpPr>
            <a:spLocks noGrp="1" noChangeArrowheads="1"/>
          </p:cNvSpPr>
          <p:nvPr>
            <p:ph type="body" idx="1"/>
          </p:nvPr>
        </p:nvSpPr>
        <p:spPr bwMode="auto">
          <a:xfrm>
            <a:off x="142242" y="806000"/>
            <a:ext cx="857565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28" name="Rectangle 4"/>
          <p:cNvSpPr>
            <a:spLocks noGrp="1" noChangeArrowheads="1"/>
          </p:cNvSpPr>
          <p:nvPr>
            <p:ph type="dt" sz="half" idx="2"/>
          </p:nvPr>
        </p:nvSpPr>
        <p:spPr bwMode="auto">
          <a:xfrm>
            <a:off x="637521" y="4789510"/>
            <a:ext cx="211504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charset="0"/>
              </a:defRPr>
            </a:lvl1pPr>
          </a:lstStyle>
          <a:p>
            <a:r>
              <a:rPr lang="en-US" dirty="0" smtClean="0"/>
              <a:t>March 2013</a:t>
            </a:r>
            <a:endParaRPr lang="en-US" dirty="0"/>
          </a:p>
        </p:txBody>
      </p:sp>
      <p:sp>
        <p:nvSpPr>
          <p:cNvPr id="1030" name="Rectangle 6"/>
          <p:cNvSpPr>
            <a:spLocks noGrp="1" noChangeArrowheads="1"/>
          </p:cNvSpPr>
          <p:nvPr>
            <p:ph type="sldNum" sz="quarter" idx="4"/>
          </p:nvPr>
        </p:nvSpPr>
        <p:spPr bwMode="auto">
          <a:xfrm>
            <a:off x="6738584" y="4753429"/>
            <a:ext cx="2133600" cy="3932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accent6">
                    <a:lumMod val="75000"/>
                  </a:schemeClr>
                </a:solidFill>
              </a:defRPr>
            </a:lvl1pPr>
          </a:lstStyle>
          <a:p>
            <a:endParaRPr lang="en-US" dirty="0"/>
          </a:p>
        </p:txBody>
      </p:sp>
      <p:pic>
        <p:nvPicPr>
          <p:cNvPr id="2" name="Picture 2"/>
          <p:cNvPicPr>
            <a:picLocks noChangeAspect="1" noChangeArrowheads="1"/>
          </p:cNvPicPr>
          <p:nvPr userDrawn="1"/>
        </p:nvPicPr>
        <p:blipFill>
          <a:blip r:embed="rId9" cstate="print">
            <a:clrChange>
              <a:clrFrom>
                <a:srgbClr val="FFFFFF"/>
              </a:clrFrom>
              <a:clrTo>
                <a:srgbClr val="FFFFFF">
                  <a:alpha val="0"/>
                </a:srgbClr>
              </a:clrTo>
            </a:clrChange>
          </a:blip>
          <a:srcRect/>
          <a:stretch>
            <a:fillRect/>
          </a:stretch>
        </p:blipFill>
        <p:spPr bwMode="auto">
          <a:xfrm>
            <a:off x="6848475" y="157165"/>
            <a:ext cx="1000126" cy="438182"/>
          </a:xfrm>
          <a:prstGeom prst="rect">
            <a:avLst/>
          </a:prstGeom>
          <a:solidFill>
            <a:schemeClr val="accent1">
              <a:alpha val="0"/>
            </a:schemeClr>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703" r:id="rId7"/>
  </p:sldLayoutIdLst>
  <p:hf hdr="0" ftr="0" dt="0"/>
  <p:txStyles>
    <p:titleStyle>
      <a:lvl1pPr algn="l" rtl="0" fontAlgn="base">
        <a:lnSpc>
          <a:spcPct val="85000"/>
        </a:lnSpc>
        <a:spcBef>
          <a:spcPct val="0"/>
        </a:spcBef>
        <a:spcAft>
          <a:spcPct val="0"/>
        </a:spcAft>
        <a:defRPr sz="1600" b="1" baseline="0">
          <a:solidFill>
            <a:srgbClr val="004E74"/>
          </a:solidFill>
          <a:latin typeface="Arial" pitchFamily="34" charset="0"/>
          <a:ea typeface="+mj-ea"/>
          <a:cs typeface="Arial" pitchFamily="34" charset="0"/>
        </a:defRPr>
      </a:lvl1pPr>
      <a:lvl2pPr algn="l" rtl="0" fontAlgn="base">
        <a:lnSpc>
          <a:spcPct val="85000"/>
        </a:lnSpc>
        <a:spcBef>
          <a:spcPct val="0"/>
        </a:spcBef>
        <a:spcAft>
          <a:spcPct val="0"/>
        </a:spcAft>
        <a:defRPr sz="3200">
          <a:solidFill>
            <a:schemeClr val="tx2"/>
          </a:solidFill>
          <a:latin typeface="Arial Narrow" pitchFamily="34" charset="0"/>
        </a:defRPr>
      </a:lvl2pPr>
      <a:lvl3pPr algn="l" rtl="0" fontAlgn="base">
        <a:lnSpc>
          <a:spcPct val="85000"/>
        </a:lnSpc>
        <a:spcBef>
          <a:spcPct val="0"/>
        </a:spcBef>
        <a:spcAft>
          <a:spcPct val="0"/>
        </a:spcAft>
        <a:defRPr sz="3200">
          <a:solidFill>
            <a:schemeClr val="tx2"/>
          </a:solidFill>
          <a:latin typeface="Arial Narrow" pitchFamily="34" charset="0"/>
        </a:defRPr>
      </a:lvl3pPr>
      <a:lvl4pPr algn="l" rtl="0" fontAlgn="base">
        <a:lnSpc>
          <a:spcPct val="85000"/>
        </a:lnSpc>
        <a:spcBef>
          <a:spcPct val="0"/>
        </a:spcBef>
        <a:spcAft>
          <a:spcPct val="0"/>
        </a:spcAft>
        <a:defRPr sz="3200">
          <a:solidFill>
            <a:schemeClr val="tx2"/>
          </a:solidFill>
          <a:latin typeface="Arial Narrow" pitchFamily="34" charset="0"/>
        </a:defRPr>
      </a:lvl4pPr>
      <a:lvl5pPr algn="l" rtl="0" fontAlgn="base">
        <a:lnSpc>
          <a:spcPct val="85000"/>
        </a:lnSpc>
        <a:spcBef>
          <a:spcPct val="0"/>
        </a:spcBef>
        <a:spcAft>
          <a:spcPct val="0"/>
        </a:spcAft>
        <a:defRPr sz="3200">
          <a:solidFill>
            <a:schemeClr val="tx2"/>
          </a:solidFill>
          <a:latin typeface="Arial Narrow" pitchFamily="34" charset="0"/>
        </a:defRPr>
      </a:lvl5pPr>
      <a:lvl6pPr marL="457200" algn="l" rtl="0" fontAlgn="base">
        <a:lnSpc>
          <a:spcPct val="85000"/>
        </a:lnSpc>
        <a:spcBef>
          <a:spcPct val="0"/>
        </a:spcBef>
        <a:spcAft>
          <a:spcPct val="0"/>
        </a:spcAft>
        <a:defRPr sz="3200">
          <a:solidFill>
            <a:schemeClr val="tx2"/>
          </a:solidFill>
          <a:latin typeface="Arial Narrow" pitchFamily="34" charset="0"/>
        </a:defRPr>
      </a:lvl6pPr>
      <a:lvl7pPr marL="914400" algn="l" rtl="0" fontAlgn="base">
        <a:lnSpc>
          <a:spcPct val="85000"/>
        </a:lnSpc>
        <a:spcBef>
          <a:spcPct val="0"/>
        </a:spcBef>
        <a:spcAft>
          <a:spcPct val="0"/>
        </a:spcAft>
        <a:defRPr sz="3200">
          <a:solidFill>
            <a:schemeClr val="tx2"/>
          </a:solidFill>
          <a:latin typeface="Arial Narrow" pitchFamily="34" charset="0"/>
        </a:defRPr>
      </a:lvl7pPr>
      <a:lvl8pPr marL="1371600" algn="l" rtl="0" fontAlgn="base">
        <a:lnSpc>
          <a:spcPct val="85000"/>
        </a:lnSpc>
        <a:spcBef>
          <a:spcPct val="0"/>
        </a:spcBef>
        <a:spcAft>
          <a:spcPct val="0"/>
        </a:spcAft>
        <a:defRPr sz="3200">
          <a:solidFill>
            <a:schemeClr val="tx2"/>
          </a:solidFill>
          <a:latin typeface="Arial Narrow" pitchFamily="34" charset="0"/>
        </a:defRPr>
      </a:lvl8pPr>
      <a:lvl9pPr marL="1828800" algn="l" rtl="0" fontAlgn="base">
        <a:lnSpc>
          <a:spcPct val="85000"/>
        </a:lnSpc>
        <a:spcBef>
          <a:spcPct val="0"/>
        </a:spcBef>
        <a:spcAft>
          <a:spcPct val="0"/>
        </a:spcAft>
        <a:defRPr sz="3200">
          <a:solidFill>
            <a:schemeClr val="tx2"/>
          </a:solidFill>
          <a:latin typeface="Arial Narrow" pitchFamily="34" charset="0"/>
        </a:defRPr>
      </a:lvl9pPr>
    </p:titleStyle>
    <p:bodyStyle>
      <a:lvl1pPr marL="227013" indent="-227013" algn="l" rtl="0" fontAlgn="base">
        <a:lnSpc>
          <a:spcPct val="90000"/>
        </a:lnSpc>
        <a:spcBef>
          <a:spcPct val="25000"/>
        </a:spcBef>
        <a:spcAft>
          <a:spcPct val="0"/>
        </a:spcAft>
        <a:buClr>
          <a:srgbClr val="004E74"/>
        </a:buClr>
        <a:buFont typeface="Wingdings" pitchFamily="2" charset="2"/>
        <a:buChar char="§"/>
        <a:defRPr sz="1800">
          <a:solidFill>
            <a:schemeClr val="tx1"/>
          </a:solidFill>
          <a:latin typeface="+mn-lt"/>
          <a:ea typeface="+mn-ea"/>
          <a:cs typeface="+mn-cs"/>
        </a:defRPr>
      </a:lvl1pPr>
      <a:lvl2pPr marL="571500" indent="-230188" algn="l" rtl="0" fontAlgn="base">
        <a:lnSpc>
          <a:spcPct val="90000"/>
        </a:lnSpc>
        <a:spcBef>
          <a:spcPct val="25000"/>
        </a:spcBef>
        <a:spcAft>
          <a:spcPct val="0"/>
        </a:spcAft>
        <a:buClr>
          <a:srgbClr val="004E74"/>
        </a:buClr>
        <a:buFont typeface="Wingdings" pitchFamily="2" charset="2"/>
        <a:buChar char="§"/>
        <a:defRPr sz="1600">
          <a:solidFill>
            <a:schemeClr val="tx1"/>
          </a:solidFill>
          <a:latin typeface="+mn-lt"/>
        </a:defRPr>
      </a:lvl2pPr>
      <a:lvl3pPr marL="914400" indent="-228600" algn="l" rtl="0" fontAlgn="base">
        <a:lnSpc>
          <a:spcPct val="90000"/>
        </a:lnSpc>
        <a:spcBef>
          <a:spcPct val="25000"/>
        </a:spcBef>
        <a:spcAft>
          <a:spcPct val="0"/>
        </a:spcAft>
        <a:buClr>
          <a:srgbClr val="004E74"/>
        </a:buClr>
        <a:buFont typeface="Wingdings" pitchFamily="2" charset="2"/>
        <a:buChar char="§"/>
        <a:defRPr sz="1400">
          <a:solidFill>
            <a:schemeClr val="tx1"/>
          </a:solidFill>
          <a:latin typeface="+mn-lt"/>
        </a:defRPr>
      </a:lvl3pPr>
      <a:lvl4pPr marL="1600200" indent="-228600" algn="l" rtl="0" fontAlgn="base">
        <a:lnSpc>
          <a:spcPct val="85000"/>
        </a:lnSpc>
        <a:spcBef>
          <a:spcPct val="25000"/>
        </a:spcBef>
        <a:spcAft>
          <a:spcPct val="0"/>
        </a:spcAft>
        <a:buChar char="–"/>
        <a:defRPr>
          <a:solidFill>
            <a:schemeClr val="tx1"/>
          </a:solidFill>
          <a:latin typeface="+mn-lt"/>
        </a:defRPr>
      </a:lvl4pPr>
      <a:lvl5pPr marL="2057400" indent="-228600" algn="l" rtl="0" fontAlgn="base">
        <a:lnSpc>
          <a:spcPct val="85000"/>
        </a:lnSpc>
        <a:spcBef>
          <a:spcPct val="25000"/>
        </a:spcBef>
        <a:spcAft>
          <a:spcPct val="0"/>
        </a:spcAft>
        <a:buChar char="»"/>
        <a:defRPr>
          <a:solidFill>
            <a:schemeClr val="tx1"/>
          </a:solidFill>
          <a:latin typeface="+mn-lt"/>
        </a:defRPr>
      </a:lvl5pPr>
      <a:lvl6pPr marL="2514600" indent="-228600" algn="l" rtl="0" fontAlgn="base">
        <a:lnSpc>
          <a:spcPct val="85000"/>
        </a:lnSpc>
        <a:spcBef>
          <a:spcPct val="25000"/>
        </a:spcBef>
        <a:spcAft>
          <a:spcPct val="0"/>
        </a:spcAft>
        <a:buChar char="»"/>
        <a:defRPr>
          <a:solidFill>
            <a:schemeClr val="tx1"/>
          </a:solidFill>
          <a:latin typeface="+mn-lt"/>
        </a:defRPr>
      </a:lvl6pPr>
      <a:lvl7pPr marL="2971800" indent="-228600" algn="l" rtl="0" fontAlgn="base">
        <a:lnSpc>
          <a:spcPct val="85000"/>
        </a:lnSpc>
        <a:spcBef>
          <a:spcPct val="25000"/>
        </a:spcBef>
        <a:spcAft>
          <a:spcPct val="0"/>
        </a:spcAft>
        <a:buChar char="»"/>
        <a:defRPr>
          <a:solidFill>
            <a:schemeClr val="tx1"/>
          </a:solidFill>
          <a:latin typeface="+mn-lt"/>
        </a:defRPr>
      </a:lvl7pPr>
      <a:lvl8pPr marL="3429000" indent="-228600" algn="l" rtl="0" fontAlgn="base">
        <a:lnSpc>
          <a:spcPct val="85000"/>
        </a:lnSpc>
        <a:spcBef>
          <a:spcPct val="25000"/>
        </a:spcBef>
        <a:spcAft>
          <a:spcPct val="0"/>
        </a:spcAft>
        <a:buChar char="»"/>
        <a:defRPr>
          <a:solidFill>
            <a:schemeClr val="tx1"/>
          </a:solidFill>
          <a:latin typeface="+mn-lt"/>
        </a:defRPr>
      </a:lvl8pPr>
      <a:lvl9pPr marL="3886200" indent="-228600" algn="l" rtl="0" fontAlgn="base">
        <a:lnSpc>
          <a:spcPct val="85000"/>
        </a:lnSpc>
        <a:spcBef>
          <a:spcPct val="25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81639" tIns="40819" rIns="81639" bIns="408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8"/>
            <a:ext cx="8229600" cy="3394473"/>
          </a:xfrm>
          <a:prstGeom prst="rect">
            <a:avLst/>
          </a:prstGeom>
        </p:spPr>
        <p:txBody>
          <a:bodyPr vert="horz" lIns="81639" tIns="40819" rIns="81639" bIns="408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81639" tIns="40819" rIns="81639" bIns="40819" rtlCol="0" anchor="ctr"/>
          <a:lstStyle>
            <a:lvl1pPr algn="l">
              <a:defRPr sz="1100">
                <a:solidFill>
                  <a:schemeClr val="tx1">
                    <a:tint val="75000"/>
                  </a:schemeClr>
                </a:solidFill>
              </a:defRPr>
            </a:lvl1pPr>
          </a:lstStyle>
          <a:p>
            <a:pPr defTabSz="408194" fontAlgn="auto">
              <a:spcBef>
                <a:spcPts val="0"/>
              </a:spcBef>
              <a:spcAft>
                <a:spcPts val="0"/>
              </a:spcAft>
            </a:pPr>
            <a:fld id="{F112EC85-D034-4447-A2AB-B8FCA8B1F7C2}" type="datetimeFigureOut">
              <a:rPr lang="en-US" smtClean="0">
                <a:solidFill>
                  <a:prstClr val="black">
                    <a:tint val="75000"/>
                  </a:prstClr>
                </a:solidFill>
                <a:latin typeface="Calibri"/>
              </a:rPr>
              <a:pPr defTabSz="408194" fontAlgn="auto">
                <a:spcBef>
                  <a:spcPts val="0"/>
                </a:spcBef>
                <a:spcAft>
                  <a:spcPts val="0"/>
                </a:spcAft>
              </a:pPr>
              <a:t>2/20/2014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81639" tIns="40819" rIns="81639" bIns="40819" rtlCol="0" anchor="ctr"/>
          <a:lstStyle>
            <a:lvl1pPr algn="ctr">
              <a:defRPr sz="1100">
                <a:solidFill>
                  <a:schemeClr val="tx1">
                    <a:tint val="75000"/>
                  </a:schemeClr>
                </a:solidFill>
              </a:defRPr>
            </a:lvl1pPr>
          </a:lstStyle>
          <a:p>
            <a:pPr defTabSz="408194"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81639" tIns="40819" rIns="81639" bIns="40819" rtlCol="0" anchor="ctr"/>
          <a:lstStyle>
            <a:lvl1pPr algn="r">
              <a:defRPr sz="1100">
                <a:solidFill>
                  <a:schemeClr val="tx1">
                    <a:tint val="75000"/>
                  </a:schemeClr>
                </a:solidFill>
              </a:defRPr>
            </a:lvl1pPr>
          </a:lstStyle>
          <a:p>
            <a:pPr defTabSz="408194" fontAlgn="auto">
              <a:spcBef>
                <a:spcPts val="0"/>
              </a:spcBef>
              <a:spcAft>
                <a:spcPts val="0"/>
              </a:spcAft>
            </a:pPr>
            <a:fld id="{530BC817-36A9-2341-89F7-3503F7DB0449}" type="slidenum">
              <a:rPr lang="en-US" smtClean="0">
                <a:solidFill>
                  <a:prstClr val="black">
                    <a:tint val="75000"/>
                  </a:prstClr>
                </a:solidFill>
                <a:latin typeface="Calibri"/>
              </a:rPr>
              <a:pPr defTabSz="408194"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1895112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defTabSz="408194" rtl="0" eaLnBrk="1" latinLnBrk="0" hangingPunct="1">
        <a:spcBef>
          <a:spcPct val="0"/>
        </a:spcBef>
        <a:buNone/>
        <a:defRPr sz="3900" kern="1200">
          <a:solidFill>
            <a:schemeClr val="tx1"/>
          </a:solidFill>
          <a:latin typeface="+mj-lt"/>
          <a:ea typeface="+mj-ea"/>
          <a:cs typeface="+mj-cs"/>
        </a:defRPr>
      </a:lvl1pPr>
    </p:titleStyle>
    <p:bodyStyle>
      <a:lvl1pPr marL="306146" indent="-306146" algn="l" defTabSz="408194" rtl="0" eaLnBrk="1" latinLnBrk="0" hangingPunct="1">
        <a:spcBef>
          <a:spcPct val="20000"/>
        </a:spcBef>
        <a:buFont typeface="Arial"/>
        <a:buChar char="•"/>
        <a:defRPr sz="2900" kern="1200">
          <a:solidFill>
            <a:schemeClr val="tx1"/>
          </a:solidFill>
          <a:latin typeface="+mn-lt"/>
          <a:ea typeface="+mn-ea"/>
          <a:cs typeface="+mn-cs"/>
        </a:defRPr>
      </a:lvl1pPr>
      <a:lvl2pPr marL="663315" indent="-255121" algn="l" defTabSz="408194" rtl="0" eaLnBrk="1" latinLnBrk="0" hangingPunct="1">
        <a:spcBef>
          <a:spcPct val="20000"/>
        </a:spcBef>
        <a:buFont typeface="Arial"/>
        <a:buChar char="–"/>
        <a:defRPr sz="2500" kern="1200">
          <a:solidFill>
            <a:schemeClr val="tx1"/>
          </a:solidFill>
          <a:latin typeface="+mn-lt"/>
          <a:ea typeface="+mn-ea"/>
          <a:cs typeface="+mn-cs"/>
        </a:defRPr>
      </a:lvl2pPr>
      <a:lvl3pPr marL="1020485" indent="-204097" algn="l" defTabSz="408194" rtl="0" eaLnBrk="1" latinLnBrk="0" hangingPunct="1">
        <a:spcBef>
          <a:spcPct val="20000"/>
        </a:spcBef>
        <a:buFont typeface="Arial"/>
        <a:buChar char="•"/>
        <a:defRPr sz="2100" kern="1200">
          <a:solidFill>
            <a:schemeClr val="tx1"/>
          </a:solidFill>
          <a:latin typeface="+mn-lt"/>
          <a:ea typeface="+mn-ea"/>
          <a:cs typeface="+mn-cs"/>
        </a:defRPr>
      </a:lvl3pPr>
      <a:lvl4pPr marL="1428679" indent="-204097" algn="l" defTabSz="408194" rtl="0" eaLnBrk="1" latinLnBrk="0" hangingPunct="1">
        <a:spcBef>
          <a:spcPct val="20000"/>
        </a:spcBef>
        <a:buFont typeface="Arial"/>
        <a:buChar char="–"/>
        <a:defRPr sz="1800" kern="1200">
          <a:solidFill>
            <a:schemeClr val="tx1"/>
          </a:solidFill>
          <a:latin typeface="+mn-lt"/>
          <a:ea typeface="+mn-ea"/>
          <a:cs typeface="+mn-cs"/>
        </a:defRPr>
      </a:lvl4pPr>
      <a:lvl5pPr marL="1836873" indent="-204097" algn="l" defTabSz="408194" rtl="0" eaLnBrk="1" latinLnBrk="0" hangingPunct="1">
        <a:spcBef>
          <a:spcPct val="20000"/>
        </a:spcBef>
        <a:buFont typeface="Arial"/>
        <a:buChar char="»"/>
        <a:defRPr sz="1800" kern="1200">
          <a:solidFill>
            <a:schemeClr val="tx1"/>
          </a:solidFill>
          <a:latin typeface="+mn-lt"/>
          <a:ea typeface="+mn-ea"/>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94" rtl="0" eaLnBrk="1" latinLnBrk="0" hangingPunct="1">
        <a:defRPr sz="1600" kern="1200">
          <a:solidFill>
            <a:schemeClr val="tx1"/>
          </a:solidFill>
          <a:latin typeface="+mn-lt"/>
          <a:ea typeface="+mn-ea"/>
          <a:cs typeface="+mn-cs"/>
        </a:defRPr>
      </a:lvl1pPr>
      <a:lvl2pPr marL="408194" algn="l" defTabSz="408194" rtl="0" eaLnBrk="1" latinLnBrk="0" hangingPunct="1">
        <a:defRPr sz="1600" kern="1200">
          <a:solidFill>
            <a:schemeClr val="tx1"/>
          </a:solidFill>
          <a:latin typeface="+mn-lt"/>
          <a:ea typeface="+mn-ea"/>
          <a:cs typeface="+mn-cs"/>
        </a:defRPr>
      </a:lvl2pPr>
      <a:lvl3pPr marL="816388" algn="l" defTabSz="408194" rtl="0" eaLnBrk="1" latinLnBrk="0" hangingPunct="1">
        <a:defRPr sz="1600" kern="1200">
          <a:solidFill>
            <a:schemeClr val="tx1"/>
          </a:solidFill>
          <a:latin typeface="+mn-lt"/>
          <a:ea typeface="+mn-ea"/>
          <a:cs typeface="+mn-cs"/>
        </a:defRPr>
      </a:lvl3pPr>
      <a:lvl4pPr marL="1224582" algn="l" defTabSz="408194" rtl="0" eaLnBrk="1" latinLnBrk="0" hangingPunct="1">
        <a:defRPr sz="1600" kern="1200">
          <a:solidFill>
            <a:schemeClr val="tx1"/>
          </a:solidFill>
          <a:latin typeface="+mn-lt"/>
          <a:ea typeface="+mn-ea"/>
          <a:cs typeface="+mn-cs"/>
        </a:defRPr>
      </a:lvl4pPr>
      <a:lvl5pPr marL="1632776" algn="l" defTabSz="408194" rtl="0" eaLnBrk="1" latinLnBrk="0" hangingPunct="1">
        <a:defRPr sz="1600" kern="1200">
          <a:solidFill>
            <a:schemeClr val="tx1"/>
          </a:solidFill>
          <a:latin typeface="+mn-lt"/>
          <a:ea typeface="+mn-ea"/>
          <a:cs typeface="+mn-cs"/>
        </a:defRPr>
      </a:lvl5pPr>
      <a:lvl6pPr marL="2040969" algn="l" defTabSz="408194" rtl="0" eaLnBrk="1" latinLnBrk="0" hangingPunct="1">
        <a:defRPr sz="1600" kern="1200">
          <a:solidFill>
            <a:schemeClr val="tx1"/>
          </a:solidFill>
          <a:latin typeface="+mn-lt"/>
          <a:ea typeface="+mn-ea"/>
          <a:cs typeface="+mn-cs"/>
        </a:defRPr>
      </a:lvl6pPr>
      <a:lvl7pPr marL="2449163" algn="l" defTabSz="408194" rtl="0" eaLnBrk="1" latinLnBrk="0" hangingPunct="1">
        <a:defRPr sz="1600" kern="1200">
          <a:solidFill>
            <a:schemeClr val="tx1"/>
          </a:solidFill>
          <a:latin typeface="+mn-lt"/>
          <a:ea typeface="+mn-ea"/>
          <a:cs typeface="+mn-cs"/>
        </a:defRPr>
      </a:lvl7pPr>
      <a:lvl8pPr marL="2857357" algn="l" defTabSz="408194" rtl="0" eaLnBrk="1" latinLnBrk="0" hangingPunct="1">
        <a:defRPr sz="1600" kern="1200">
          <a:solidFill>
            <a:schemeClr val="tx1"/>
          </a:solidFill>
          <a:latin typeface="+mn-lt"/>
          <a:ea typeface="+mn-ea"/>
          <a:cs typeface="+mn-cs"/>
        </a:defRPr>
      </a:lvl8pPr>
      <a:lvl9pPr marL="3265551" algn="l" defTabSz="408194"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81639" tIns="40819" rIns="81639" bIns="408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7"/>
            <a:ext cx="8229600" cy="3394473"/>
          </a:xfrm>
          <a:prstGeom prst="rect">
            <a:avLst/>
          </a:prstGeom>
        </p:spPr>
        <p:txBody>
          <a:bodyPr vert="horz" lIns="81639" tIns="40819" rIns="81639" bIns="408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81639" tIns="40819" rIns="81639" bIns="40819" rtlCol="0" anchor="ctr"/>
          <a:lstStyle>
            <a:lvl1pPr algn="l">
              <a:defRPr sz="1100">
                <a:solidFill>
                  <a:schemeClr val="tx1">
                    <a:tint val="75000"/>
                  </a:schemeClr>
                </a:solidFill>
              </a:defRPr>
            </a:lvl1pPr>
          </a:lstStyle>
          <a:p>
            <a:pPr defTabSz="408194" fontAlgn="auto">
              <a:spcBef>
                <a:spcPts val="0"/>
              </a:spcBef>
              <a:spcAft>
                <a:spcPts val="0"/>
              </a:spcAft>
            </a:pPr>
            <a:fld id="{F112EC85-D034-4447-A2AB-B8FCA8B1F7C2}" type="datetimeFigureOut">
              <a:rPr lang="en-US" smtClean="0">
                <a:solidFill>
                  <a:prstClr val="black">
                    <a:tint val="75000"/>
                  </a:prstClr>
                </a:solidFill>
                <a:latin typeface="Calibri"/>
              </a:rPr>
              <a:pPr defTabSz="408194" fontAlgn="auto">
                <a:spcBef>
                  <a:spcPts val="0"/>
                </a:spcBef>
                <a:spcAft>
                  <a:spcPts val="0"/>
                </a:spcAft>
              </a:pPr>
              <a:t>2/20/2014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81639" tIns="40819" rIns="81639" bIns="40819" rtlCol="0" anchor="ctr"/>
          <a:lstStyle>
            <a:lvl1pPr algn="ctr">
              <a:defRPr sz="1100">
                <a:solidFill>
                  <a:schemeClr val="tx1">
                    <a:tint val="75000"/>
                  </a:schemeClr>
                </a:solidFill>
              </a:defRPr>
            </a:lvl1pPr>
          </a:lstStyle>
          <a:p>
            <a:pPr defTabSz="408194"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81639" tIns="40819" rIns="81639" bIns="40819" rtlCol="0" anchor="ctr"/>
          <a:lstStyle>
            <a:lvl1pPr algn="r">
              <a:defRPr sz="1100">
                <a:solidFill>
                  <a:schemeClr val="tx1">
                    <a:tint val="75000"/>
                  </a:schemeClr>
                </a:solidFill>
              </a:defRPr>
            </a:lvl1pPr>
          </a:lstStyle>
          <a:p>
            <a:pPr defTabSz="408194" fontAlgn="auto">
              <a:spcBef>
                <a:spcPts val="0"/>
              </a:spcBef>
              <a:spcAft>
                <a:spcPts val="0"/>
              </a:spcAft>
            </a:pPr>
            <a:fld id="{530BC817-36A9-2341-89F7-3503F7DB0449}" type="slidenum">
              <a:rPr lang="en-US" smtClean="0">
                <a:solidFill>
                  <a:prstClr val="black">
                    <a:tint val="75000"/>
                  </a:prstClr>
                </a:solidFill>
                <a:latin typeface="Calibri"/>
              </a:rPr>
              <a:pPr defTabSz="408194"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467327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408194" rtl="0" eaLnBrk="1" latinLnBrk="0" hangingPunct="1">
        <a:spcBef>
          <a:spcPct val="0"/>
        </a:spcBef>
        <a:buNone/>
        <a:defRPr sz="3900" kern="1200">
          <a:solidFill>
            <a:schemeClr val="tx1"/>
          </a:solidFill>
          <a:latin typeface="+mj-lt"/>
          <a:ea typeface="+mj-ea"/>
          <a:cs typeface="+mj-cs"/>
        </a:defRPr>
      </a:lvl1pPr>
    </p:titleStyle>
    <p:bodyStyle>
      <a:lvl1pPr marL="306146" indent="-306146" algn="l" defTabSz="408194" rtl="0" eaLnBrk="1" latinLnBrk="0" hangingPunct="1">
        <a:spcBef>
          <a:spcPct val="20000"/>
        </a:spcBef>
        <a:buFont typeface="Arial"/>
        <a:buChar char="•"/>
        <a:defRPr sz="2900" kern="1200">
          <a:solidFill>
            <a:schemeClr val="tx1"/>
          </a:solidFill>
          <a:latin typeface="+mn-lt"/>
          <a:ea typeface="+mn-ea"/>
          <a:cs typeface="+mn-cs"/>
        </a:defRPr>
      </a:lvl1pPr>
      <a:lvl2pPr marL="663315" indent="-255121" algn="l" defTabSz="408194" rtl="0" eaLnBrk="1" latinLnBrk="0" hangingPunct="1">
        <a:spcBef>
          <a:spcPct val="20000"/>
        </a:spcBef>
        <a:buFont typeface="Arial"/>
        <a:buChar char="–"/>
        <a:defRPr sz="2500" kern="1200">
          <a:solidFill>
            <a:schemeClr val="tx1"/>
          </a:solidFill>
          <a:latin typeface="+mn-lt"/>
          <a:ea typeface="+mn-ea"/>
          <a:cs typeface="+mn-cs"/>
        </a:defRPr>
      </a:lvl2pPr>
      <a:lvl3pPr marL="1020485" indent="-204097" algn="l" defTabSz="408194" rtl="0" eaLnBrk="1" latinLnBrk="0" hangingPunct="1">
        <a:spcBef>
          <a:spcPct val="20000"/>
        </a:spcBef>
        <a:buFont typeface="Arial"/>
        <a:buChar char="•"/>
        <a:defRPr sz="2100" kern="1200">
          <a:solidFill>
            <a:schemeClr val="tx1"/>
          </a:solidFill>
          <a:latin typeface="+mn-lt"/>
          <a:ea typeface="+mn-ea"/>
          <a:cs typeface="+mn-cs"/>
        </a:defRPr>
      </a:lvl3pPr>
      <a:lvl4pPr marL="1428679" indent="-204097" algn="l" defTabSz="408194" rtl="0" eaLnBrk="1" latinLnBrk="0" hangingPunct="1">
        <a:spcBef>
          <a:spcPct val="20000"/>
        </a:spcBef>
        <a:buFont typeface="Arial"/>
        <a:buChar char="–"/>
        <a:defRPr sz="1800" kern="1200">
          <a:solidFill>
            <a:schemeClr val="tx1"/>
          </a:solidFill>
          <a:latin typeface="+mn-lt"/>
          <a:ea typeface="+mn-ea"/>
          <a:cs typeface="+mn-cs"/>
        </a:defRPr>
      </a:lvl4pPr>
      <a:lvl5pPr marL="1836873" indent="-204097" algn="l" defTabSz="408194" rtl="0" eaLnBrk="1" latinLnBrk="0" hangingPunct="1">
        <a:spcBef>
          <a:spcPct val="20000"/>
        </a:spcBef>
        <a:buFont typeface="Arial"/>
        <a:buChar char="»"/>
        <a:defRPr sz="1800" kern="1200">
          <a:solidFill>
            <a:schemeClr val="tx1"/>
          </a:solidFill>
          <a:latin typeface="+mn-lt"/>
          <a:ea typeface="+mn-ea"/>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94" rtl="0" eaLnBrk="1" latinLnBrk="0" hangingPunct="1">
        <a:defRPr sz="1600" kern="1200">
          <a:solidFill>
            <a:schemeClr val="tx1"/>
          </a:solidFill>
          <a:latin typeface="+mn-lt"/>
          <a:ea typeface="+mn-ea"/>
          <a:cs typeface="+mn-cs"/>
        </a:defRPr>
      </a:lvl1pPr>
      <a:lvl2pPr marL="408194" algn="l" defTabSz="408194" rtl="0" eaLnBrk="1" latinLnBrk="0" hangingPunct="1">
        <a:defRPr sz="1600" kern="1200">
          <a:solidFill>
            <a:schemeClr val="tx1"/>
          </a:solidFill>
          <a:latin typeface="+mn-lt"/>
          <a:ea typeface="+mn-ea"/>
          <a:cs typeface="+mn-cs"/>
        </a:defRPr>
      </a:lvl2pPr>
      <a:lvl3pPr marL="816388" algn="l" defTabSz="408194" rtl="0" eaLnBrk="1" latinLnBrk="0" hangingPunct="1">
        <a:defRPr sz="1600" kern="1200">
          <a:solidFill>
            <a:schemeClr val="tx1"/>
          </a:solidFill>
          <a:latin typeface="+mn-lt"/>
          <a:ea typeface="+mn-ea"/>
          <a:cs typeface="+mn-cs"/>
        </a:defRPr>
      </a:lvl3pPr>
      <a:lvl4pPr marL="1224582" algn="l" defTabSz="408194" rtl="0" eaLnBrk="1" latinLnBrk="0" hangingPunct="1">
        <a:defRPr sz="1600" kern="1200">
          <a:solidFill>
            <a:schemeClr val="tx1"/>
          </a:solidFill>
          <a:latin typeface="+mn-lt"/>
          <a:ea typeface="+mn-ea"/>
          <a:cs typeface="+mn-cs"/>
        </a:defRPr>
      </a:lvl4pPr>
      <a:lvl5pPr marL="1632776" algn="l" defTabSz="408194" rtl="0" eaLnBrk="1" latinLnBrk="0" hangingPunct="1">
        <a:defRPr sz="1600" kern="1200">
          <a:solidFill>
            <a:schemeClr val="tx1"/>
          </a:solidFill>
          <a:latin typeface="+mn-lt"/>
          <a:ea typeface="+mn-ea"/>
          <a:cs typeface="+mn-cs"/>
        </a:defRPr>
      </a:lvl5pPr>
      <a:lvl6pPr marL="2040969" algn="l" defTabSz="408194" rtl="0" eaLnBrk="1" latinLnBrk="0" hangingPunct="1">
        <a:defRPr sz="1600" kern="1200">
          <a:solidFill>
            <a:schemeClr val="tx1"/>
          </a:solidFill>
          <a:latin typeface="+mn-lt"/>
          <a:ea typeface="+mn-ea"/>
          <a:cs typeface="+mn-cs"/>
        </a:defRPr>
      </a:lvl6pPr>
      <a:lvl7pPr marL="2449163" algn="l" defTabSz="408194" rtl="0" eaLnBrk="1" latinLnBrk="0" hangingPunct="1">
        <a:defRPr sz="1600" kern="1200">
          <a:solidFill>
            <a:schemeClr val="tx1"/>
          </a:solidFill>
          <a:latin typeface="+mn-lt"/>
          <a:ea typeface="+mn-ea"/>
          <a:cs typeface="+mn-cs"/>
        </a:defRPr>
      </a:lvl7pPr>
      <a:lvl8pPr marL="2857357" algn="l" defTabSz="408194" rtl="0" eaLnBrk="1" latinLnBrk="0" hangingPunct="1">
        <a:defRPr sz="1600" kern="1200">
          <a:solidFill>
            <a:schemeClr val="tx1"/>
          </a:solidFill>
          <a:latin typeface="+mn-lt"/>
          <a:ea typeface="+mn-ea"/>
          <a:cs typeface="+mn-cs"/>
        </a:defRPr>
      </a:lvl8pPr>
      <a:lvl9pPr marL="3265551" algn="l" defTabSz="408194"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81639" tIns="40819" rIns="81639" bIns="408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4"/>
            <a:ext cx="8229600" cy="3394473"/>
          </a:xfrm>
          <a:prstGeom prst="rect">
            <a:avLst/>
          </a:prstGeom>
        </p:spPr>
        <p:txBody>
          <a:bodyPr vert="horz" lIns="81639" tIns="40819" rIns="81639" bIns="408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81639" tIns="40819" rIns="81639" bIns="40819" rtlCol="0" anchor="ctr"/>
          <a:lstStyle>
            <a:lvl1pPr algn="l">
              <a:defRPr sz="1100">
                <a:solidFill>
                  <a:schemeClr val="tx1">
                    <a:tint val="75000"/>
                  </a:schemeClr>
                </a:solidFill>
              </a:defRPr>
            </a:lvl1pPr>
          </a:lstStyle>
          <a:p>
            <a:pPr defTabSz="408194" fontAlgn="auto">
              <a:spcBef>
                <a:spcPts val="0"/>
              </a:spcBef>
              <a:spcAft>
                <a:spcPts val="0"/>
              </a:spcAft>
            </a:pPr>
            <a:fld id="{F112EC85-D034-4447-A2AB-B8FCA8B1F7C2}" type="datetimeFigureOut">
              <a:rPr lang="en-US" smtClean="0">
                <a:solidFill>
                  <a:prstClr val="black">
                    <a:tint val="75000"/>
                  </a:prstClr>
                </a:solidFill>
                <a:latin typeface="Calibri"/>
              </a:rPr>
              <a:pPr defTabSz="408194" fontAlgn="auto">
                <a:spcBef>
                  <a:spcPts val="0"/>
                </a:spcBef>
                <a:spcAft>
                  <a:spcPts val="0"/>
                </a:spcAft>
              </a:pPr>
              <a:t>2/20/2014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81639" tIns="40819" rIns="81639" bIns="40819" rtlCol="0" anchor="ctr"/>
          <a:lstStyle>
            <a:lvl1pPr algn="ctr">
              <a:defRPr sz="1100">
                <a:solidFill>
                  <a:schemeClr val="tx1">
                    <a:tint val="75000"/>
                  </a:schemeClr>
                </a:solidFill>
              </a:defRPr>
            </a:lvl1pPr>
          </a:lstStyle>
          <a:p>
            <a:pPr defTabSz="408194"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81639" tIns="40819" rIns="81639" bIns="40819" rtlCol="0" anchor="ctr"/>
          <a:lstStyle>
            <a:lvl1pPr algn="r">
              <a:defRPr sz="1100">
                <a:solidFill>
                  <a:schemeClr val="tx1">
                    <a:tint val="75000"/>
                  </a:schemeClr>
                </a:solidFill>
              </a:defRPr>
            </a:lvl1pPr>
          </a:lstStyle>
          <a:p>
            <a:pPr defTabSz="408194" fontAlgn="auto">
              <a:spcBef>
                <a:spcPts val="0"/>
              </a:spcBef>
              <a:spcAft>
                <a:spcPts val="0"/>
              </a:spcAft>
            </a:pPr>
            <a:fld id="{530BC817-36A9-2341-89F7-3503F7DB0449}" type="slidenum">
              <a:rPr lang="en-US" smtClean="0">
                <a:solidFill>
                  <a:prstClr val="black">
                    <a:tint val="75000"/>
                  </a:prstClr>
                </a:solidFill>
                <a:latin typeface="Calibri"/>
              </a:rPr>
              <a:pPr defTabSz="408194"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1983332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408194" rtl="0" eaLnBrk="1" latinLnBrk="0" hangingPunct="1">
        <a:spcBef>
          <a:spcPct val="0"/>
        </a:spcBef>
        <a:buNone/>
        <a:defRPr sz="3900" kern="1200">
          <a:solidFill>
            <a:schemeClr val="tx1"/>
          </a:solidFill>
          <a:latin typeface="+mj-lt"/>
          <a:ea typeface="+mj-ea"/>
          <a:cs typeface="+mj-cs"/>
        </a:defRPr>
      </a:lvl1pPr>
    </p:titleStyle>
    <p:bodyStyle>
      <a:lvl1pPr marL="306146" indent="-306146" algn="l" defTabSz="408194" rtl="0" eaLnBrk="1" latinLnBrk="0" hangingPunct="1">
        <a:spcBef>
          <a:spcPct val="20000"/>
        </a:spcBef>
        <a:buFont typeface="Arial"/>
        <a:buChar char="•"/>
        <a:defRPr sz="2900" kern="1200">
          <a:solidFill>
            <a:schemeClr val="tx1"/>
          </a:solidFill>
          <a:latin typeface="+mn-lt"/>
          <a:ea typeface="+mn-ea"/>
          <a:cs typeface="+mn-cs"/>
        </a:defRPr>
      </a:lvl1pPr>
      <a:lvl2pPr marL="663315" indent="-255121" algn="l" defTabSz="408194" rtl="0" eaLnBrk="1" latinLnBrk="0" hangingPunct="1">
        <a:spcBef>
          <a:spcPct val="20000"/>
        </a:spcBef>
        <a:buFont typeface="Arial"/>
        <a:buChar char="–"/>
        <a:defRPr sz="2500" kern="1200">
          <a:solidFill>
            <a:schemeClr val="tx1"/>
          </a:solidFill>
          <a:latin typeface="+mn-lt"/>
          <a:ea typeface="+mn-ea"/>
          <a:cs typeface="+mn-cs"/>
        </a:defRPr>
      </a:lvl2pPr>
      <a:lvl3pPr marL="1020485" indent="-204097" algn="l" defTabSz="408194" rtl="0" eaLnBrk="1" latinLnBrk="0" hangingPunct="1">
        <a:spcBef>
          <a:spcPct val="20000"/>
        </a:spcBef>
        <a:buFont typeface="Arial"/>
        <a:buChar char="•"/>
        <a:defRPr sz="2100" kern="1200">
          <a:solidFill>
            <a:schemeClr val="tx1"/>
          </a:solidFill>
          <a:latin typeface="+mn-lt"/>
          <a:ea typeface="+mn-ea"/>
          <a:cs typeface="+mn-cs"/>
        </a:defRPr>
      </a:lvl3pPr>
      <a:lvl4pPr marL="1428679" indent="-204097" algn="l" defTabSz="408194" rtl="0" eaLnBrk="1" latinLnBrk="0" hangingPunct="1">
        <a:spcBef>
          <a:spcPct val="20000"/>
        </a:spcBef>
        <a:buFont typeface="Arial"/>
        <a:buChar char="–"/>
        <a:defRPr sz="1800" kern="1200">
          <a:solidFill>
            <a:schemeClr val="tx1"/>
          </a:solidFill>
          <a:latin typeface="+mn-lt"/>
          <a:ea typeface="+mn-ea"/>
          <a:cs typeface="+mn-cs"/>
        </a:defRPr>
      </a:lvl4pPr>
      <a:lvl5pPr marL="1836873" indent="-204097" algn="l" defTabSz="408194" rtl="0" eaLnBrk="1" latinLnBrk="0" hangingPunct="1">
        <a:spcBef>
          <a:spcPct val="20000"/>
        </a:spcBef>
        <a:buFont typeface="Arial"/>
        <a:buChar char="»"/>
        <a:defRPr sz="1800" kern="1200">
          <a:solidFill>
            <a:schemeClr val="tx1"/>
          </a:solidFill>
          <a:latin typeface="+mn-lt"/>
          <a:ea typeface="+mn-ea"/>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94" rtl="0" eaLnBrk="1" latinLnBrk="0" hangingPunct="1">
        <a:defRPr sz="1600" kern="1200">
          <a:solidFill>
            <a:schemeClr val="tx1"/>
          </a:solidFill>
          <a:latin typeface="+mn-lt"/>
          <a:ea typeface="+mn-ea"/>
          <a:cs typeface="+mn-cs"/>
        </a:defRPr>
      </a:lvl1pPr>
      <a:lvl2pPr marL="408194" algn="l" defTabSz="408194" rtl="0" eaLnBrk="1" latinLnBrk="0" hangingPunct="1">
        <a:defRPr sz="1600" kern="1200">
          <a:solidFill>
            <a:schemeClr val="tx1"/>
          </a:solidFill>
          <a:latin typeface="+mn-lt"/>
          <a:ea typeface="+mn-ea"/>
          <a:cs typeface="+mn-cs"/>
        </a:defRPr>
      </a:lvl2pPr>
      <a:lvl3pPr marL="816388" algn="l" defTabSz="408194" rtl="0" eaLnBrk="1" latinLnBrk="0" hangingPunct="1">
        <a:defRPr sz="1600" kern="1200">
          <a:solidFill>
            <a:schemeClr val="tx1"/>
          </a:solidFill>
          <a:latin typeface="+mn-lt"/>
          <a:ea typeface="+mn-ea"/>
          <a:cs typeface="+mn-cs"/>
        </a:defRPr>
      </a:lvl3pPr>
      <a:lvl4pPr marL="1224582" algn="l" defTabSz="408194" rtl="0" eaLnBrk="1" latinLnBrk="0" hangingPunct="1">
        <a:defRPr sz="1600" kern="1200">
          <a:solidFill>
            <a:schemeClr val="tx1"/>
          </a:solidFill>
          <a:latin typeface="+mn-lt"/>
          <a:ea typeface="+mn-ea"/>
          <a:cs typeface="+mn-cs"/>
        </a:defRPr>
      </a:lvl4pPr>
      <a:lvl5pPr marL="1632776" algn="l" defTabSz="408194" rtl="0" eaLnBrk="1" latinLnBrk="0" hangingPunct="1">
        <a:defRPr sz="1600" kern="1200">
          <a:solidFill>
            <a:schemeClr val="tx1"/>
          </a:solidFill>
          <a:latin typeface="+mn-lt"/>
          <a:ea typeface="+mn-ea"/>
          <a:cs typeface="+mn-cs"/>
        </a:defRPr>
      </a:lvl5pPr>
      <a:lvl6pPr marL="2040969" algn="l" defTabSz="408194" rtl="0" eaLnBrk="1" latinLnBrk="0" hangingPunct="1">
        <a:defRPr sz="1600" kern="1200">
          <a:solidFill>
            <a:schemeClr val="tx1"/>
          </a:solidFill>
          <a:latin typeface="+mn-lt"/>
          <a:ea typeface="+mn-ea"/>
          <a:cs typeface="+mn-cs"/>
        </a:defRPr>
      </a:lvl6pPr>
      <a:lvl7pPr marL="2449163" algn="l" defTabSz="408194" rtl="0" eaLnBrk="1" latinLnBrk="0" hangingPunct="1">
        <a:defRPr sz="1600" kern="1200">
          <a:solidFill>
            <a:schemeClr val="tx1"/>
          </a:solidFill>
          <a:latin typeface="+mn-lt"/>
          <a:ea typeface="+mn-ea"/>
          <a:cs typeface="+mn-cs"/>
        </a:defRPr>
      </a:lvl7pPr>
      <a:lvl8pPr marL="2857357" algn="l" defTabSz="408194" rtl="0" eaLnBrk="1" latinLnBrk="0" hangingPunct="1">
        <a:defRPr sz="1600" kern="1200">
          <a:solidFill>
            <a:schemeClr val="tx1"/>
          </a:solidFill>
          <a:latin typeface="+mn-lt"/>
          <a:ea typeface="+mn-ea"/>
          <a:cs typeface="+mn-cs"/>
        </a:defRPr>
      </a:lvl8pPr>
      <a:lvl9pPr marL="3265551" algn="l" defTabSz="408194"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81639" tIns="40819" rIns="81639" bIns="408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3"/>
          </a:xfrm>
          <a:prstGeom prst="rect">
            <a:avLst/>
          </a:prstGeom>
        </p:spPr>
        <p:txBody>
          <a:bodyPr vert="horz" lIns="81639" tIns="40819" rIns="81639" bIns="408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81639" tIns="40819" rIns="81639" bIns="40819" rtlCol="0" anchor="ctr"/>
          <a:lstStyle>
            <a:lvl1pPr algn="l">
              <a:defRPr sz="1100">
                <a:solidFill>
                  <a:schemeClr val="tx1">
                    <a:tint val="75000"/>
                  </a:schemeClr>
                </a:solidFill>
              </a:defRPr>
            </a:lvl1pPr>
          </a:lstStyle>
          <a:p>
            <a:pPr defTabSz="408194" fontAlgn="auto">
              <a:spcBef>
                <a:spcPts val="0"/>
              </a:spcBef>
              <a:spcAft>
                <a:spcPts val="0"/>
              </a:spcAft>
            </a:pPr>
            <a:fld id="{F112EC85-D034-4447-A2AB-B8FCA8B1F7C2}" type="datetimeFigureOut">
              <a:rPr lang="en-US" smtClean="0">
                <a:solidFill>
                  <a:prstClr val="black">
                    <a:tint val="75000"/>
                  </a:prstClr>
                </a:solidFill>
                <a:latin typeface="Calibri"/>
              </a:rPr>
              <a:pPr defTabSz="408194" fontAlgn="auto">
                <a:spcBef>
                  <a:spcPts val="0"/>
                </a:spcBef>
                <a:spcAft>
                  <a:spcPts val="0"/>
                </a:spcAft>
              </a:pPr>
              <a:t>2/20/2014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81639" tIns="40819" rIns="81639" bIns="40819" rtlCol="0" anchor="ctr"/>
          <a:lstStyle>
            <a:lvl1pPr algn="ctr">
              <a:defRPr sz="1100">
                <a:solidFill>
                  <a:schemeClr val="tx1">
                    <a:tint val="75000"/>
                  </a:schemeClr>
                </a:solidFill>
              </a:defRPr>
            </a:lvl1pPr>
          </a:lstStyle>
          <a:p>
            <a:pPr defTabSz="408194"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81639" tIns="40819" rIns="81639" bIns="40819" rtlCol="0" anchor="ctr"/>
          <a:lstStyle>
            <a:lvl1pPr algn="r">
              <a:defRPr sz="1100">
                <a:solidFill>
                  <a:schemeClr val="tx1">
                    <a:tint val="75000"/>
                  </a:schemeClr>
                </a:solidFill>
              </a:defRPr>
            </a:lvl1pPr>
          </a:lstStyle>
          <a:p>
            <a:pPr defTabSz="408194" fontAlgn="auto">
              <a:spcBef>
                <a:spcPts val="0"/>
              </a:spcBef>
              <a:spcAft>
                <a:spcPts val="0"/>
              </a:spcAft>
            </a:pPr>
            <a:fld id="{530BC817-36A9-2341-89F7-3503F7DB0449}" type="slidenum">
              <a:rPr lang="en-US" smtClean="0">
                <a:solidFill>
                  <a:prstClr val="black">
                    <a:tint val="75000"/>
                  </a:prstClr>
                </a:solidFill>
                <a:latin typeface="Calibri"/>
              </a:rPr>
              <a:pPr defTabSz="408194"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673374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408194" rtl="0" eaLnBrk="1" latinLnBrk="0" hangingPunct="1">
        <a:spcBef>
          <a:spcPct val="0"/>
        </a:spcBef>
        <a:buNone/>
        <a:defRPr sz="3900" kern="1200">
          <a:solidFill>
            <a:schemeClr val="tx1"/>
          </a:solidFill>
          <a:latin typeface="+mj-lt"/>
          <a:ea typeface="+mj-ea"/>
          <a:cs typeface="+mj-cs"/>
        </a:defRPr>
      </a:lvl1pPr>
    </p:titleStyle>
    <p:bodyStyle>
      <a:lvl1pPr marL="306146" indent="-306146" algn="l" defTabSz="408194" rtl="0" eaLnBrk="1" latinLnBrk="0" hangingPunct="1">
        <a:spcBef>
          <a:spcPct val="20000"/>
        </a:spcBef>
        <a:buFont typeface="Arial"/>
        <a:buChar char="•"/>
        <a:defRPr sz="2900" kern="1200">
          <a:solidFill>
            <a:schemeClr val="tx1"/>
          </a:solidFill>
          <a:latin typeface="+mn-lt"/>
          <a:ea typeface="+mn-ea"/>
          <a:cs typeface="+mn-cs"/>
        </a:defRPr>
      </a:lvl1pPr>
      <a:lvl2pPr marL="663315" indent="-255121" algn="l" defTabSz="408194" rtl="0" eaLnBrk="1" latinLnBrk="0" hangingPunct="1">
        <a:spcBef>
          <a:spcPct val="20000"/>
        </a:spcBef>
        <a:buFont typeface="Arial"/>
        <a:buChar char="–"/>
        <a:defRPr sz="2500" kern="1200">
          <a:solidFill>
            <a:schemeClr val="tx1"/>
          </a:solidFill>
          <a:latin typeface="+mn-lt"/>
          <a:ea typeface="+mn-ea"/>
          <a:cs typeface="+mn-cs"/>
        </a:defRPr>
      </a:lvl2pPr>
      <a:lvl3pPr marL="1020485" indent="-204097" algn="l" defTabSz="408194" rtl="0" eaLnBrk="1" latinLnBrk="0" hangingPunct="1">
        <a:spcBef>
          <a:spcPct val="20000"/>
        </a:spcBef>
        <a:buFont typeface="Arial"/>
        <a:buChar char="•"/>
        <a:defRPr sz="2100" kern="1200">
          <a:solidFill>
            <a:schemeClr val="tx1"/>
          </a:solidFill>
          <a:latin typeface="+mn-lt"/>
          <a:ea typeface="+mn-ea"/>
          <a:cs typeface="+mn-cs"/>
        </a:defRPr>
      </a:lvl3pPr>
      <a:lvl4pPr marL="1428679" indent="-204097" algn="l" defTabSz="408194" rtl="0" eaLnBrk="1" latinLnBrk="0" hangingPunct="1">
        <a:spcBef>
          <a:spcPct val="20000"/>
        </a:spcBef>
        <a:buFont typeface="Arial"/>
        <a:buChar char="–"/>
        <a:defRPr sz="1800" kern="1200">
          <a:solidFill>
            <a:schemeClr val="tx1"/>
          </a:solidFill>
          <a:latin typeface="+mn-lt"/>
          <a:ea typeface="+mn-ea"/>
          <a:cs typeface="+mn-cs"/>
        </a:defRPr>
      </a:lvl4pPr>
      <a:lvl5pPr marL="1836873" indent="-204097" algn="l" defTabSz="408194" rtl="0" eaLnBrk="1" latinLnBrk="0" hangingPunct="1">
        <a:spcBef>
          <a:spcPct val="20000"/>
        </a:spcBef>
        <a:buFont typeface="Arial"/>
        <a:buChar char="»"/>
        <a:defRPr sz="1800" kern="1200">
          <a:solidFill>
            <a:schemeClr val="tx1"/>
          </a:solidFill>
          <a:latin typeface="+mn-lt"/>
          <a:ea typeface="+mn-ea"/>
          <a:cs typeface="+mn-cs"/>
        </a:defRPr>
      </a:lvl5pPr>
      <a:lvl6pPr marL="2245066" indent="-204097" algn="l" defTabSz="408194" rtl="0" eaLnBrk="1" latinLnBrk="0" hangingPunct="1">
        <a:spcBef>
          <a:spcPct val="20000"/>
        </a:spcBef>
        <a:buFont typeface="Arial"/>
        <a:buChar char="•"/>
        <a:defRPr sz="1800"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00"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00"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94" rtl="0" eaLnBrk="1" latinLnBrk="0" hangingPunct="1">
        <a:defRPr sz="1600" kern="1200">
          <a:solidFill>
            <a:schemeClr val="tx1"/>
          </a:solidFill>
          <a:latin typeface="+mn-lt"/>
          <a:ea typeface="+mn-ea"/>
          <a:cs typeface="+mn-cs"/>
        </a:defRPr>
      </a:lvl1pPr>
      <a:lvl2pPr marL="408194" algn="l" defTabSz="408194" rtl="0" eaLnBrk="1" latinLnBrk="0" hangingPunct="1">
        <a:defRPr sz="1600" kern="1200">
          <a:solidFill>
            <a:schemeClr val="tx1"/>
          </a:solidFill>
          <a:latin typeface="+mn-lt"/>
          <a:ea typeface="+mn-ea"/>
          <a:cs typeface="+mn-cs"/>
        </a:defRPr>
      </a:lvl2pPr>
      <a:lvl3pPr marL="816388" algn="l" defTabSz="408194" rtl="0" eaLnBrk="1" latinLnBrk="0" hangingPunct="1">
        <a:defRPr sz="1600" kern="1200">
          <a:solidFill>
            <a:schemeClr val="tx1"/>
          </a:solidFill>
          <a:latin typeface="+mn-lt"/>
          <a:ea typeface="+mn-ea"/>
          <a:cs typeface="+mn-cs"/>
        </a:defRPr>
      </a:lvl3pPr>
      <a:lvl4pPr marL="1224582" algn="l" defTabSz="408194" rtl="0" eaLnBrk="1" latinLnBrk="0" hangingPunct="1">
        <a:defRPr sz="1600" kern="1200">
          <a:solidFill>
            <a:schemeClr val="tx1"/>
          </a:solidFill>
          <a:latin typeface="+mn-lt"/>
          <a:ea typeface="+mn-ea"/>
          <a:cs typeface="+mn-cs"/>
        </a:defRPr>
      </a:lvl4pPr>
      <a:lvl5pPr marL="1632776" algn="l" defTabSz="408194" rtl="0" eaLnBrk="1" latinLnBrk="0" hangingPunct="1">
        <a:defRPr sz="1600" kern="1200">
          <a:solidFill>
            <a:schemeClr val="tx1"/>
          </a:solidFill>
          <a:latin typeface="+mn-lt"/>
          <a:ea typeface="+mn-ea"/>
          <a:cs typeface="+mn-cs"/>
        </a:defRPr>
      </a:lvl5pPr>
      <a:lvl6pPr marL="2040969" algn="l" defTabSz="408194" rtl="0" eaLnBrk="1" latinLnBrk="0" hangingPunct="1">
        <a:defRPr sz="1600" kern="1200">
          <a:solidFill>
            <a:schemeClr val="tx1"/>
          </a:solidFill>
          <a:latin typeface="+mn-lt"/>
          <a:ea typeface="+mn-ea"/>
          <a:cs typeface="+mn-cs"/>
        </a:defRPr>
      </a:lvl6pPr>
      <a:lvl7pPr marL="2449163" algn="l" defTabSz="408194" rtl="0" eaLnBrk="1" latinLnBrk="0" hangingPunct="1">
        <a:defRPr sz="1600" kern="1200">
          <a:solidFill>
            <a:schemeClr val="tx1"/>
          </a:solidFill>
          <a:latin typeface="+mn-lt"/>
          <a:ea typeface="+mn-ea"/>
          <a:cs typeface="+mn-cs"/>
        </a:defRPr>
      </a:lvl7pPr>
      <a:lvl8pPr marL="2857357" algn="l" defTabSz="408194" rtl="0" eaLnBrk="1" latinLnBrk="0" hangingPunct="1">
        <a:defRPr sz="1600" kern="1200">
          <a:solidFill>
            <a:schemeClr val="tx1"/>
          </a:solidFill>
          <a:latin typeface="+mn-lt"/>
          <a:ea typeface="+mn-ea"/>
          <a:cs typeface="+mn-cs"/>
        </a:defRPr>
      </a:lvl8pPr>
      <a:lvl9pPr marL="3265551" algn="l" defTabSz="40819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1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30.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28.png"/><Relationship Id="rId4" Type="http://schemas.openxmlformats.org/officeDocument/2006/relationships/image" Target="../media/image36.jpe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sz="4000" b="1" dirty="0"/>
          </a:p>
          <a:p>
            <a:pPr marL="0" indent="0" algn="ctr">
              <a:buNone/>
            </a:pPr>
            <a:r>
              <a:rPr lang="en-US" sz="4000" b="1" dirty="0"/>
              <a:t>US 70 Corridor Commission </a:t>
            </a:r>
          </a:p>
          <a:p>
            <a:pPr marL="0" indent="0" algn="ctr">
              <a:buNone/>
            </a:pPr>
            <a:r>
              <a:rPr lang="en-US" sz="4000" b="1" dirty="0"/>
              <a:t>Board of Director’s Meeting</a:t>
            </a:r>
          </a:p>
          <a:p>
            <a:pPr marL="0" indent="0" algn="ctr">
              <a:buNone/>
            </a:pPr>
            <a:endParaRPr lang="en-US" sz="1600" b="1" dirty="0"/>
          </a:p>
          <a:p>
            <a:pPr marL="0" indent="0" algn="ctr">
              <a:buNone/>
            </a:pPr>
            <a:endParaRPr lang="en-US" sz="1600" b="1" dirty="0"/>
          </a:p>
          <a:p>
            <a:pPr marL="0" indent="0" algn="ctr">
              <a:buNone/>
            </a:pPr>
            <a:r>
              <a:rPr lang="en-US" sz="1600" b="1" dirty="0"/>
              <a:t>Presented by</a:t>
            </a:r>
          </a:p>
          <a:p>
            <a:pPr marL="0" indent="0" algn="ctr">
              <a:buNone/>
            </a:pPr>
            <a:r>
              <a:rPr lang="en-US" sz="1600" b="1" dirty="0"/>
              <a:t>John Nelms - Duke Energy Progress ED Manager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Some significant </a:t>
            </a:r>
            <a:r>
              <a:rPr lang="en-US" dirty="0" smtClean="0">
                <a:latin typeface="Arial Narrow" panose="020B0606020202030204" pitchFamily="34" charset="0"/>
              </a:rPr>
              <a:t>wins </a:t>
            </a:r>
            <a:r>
              <a:rPr lang="en-US" dirty="0">
                <a:latin typeface="Arial Narrow" panose="020B0606020202030204" pitchFamily="34" charset="0"/>
              </a:rPr>
              <a:t>in 2013 for Enterprise </a:t>
            </a:r>
            <a:r>
              <a:rPr lang="en-US" dirty="0" smtClean="0">
                <a:latin typeface="Arial Narrow" panose="020B0606020202030204" pitchFamily="34" charset="0"/>
              </a:rPr>
              <a:t>Econ Dev teams</a:t>
            </a:r>
            <a:endParaRPr lang="en-US" dirty="0">
              <a:latin typeface="Arial Narrow" panose="020B0606020202030204" pitchFamily="34" charset="0"/>
            </a:endParaRPr>
          </a:p>
        </p:txBody>
      </p:sp>
      <p:sp>
        <p:nvSpPr>
          <p:cNvPr id="6" name="Rectangle 5"/>
          <p:cNvSpPr/>
          <p:nvPr/>
        </p:nvSpPr>
        <p:spPr>
          <a:xfrm>
            <a:off x="582860" y="838622"/>
            <a:ext cx="1371613" cy="744446"/>
          </a:xfrm>
          <a:prstGeom prst="rect">
            <a:avLst/>
          </a:prstGeom>
          <a:blipFill rotWithShape="1">
            <a:blip r:embed="rId2"/>
            <a:stretch>
              <a:fillRect/>
            </a:stretch>
          </a:blipFill>
        </p:spPr>
        <p:style>
          <a:lnRef idx="2">
            <a:schemeClr val="dk2">
              <a:shade val="80000"/>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grpSp>
        <p:nvGrpSpPr>
          <p:cNvPr id="7" name="Group 6"/>
          <p:cNvGrpSpPr/>
          <p:nvPr/>
        </p:nvGrpSpPr>
        <p:grpSpPr>
          <a:xfrm>
            <a:off x="593093" y="1640859"/>
            <a:ext cx="1371600" cy="274320"/>
            <a:chOff x="290001" y="1393636"/>
            <a:chExt cx="1232528" cy="347408"/>
          </a:xfrm>
        </p:grpSpPr>
        <p:sp>
          <p:nvSpPr>
            <p:cNvPr id="37" name="Rectangular Callout 36"/>
            <p:cNvSpPr/>
            <p:nvPr/>
          </p:nvSpPr>
          <p:spPr>
            <a:xfrm>
              <a:off x="290001" y="1393636"/>
              <a:ext cx="1232528" cy="347408"/>
            </a:xfrm>
            <a:prstGeom prst="wedgeRectCallout">
              <a:avLst>
                <a:gd name="adj1" fmla="val 20250"/>
                <a:gd name="adj2" fmla="val -607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8" name="Rectangular Callout 5"/>
            <p:cNvSpPr/>
            <p:nvPr/>
          </p:nvSpPr>
          <p:spPr>
            <a:xfrm>
              <a:off x="290001" y="1393636"/>
              <a:ext cx="1232528" cy="347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a:t>North Carolina</a:t>
              </a:r>
            </a:p>
          </p:txBody>
        </p:sp>
      </p:grpSp>
      <p:grpSp>
        <p:nvGrpSpPr>
          <p:cNvPr id="10" name="Group 9"/>
          <p:cNvGrpSpPr/>
          <p:nvPr/>
        </p:nvGrpSpPr>
        <p:grpSpPr>
          <a:xfrm>
            <a:off x="584029" y="4274846"/>
            <a:ext cx="1371600" cy="274320"/>
            <a:chOff x="1502993" y="2660651"/>
            <a:chExt cx="1232528" cy="347408"/>
          </a:xfrm>
        </p:grpSpPr>
        <p:sp>
          <p:nvSpPr>
            <p:cNvPr id="35" name="Rectangular Callout 34"/>
            <p:cNvSpPr/>
            <p:nvPr/>
          </p:nvSpPr>
          <p:spPr>
            <a:xfrm>
              <a:off x="1502993" y="2660651"/>
              <a:ext cx="1232528" cy="347408"/>
            </a:xfrm>
            <a:prstGeom prst="wedgeRectCallout">
              <a:avLst>
                <a:gd name="adj1" fmla="val 20250"/>
                <a:gd name="adj2" fmla="val -607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6" name="Rectangular Callout 8"/>
            <p:cNvSpPr/>
            <p:nvPr/>
          </p:nvSpPr>
          <p:spPr>
            <a:xfrm>
              <a:off x="1502993" y="2660651"/>
              <a:ext cx="1232528" cy="347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a:t>North Carolina</a:t>
              </a:r>
            </a:p>
          </p:txBody>
        </p:sp>
      </p:grpSp>
      <p:sp>
        <p:nvSpPr>
          <p:cNvPr id="11" name="Rectangle 10"/>
          <p:cNvSpPr/>
          <p:nvPr/>
        </p:nvSpPr>
        <p:spPr>
          <a:xfrm>
            <a:off x="3766240" y="1109620"/>
            <a:ext cx="1371600" cy="462936"/>
          </a:xfrm>
          <a:prstGeom prst="rect">
            <a:avLst/>
          </a:prstGeom>
          <a:blipFill rotWithShape="1">
            <a:blip r:embed="rId3"/>
            <a:stretch>
              <a:fillRect/>
            </a:stretch>
          </a:blipFill>
        </p:spPr>
        <p:style>
          <a:lnRef idx="2">
            <a:schemeClr val="dk2">
              <a:shade val="80000"/>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grpSp>
        <p:nvGrpSpPr>
          <p:cNvPr id="12" name="Group 11"/>
          <p:cNvGrpSpPr/>
          <p:nvPr/>
        </p:nvGrpSpPr>
        <p:grpSpPr>
          <a:xfrm>
            <a:off x="3766240" y="1639906"/>
            <a:ext cx="1371600" cy="274320"/>
            <a:chOff x="3229151" y="1400911"/>
            <a:chExt cx="1232528" cy="347408"/>
          </a:xfrm>
        </p:grpSpPr>
        <p:sp>
          <p:nvSpPr>
            <p:cNvPr id="33" name="Rectangular Callout 32"/>
            <p:cNvSpPr/>
            <p:nvPr/>
          </p:nvSpPr>
          <p:spPr>
            <a:xfrm>
              <a:off x="3229151" y="1400911"/>
              <a:ext cx="1232528" cy="347408"/>
            </a:xfrm>
            <a:prstGeom prst="wedgeRectCallout">
              <a:avLst>
                <a:gd name="adj1" fmla="val 20250"/>
                <a:gd name="adj2" fmla="val -607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4" name="Rectangular Callout 11"/>
            <p:cNvSpPr/>
            <p:nvPr/>
          </p:nvSpPr>
          <p:spPr>
            <a:xfrm>
              <a:off x="3229151" y="1400911"/>
              <a:ext cx="1232528" cy="347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a:t>North Carolina</a:t>
              </a:r>
            </a:p>
          </p:txBody>
        </p:sp>
      </p:grpSp>
      <p:grpSp>
        <p:nvGrpSpPr>
          <p:cNvPr id="14" name="Group 13"/>
          <p:cNvGrpSpPr/>
          <p:nvPr/>
        </p:nvGrpSpPr>
        <p:grpSpPr>
          <a:xfrm>
            <a:off x="7186347" y="1641164"/>
            <a:ext cx="1371600" cy="274320"/>
            <a:chOff x="4958650" y="2008103"/>
            <a:chExt cx="1232528" cy="347408"/>
          </a:xfrm>
        </p:grpSpPr>
        <p:sp>
          <p:nvSpPr>
            <p:cNvPr id="31" name="Rectangular Callout 30"/>
            <p:cNvSpPr/>
            <p:nvPr/>
          </p:nvSpPr>
          <p:spPr>
            <a:xfrm>
              <a:off x="4958650" y="2008103"/>
              <a:ext cx="1232528" cy="347408"/>
            </a:xfrm>
            <a:prstGeom prst="wedgeRectCallout">
              <a:avLst>
                <a:gd name="adj1" fmla="val 20250"/>
                <a:gd name="adj2" fmla="val -607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2" name="Rectangular Callout 14"/>
            <p:cNvSpPr/>
            <p:nvPr/>
          </p:nvSpPr>
          <p:spPr>
            <a:xfrm>
              <a:off x="4958650" y="2008103"/>
              <a:ext cx="1232528" cy="347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a:t>Indiana</a:t>
              </a:r>
            </a:p>
          </p:txBody>
        </p:sp>
      </p:grpSp>
      <p:grpSp>
        <p:nvGrpSpPr>
          <p:cNvPr id="16" name="Group 15"/>
          <p:cNvGrpSpPr/>
          <p:nvPr/>
        </p:nvGrpSpPr>
        <p:grpSpPr>
          <a:xfrm>
            <a:off x="5457308" y="2754678"/>
            <a:ext cx="1371600" cy="274320"/>
            <a:chOff x="7184995" y="2638988"/>
            <a:chExt cx="1232528" cy="347408"/>
          </a:xfrm>
        </p:grpSpPr>
        <p:sp>
          <p:nvSpPr>
            <p:cNvPr id="29" name="Rectangular Callout 28"/>
            <p:cNvSpPr/>
            <p:nvPr/>
          </p:nvSpPr>
          <p:spPr>
            <a:xfrm>
              <a:off x="7184995" y="2638988"/>
              <a:ext cx="1232528" cy="347408"/>
            </a:xfrm>
            <a:prstGeom prst="wedgeRectCallout">
              <a:avLst>
                <a:gd name="adj1" fmla="val 20250"/>
                <a:gd name="adj2" fmla="val -607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0" name="Rectangular Callout 17"/>
            <p:cNvSpPr/>
            <p:nvPr/>
          </p:nvSpPr>
          <p:spPr>
            <a:xfrm>
              <a:off x="7184995" y="2638988"/>
              <a:ext cx="1232528" cy="347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a:t>Indiana</a:t>
              </a:r>
            </a:p>
          </p:txBody>
        </p:sp>
      </p:grpSp>
      <p:sp>
        <p:nvSpPr>
          <p:cNvPr id="17" name="Rectangle 16"/>
          <p:cNvSpPr/>
          <p:nvPr/>
        </p:nvSpPr>
        <p:spPr>
          <a:xfrm>
            <a:off x="2151019" y="2284385"/>
            <a:ext cx="1371600" cy="393208"/>
          </a:xfrm>
          <a:prstGeom prst="rect">
            <a:avLst/>
          </a:prstGeom>
          <a:blipFill rotWithShape="1">
            <a:blip r:embed="rId4"/>
            <a:stretch>
              <a:fillRect/>
            </a:stretch>
          </a:blipFill>
        </p:spPr>
        <p:style>
          <a:lnRef idx="2">
            <a:schemeClr val="dk2">
              <a:shade val="80000"/>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grpSp>
        <p:nvGrpSpPr>
          <p:cNvPr id="18" name="Group 17"/>
          <p:cNvGrpSpPr/>
          <p:nvPr/>
        </p:nvGrpSpPr>
        <p:grpSpPr>
          <a:xfrm>
            <a:off x="2149965" y="2756297"/>
            <a:ext cx="1371600" cy="274320"/>
            <a:chOff x="933713" y="4512794"/>
            <a:chExt cx="1232528" cy="347408"/>
          </a:xfrm>
        </p:grpSpPr>
        <p:sp>
          <p:nvSpPr>
            <p:cNvPr id="27" name="Rectangular Callout 26"/>
            <p:cNvSpPr/>
            <p:nvPr/>
          </p:nvSpPr>
          <p:spPr>
            <a:xfrm>
              <a:off x="933713" y="4512794"/>
              <a:ext cx="1232528" cy="347408"/>
            </a:xfrm>
            <a:prstGeom prst="wedgeRectCallout">
              <a:avLst>
                <a:gd name="adj1" fmla="val 20250"/>
                <a:gd name="adj2" fmla="val -607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8" name="Rectangular Callout 20"/>
            <p:cNvSpPr/>
            <p:nvPr/>
          </p:nvSpPr>
          <p:spPr>
            <a:xfrm>
              <a:off x="933713" y="4512794"/>
              <a:ext cx="1232528" cy="347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a:t>Ohio</a:t>
              </a:r>
            </a:p>
          </p:txBody>
        </p:sp>
      </p:grpSp>
      <p:sp>
        <p:nvSpPr>
          <p:cNvPr id="19" name="Rectangle 18"/>
          <p:cNvSpPr/>
          <p:nvPr/>
        </p:nvSpPr>
        <p:spPr>
          <a:xfrm>
            <a:off x="3766240" y="3445015"/>
            <a:ext cx="1371600" cy="744446"/>
          </a:xfrm>
          <a:prstGeom prst="rect">
            <a:avLst/>
          </a:prstGeom>
          <a:blipFill rotWithShape="1">
            <a:blip r:embed="rId5"/>
            <a:stretch>
              <a:fillRect/>
            </a:stretch>
          </a:blipFill>
        </p:spPr>
        <p:style>
          <a:lnRef idx="2">
            <a:schemeClr val="dk2">
              <a:shade val="80000"/>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grpSp>
        <p:nvGrpSpPr>
          <p:cNvPr id="20" name="Group 19"/>
          <p:cNvGrpSpPr/>
          <p:nvPr/>
        </p:nvGrpSpPr>
        <p:grpSpPr>
          <a:xfrm>
            <a:off x="3766240" y="4277826"/>
            <a:ext cx="1371600" cy="274320"/>
            <a:chOff x="3304329" y="3934860"/>
            <a:chExt cx="1232528" cy="347408"/>
          </a:xfrm>
        </p:grpSpPr>
        <p:sp>
          <p:nvSpPr>
            <p:cNvPr id="25" name="Rectangular Callout 24"/>
            <p:cNvSpPr/>
            <p:nvPr/>
          </p:nvSpPr>
          <p:spPr>
            <a:xfrm>
              <a:off x="3304329" y="3934860"/>
              <a:ext cx="1232528" cy="347408"/>
            </a:xfrm>
            <a:prstGeom prst="wedgeRectCallout">
              <a:avLst>
                <a:gd name="adj1" fmla="val 20250"/>
                <a:gd name="adj2" fmla="val -607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6" name="Rectangular Callout 23"/>
            <p:cNvSpPr/>
            <p:nvPr/>
          </p:nvSpPr>
          <p:spPr>
            <a:xfrm>
              <a:off x="3304329" y="3934860"/>
              <a:ext cx="1232528" cy="347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a:t>Kentucky</a:t>
              </a:r>
            </a:p>
          </p:txBody>
        </p:sp>
      </p:grpSp>
      <p:grpSp>
        <p:nvGrpSpPr>
          <p:cNvPr id="22" name="Group 21"/>
          <p:cNvGrpSpPr/>
          <p:nvPr/>
        </p:nvGrpSpPr>
        <p:grpSpPr>
          <a:xfrm>
            <a:off x="7177595" y="4275456"/>
            <a:ext cx="1371600" cy="274320"/>
            <a:chOff x="5882793" y="4346052"/>
            <a:chExt cx="1232528" cy="347408"/>
          </a:xfrm>
        </p:grpSpPr>
        <p:sp>
          <p:nvSpPr>
            <p:cNvPr id="23" name="Rectangular Callout 22"/>
            <p:cNvSpPr/>
            <p:nvPr/>
          </p:nvSpPr>
          <p:spPr>
            <a:xfrm>
              <a:off x="5882793" y="4346052"/>
              <a:ext cx="1232528" cy="347408"/>
            </a:xfrm>
            <a:prstGeom prst="wedgeRectCallout">
              <a:avLst>
                <a:gd name="adj1" fmla="val 20250"/>
                <a:gd name="adj2" fmla="val -607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4" name="Rectangular Callout 26"/>
            <p:cNvSpPr/>
            <p:nvPr/>
          </p:nvSpPr>
          <p:spPr>
            <a:xfrm>
              <a:off x="5882793" y="4346052"/>
              <a:ext cx="1232528" cy="347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a:t>Florida</a:t>
              </a:r>
            </a:p>
          </p:txBody>
        </p:sp>
      </p:grpSp>
      <p:sp>
        <p:nvSpPr>
          <p:cNvPr id="41" name="Rectangle 40"/>
          <p:cNvSpPr/>
          <p:nvPr/>
        </p:nvSpPr>
        <p:spPr>
          <a:xfrm>
            <a:off x="7186359" y="3450040"/>
            <a:ext cx="1384863" cy="744446"/>
          </a:xfrm>
          <a:prstGeom prst="rect">
            <a:avLst/>
          </a:prstGeom>
          <a:blipFill rotWithShape="1">
            <a:blip r:embed="rId6"/>
            <a:stretch>
              <a:fillRect/>
            </a:stretch>
          </a:blipFill>
        </p:spPr>
        <p:style>
          <a:lnRef idx="2">
            <a:schemeClr val="dk2">
              <a:shade val="80000"/>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42" name="Rectangle 41"/>
          <p:cNvSpPr/>
          <p:nvPr/>
        </p:nvSpPr>
        <p:spPr>
          <a:xfrm>
            <a:off x="593094" y="3615486"/>
            <a:ext cx="1361368" cy="536573"/>
          </a:xfrm>
          <a:prstGeom prst="rect">
            <a:avLst/>
          </a:prstGeom>
          <a:blipFill rotWithShape="1">
            <a:blip r:embed="rId7"/>
            <a:stretch>
              <a:fillRect/>
            </a:stretch>
          </a:blipFill>
        </p:spPr>
        <p:style>
          <a:lnRef idx="2">
            <a:schemeClr val="dk2">
              <a:shade val="80000"/>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43" name="Rectangle 42"/>
          <p:cNvSpPr/>
          <p:nvPr/>
        </p:nvSpPr>
        <p:spPr>
          <a:xfrm>
            <a:off x="5457311" y="2104990"/>
            <a:ext cx="1369971" cy="572613"/>
          </a:xfrm>
          <a:prstGeom prst="rect">
            <a:avLst/>
          </a:prstGeom>
          <a:blipFill rotWithShape="1">
            <a:blip r:embed="rId8"/>
            <a:stretch>
              <a:fillRect/>
            </a:stretch>
          </a:blipFill>
        </p:spPr>
        <p:style>
          <a:lnRef idx="2">
            <a:schemeClr val="dk2">
              <a:shade val="80000"/>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44" name="Rectangle 43"/>
          <p:cNvSpPr/>
          <p:nvPr/>
        </p:nvSpPr>
        <p:spPr>
          <a:xfrm>
            <a:off x="7218796" y="960708"/>
            <a:ext cx="1371601" cy="610187"/>
          </a:xfrm>
          <a:prstGeom prst="rect">
            <a:avLst/>
          </a:prstGeom>
          <a:blipFill rotWithShape="1">
            <a:blip r:embed="rId9"/>
            <a:stretch>
              <a:fillRect/>
            </a:stretch>
          </a:blipFill>
        </p:spPr>
        <p:style>
          <a:lnRef idx="2">
            <a:schemeClr val="dk2">
              <a:shade val="80000"/>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Tree>
    <p:extLst>
      <p:ext uri="{BB962C8B-B14F-4D97-AF65-F5344CB8AC3E}">
        <p14:creationId xmlns:p14="http://schemas.microsoft.com/office/powerpoint/2010/main" val="362446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4000" b="1" dirty="0" smtClean="0"/>
          </a:p>
          <a:p>
            <a:pPr algn="ctr">
              <a:buNone/>
            </a:pPr>
            <a:r>
              <a:rPr lang="en-US" sz="4000" b="1" dirty="0" smtClean="0"/>
              <a:t>2013 Eastern North Carolina Announcements</a:t>
            </a:r>
            <a:endParaRPr lang="en-US" sz="4000" b="1" dirty="0"/>
          </a:p>
        </p:txBody>
      </p:sp>
    </p:spTree>
    <p:extLst>
      <p:ext uri="{BB962C8B-B14F-4D97-AF65-F5344CB8AC3E}">
        <p14:creationId xmlns:p14="http://schemas.microsoft.com/office/powerpoint/2010/main" val="2767000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anose="020B0606020202030204" pitchFamily="34" charset="0"/>
              </a:rPr>
              <a:t>2013 high profile announcements for Eastern North Carolina</a:t>
            </a:r>
            <a:endParaRPr lang="en-US" dirty="0">
              <a:latin typeface="Arial Narrow" panose="020B0606020202030204" pitchFamily="34" charset="0"/>
            </a:endParaRPr>
          </a:p>
        </p:txBody>
      </p:sp>
      <p:grpSp>
        <p:nvGrpSpPr>
          <p:cNvPr id="7" name="Group 6"/>
          <p:cNvGrpSpPr/>
          <p:nvPr/>
        </p:nvGrpSpPr>
        <p:grpSpPr>
          <a:xfrm>
            <a:off x="499960" y="2152862"/>
            <a:ext cx="1371600" cy="274320"/>
            <a:chOff x="290001" y="1393636"/>
            <a:chExt cx="1232528" cy="347408"/>
          </a:xfrm>
        </p:grpSpPr>
        <p:sp>
          <p:nvSpPr>
            <p:cNvPr id="37" name="Rectangular Callout 36"/>
            <p:cNvSpPr/>
            <p:nvPr/>
          </p:nvSpPr>
          <p:spPr>
            <a:xfrm>
              <a:off x="290001" y="1393636"/>
              <a:ext cx="1232528" cy="347408"/>
            </a:xfrm>
            <a:prstGeom prst="wedgeRectCallout">
              <a:avLst>
                <a:gd name="adj1" fmla="val 20250"/>
                <a:gd name="adj2" fmla="val -60700"/>
              </a:avLst>
            </a:prstGeom>
            <a:solidFill>
              <a:srgbClr val="004E74"/>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8" name="Rectangular Callout 5"/>
            <p:cNvSpPr/>
            <p:nvPr/>
          </p:nvSpPr>
          <p:spPr>
            <a:xfrm>
              <a:off x="290001" y="1393636"/>
              <a:ext cx="1232528" cy="347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smtClean="0"/>
                <a:t>Pender</a:t>
              </a:r>
              <a:endParaRPr lang="en-US" sz="1600" dirty="0"/>
            </a:p>
          </p:txBody>
        </p:sp>
      </p:grpSp>
      <p:grpSp>
        <p:nvGrpSpPr>
          <p:cNvPr id="12" name="Group 11"/>
          <p:cNvGrpSpPr/>
          <p:nvPr/>
        </p:nvGrpSpPr>
        <p:grpSpPr>
          <a:xfrm>
            <a:off x="4019833" y="2372091"/>
            <a:ext cx="1371600" cy="274320"/>
            <a:chOff x="3229151" y="1400911"/>
            <a:chExt cx="1232528" cy="347408"/>
          </a:xfrm>
        </p:grpSpPr>
        <p:sp>
          <p:nvSpPr>
            <p:cNvPr id="33" name="Rectangular Callout 32"/>
            <p:cNvSpPr/>
            <p:nvPr/>
          </p:nvSpPr>
          <p:spPr>
            <a:xfrm>
              <a:off x="3229151" y="1400911"/>
              <a:ext cx="1232528" cy="347408"/>
            </a:xfrm>
            <a:prstGeom prst="wedgeRectCallout">
              <a:avLst>
                <a:gd name="adj1" fmla="val 20250"/>
                <a:gd name="adj2" fmla="val -607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4" name="Rectangular Callout 11"/>
            <p:cNvSpPr/>
            <p:nvPr/>
          </p:nvSpPr>
          <p:spPr>
            <a:xfrm>
              <a:off x="3229151" y="1400911"/>
              <a:ext cx="1232528" cy="347408"/>
            </a:xfrm>
            <a:prstGeom prst="rect">
              <a:avLst/>
            </a:prstGeom>
            <a:solidFill>
              <a:srgbClr val="004E74"/>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smtClean="0"/>
                <a:t>New Hanover</a:t>
              </a:r>
              <a:endParaRPr lang="en-US" sz="1600" dirty="0"/>
            </a:p>
          </p:txBody>
        </p:sp>
      </p:grpSp>
      <p:grpSp>
        <p:nvGrpSpPr>
          <p:cNvPr id="14" name="Group 13"/>
          <p:cNvGrpSpPr/>
          <p:nvPr/>
        </p:nvGrpSpPr>
        <p:grpSpPr>
          <a:xfrm>
            <a:off x="7186347" y="2005245"/>
            <a:ext cx="1371600" cy="274320"/>
            <a:chOff x="4958650" y="2008103"/>
            <a:chExt cx="1232528" cy="347408"/>
          </a:xfrm>
        </p:grpSpPr>
        <p:sp>
          <p:nvSpPr>
            <p:cNvPr id="31" name="Rectangular Callout 30"/>
            <p:cNvSpPr/>
            <p:nvPr/>
          </p:nvSpPr>
          <p:spPr>
            <a:xfrm>
              <a:off x="4958650" y="2008103"/>
              <a:ext cx="1232528" cy="347408"/>
            </a:xfrm>
            <a:prstGeom prst="wedgeRectCallout">
              <a:avLst>
                <a:gd name="adj1" fmla="val 20250"/>
                <a:gd name="adj2" fmla="val -60700"/>
              </a:avLst>
            </a:prstGeom>
            <a:solidFill>
              <a:srgbClr val="004E74"/>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2" name="Rectangular Callout 14"/>
            <p:cNvSpPr/>
            <p:nvPr/>
          </p:nvSpPr>
          <p:spPr>
            <a:xfrm>
              <a:off x="4958650" y="2008103"/>
              <a:ext cx="1232528" cy="347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smtClean="0"/>
                <a:t>Wayne</a:t>
              </a:r>
              <a:endParaRPr lang="en-US" sz="1600" dirty="0"/>
            </a:p>
          </p:txBody>
        </p:sp>
      </p:grpSp>
      <p:grpSp>
        <p:nvGrpSpPr>
          <p:cNvPr id="16" name="Group 15"/>
          <p:cNvGrpSpPr/>
          <p:nvPr/>
        </p:nvGrpSpPr>
        <p:grpSpPr>
          <a:xfrm>
            <a:off x="5643574" y="3920067"/>
            <a:ext cx="1371600" cy="274320"/>
            <a:chOff x="7184995" y="2638988"/>
            <a:chExt cx="1232528" cy="347408"/>
          </a:xfrm>
        </p:grpSpPr>
        <p:sp>
          <p:nvSpPr>
            <p:cNvPr id="29" name="Rectangular Callout 28"/>
            <p:cNvSpPr/>
            <p:nvPr/>
          </p:nvSpPr>
          <p:spPr>
            <a:xfrm>
              <a:off x="7184995" y="2638988"/>
              <a:ext cx="1232528" cy="347408"/>
            </a:xfrm>
            <a:prstGeom prst="wedgeRectCallout">
              <a:avLst>
                <a:gd name="adj1" fmla="val 20250"/>
                <a:gd name="adj2" fmla="val -60700"/>
              </a:avLst>
            </a:prstGeom>
            <a:solidFill>
              <a:srgbClr val="004E74"/>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0" name="Rectangular Callout 17"/>
            <p:cNvSpPr/>
            <p:nvPr/>
          </p:nvSpPr>
          <p:spPr>
            <a:xfrm>
              <a:off x="7184995" y="2638988"/>
              <a:ext cx="1232528" cy="347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smtClean="0"/>
                <a:t>Harnett</a:t>
              </a:r>
              <a:endParaRPr lang="en-US" sz="1600" dirty="0"/>
            </a:p>
          </p:txBody>
        </p:sp>
      </p:grpSp>
      <p:grpSp>
        <p:nvGrpSpPr>
          <p:cNvPr id="18" name="Group 17"/>
          <p:cNvGrpSpPr/>
          <p:nvPr/>
        </p:nvGrpSpPr>
        <p:grpSpPr>
          <a:xfrm>
            <a:off x="1871560" y="4001136"/>
            <a:ext cx="1371600" cy="274320"/>
            <a:chOff x="933713" y="4512794"/>
            <a:chExt cx="1232528" cy="347408"/>
          </a:xfrm>
        </p:grpSpPr>
        <p:sp>
          <p:nvSpPr>
            <p:cNvPr id="27" name="Rectangular Callout 26"/>
            <p:cNvSpPr/>
            <p:nvPr/>
          </p:nvSpPr>
          <p:spPr>
            <a:xfrm>
              <a:off x="933713" y="4512794"/>
              <a:ext cx="1232528" cy="347408"/>
            </a:xfrm>
            <a:prstGeom prst="wedgeRectCallout">
              <a:avLst>
                <a:gd name="adj1" fmla="val 20250"/>
                <a:gd name="adj2" fmla="val -60700"/>
              </a:avLst>
            </a:prstGeom>
            <a:solidFill>
              <a:srgbClr val="004E74"/>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8" name="Rectangular Callout 20"/>
            <p:cNvSpPr/>
            <p:nvPr/>
          </p:nvSpPr>
          <p:spPr>
            <a:xfrm>
              <a:off x="933713" y="4512794"/>
              <a:ext cx="1232528" cy="3474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smtClean="0"/>
                <a:t>Columbus</a:t>
              </a:r>
              <a:endParaRPr lang="en-US" sz="1600" dirty="0"/>
            </a:p>
          </p:txBody>
        </p:sp>
      </p:grpSp>
      <p:sp>
        <p:nvSpPr>
          <p:cNvPr id="24" name="Rectangular Callout 26"/>
          <p:cNvSpPr/>
          <p:nvPr/>
        </p:nvSpPr>
        <p:spPr>
          <a:xfrm>
            <a:off x="7177595" y="4275456"/>
            <a:ext cx="1371600" cy="2743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defTabSz="711200">
              <a:lnSpc>
                <a:spcPct val="90000"/>
              </a:lnSpc>
              <a:spcAft>
                <a:spcPct val="35000"/>
              </a:spcAft>
            </a:pPr>
            <a:r>
              <a:rPr lang="en-US" sz="1600" dirty="0"/>
              <a:t>Florida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94" y="903483"/>
            <a:ext cx="1185333" cy="1185333"/>
          </a:xfrm>
          <a:prstGeom prst="rect">
            <a:avLst/>
          </a:prstGeom>
          <a:ln w="25400">
            <a:solidFill>
              <a:srgbClr val="004E74"/>
            </a:solidFill>
          </a:ln>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6123" y="1344568"/>
            <a:ext cx="1185333" cy="511106"/>
          </a:xfrm>
          <a:prstGeom prst="rect">
            <a:avLst/>
          </a:prstGeom>
          <a:ln w="25400">
            <a:solidFill>
              <a:srgbClr val="004E74"/>
            </a:solidFill>
          </a:ln>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8990" y="1701801"/>
            <a:ext cx="1453286" cy="481976"/>
          </a:xfrm>
          <a:prstGeom prst="rect">
            <a:avLst/>
          </a:prstGeom>
          <a:ln w="25400">
            <a:solidFill>
              <a:srgbClr val="004E74"/>
            </a:solidFill>
          </a:ln>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3990" y="3356899"/>
            <a:ext cx="2052092" cy="563168"/>
          </a:xfrm>
          <a:prstGeom prst="rect">
            <a:avLst/>
          </a:prstGeom>
          <a:ln w="25400">
            <a:solidFill>
              <a:srgbClr val="004E74"/>
            </a:solidFill>
          </a:ln>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66607" y="3064024"/>
            <a:ext cx="1125534" cy="717648"/>
          </a:xfrm>
          <a:prstGeom prst="rect">
            <a:avLst/>
          </a:prstGeom>
          <a:ln w="25400">
            <a:solidFill>
              <a:srgbClr val="004E74"/>
            </a:solidFill>
          </a:ln>
        </p:spPr>
      </p:pic>
    </p:spTree>
    <p:extLst>
      <p:ext uri="{BB962C8B-B14F-4D97-AF65-F5344CB8AC3E}">
        <p14:creationId xmlns:p14="http://schemas.microsoft.com/office/powerpoint/2010/main" val="2730743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6000" b="1" dirty="0"/>
          </a:p>
          <a:p>
            <a:pPr algn="ctr">
              <a:buNone/>
            </a:pPr>
            <a:r>
              <a:rPr lang="en-US" sz="4000" b="1" dirty="0" smtClean="0"/>
              <a:t>Duke Energy Service </a:t>
            </a:r>
            <a:r>
              <a:rPr lang="en-US" sz="4000" b="1" dirty="0"/>
              <a:t>Territory</a:t>
            </a:r>
          </a:p>
        </p:txBody>
      </p:sp>
    </p:spTree>
    <p:extLst>
      <p:ext uri="{BB962C8B-B14F-4D97-AF65-F5344CB8AC3E}">
        <p14:creationId xmlns:p14="http://schemas.microsoft.com/office/powerpoint/2010/main" val="2607857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Freeform 255"/>
          <p:cNvSpPr>
            <a:spLocks/>
          </p:cNvSpPr>
          <p:nvPr/>
        </p:nvSpPr>
        <p:spPr bwMode="auto">
          <a:xfrm>
            <a:off x="2578924" y="3015787"/>
            <a:ext cx="473838" cy="297128"/>
          </a:xfrm>
          <a:custGeom>
            <a:avLst/>
            <a:gdLst>
              <a:gd name="connsiteX0" fmla="*/ 0 w 10000"/>
              <a:gd name="connsiteY0" fmla="*/ 6271 h 10232"/>
              <a:gd name="connsiteX1" fmla="*/ 2678 w 10000"/>
              <a:gd name="connsiteY1" fmla="*/ 1343 h 10232"/>
              <a:gd name="connsiteX2" fmla="*/ 3054 w 10000"/>
              <a:gd name="connsiteY2" fmla="*/ 425 h 10232"/>
              <a:gd name="connsiteX3" fmla="*/ 3515 w 10000"/>
              <a:gd name="connsiteY3" fmla="*/ 570 h 10232"/>
              <a:gd name="connsiteX4" fmla="*/ 4017 w 10000"/>
              <a:gd name="connsiteY4" fmla="*/ 763 h 10232"/>
              <a:gd name="connsiteX5" fmla="*/ 4561 w 10000"/>
              <a:gd name="connsiteY5" fmla="*/ 570 h 10232"/>
              <a:gd name="connsiteX6" fmla="*/ 5063 w 10000"/>
              <a:gd name="connsiteY6" fmla="*/ 232 h 10232"/>
              <a:gd name="connsiteX7" fmla="*/ 5230 w 10000"/>
              <a:gd name="connsiteY7" fmla="*/ 425 h 10232"/>
              <a:gd name="connsiteX8" fmla="*/ 5469 w 10000"/>
              <a:gd name="connsiteY8" fmla="*/ 0 h 10232"/>
              <a:gd name="connsiteX9" fmla="*/ 8661 w 10000"/>
              <a:gd name="connsiteY9" fmla="*/ 2986 h 10232"/>
              <a:gd name="connsiteX10" fmla="*/ 9833 w 10000"/>
              <a:gd name="connsiteY10" fmla="*/ 2986 h 10232"/>
              <a:gd name="connsiteX11" fmla="*/ 10000 w 10000"/>
              <a:gd name="connsiteY11" fmla="*/ 2986 h 10232"/>
              <a:gd name="connsiteX12" fmla="*/ 8117 w 10000"/>
              <a:gd name="connsiteY12" fmla="*/ 8396 h 10232"/>
              <a:gd name="connsiteX13" fmla="*/ 6402 w 10000"/>
              <a:gd name="connsiteY13" fmla="*/ 10232 h 10232"/>
              <a:gd name="connsiteX14" fmla="*/ 3222 w 10000"/>
              <a:gd name="connsiteY14" fmla="*/ 8686 h 10232"/>
              <a:gd name="connsiteX15" fmla="*/ 2678 w 10000"/>
              <a:gd name="connsiteY15" fmla="*/ 8251 h 10232"/>
              <a:gd name="connsiteX16" fmla="*/ 2552 w 10000"/>
              <a:gd name="connsiteY16" fmla="*/ 7478 h 10232"/>
              <a:gd name="connsiteX17" fmla="*/ 2385 w 10000"/>
              <a:gd name="connsiteY17" fmla="*/ 6271 h 10232"/>
              <a:gd name="connsiteX18" fmla="*/ 2008 w 10000"/>
              <a:gd name="connsiteY18" fmla="*/ 5932 h 10232"/>
              <a:gd name="connsiteX19" fmla="*/ 0 w 10000"/>
              <a:gd name="connsiteY19" fmla="*/ 6271 h 10232"/>
              <a:gd name="connsiteX20" fmla="*/ 0 w 10000"/>
              <a:gd name="connsiteY20" fmla="*/ 6271 h 10232"/>
              <a:gd name="connsiteX0" fmla="*/ 0 w 10000"/>
              <a:gd name="connsiteY0" fmla="*/ 6271 h 10232"/>
              <a:gd name="connsiteX1" fmla="*/ 2678 w 10000"/>
              <a:gd name="connsiteY1" fmla="*/ 1343 h 10232"/>
              <a:gd name="connsiteX2" fmla="*/ 3054 w 10000"/>
              <a:gd name="connsiteY2" fmla="*/ 425 h 10232"/>
              <a:gd name="connsiteX3" fmla="*/ 3515 w 10000"/>
              <a:gd name="connsiteY3" fmla="*/ 570 h 10232"/>
              <a:gd name="connsiteX4" fmla="*/ 4017 w 10000"/>
              <a:gd name="connsiteY4" fmla="*/ 763 h 10232"/>
              <a:gd name="connsiteX5" fmla="*/ 4561 w 10000"/>
              <a:gd name="connsiteY5" fmla="*/ 570 h 10232"/>
              <a:gd name="connsiteX6" fmla="*/ 5063 w 10000"/>
              <a:gd name="connsiteY6" fmla="*/ 232 h 10232"/>
              <a:gd name="connsiteX7" fmla="*/ 5230 w 10000"/>
              <a:gd name="connsiteY7" fmla="*/ 425 h 10232"/>
              <a:gd name="connsiteX8" fmla="*/ 5469 w 10000"/>
              <a:gd name="connsiteY8" fmla="*/ 0 h 10232"/>
              <a:gd name="connsiteX9" fmla="*/ 9082 w 10000"/>
              <a:gd name="connsiteY9" fmla="*/ 2864 h 10232"/>
              <a:gd name="connsiteX10" fmla="*/ 9833 w 10000"/>
              <a:gd name="connsiteY10" fmla="*/ 2986 h 10232"/>
              <a:gd name="connsiteX11" fmla="*/ 10000 w 10000"/>
              <a:gd name="connsiteY11" fmla="*/ 2986 h 10232"/>
              <a:gd name="connsiteX12" fmla="*/ 8117 w 10000"/>
              <a:gd name="connsiteY12" fmla="*/ 8396 h 10232"/>
              <a:gd name="connsiteX13" fmla="*/ 6402 w 10000"/>
              <a:gd name="connsiteY13" fmla="*/ 10232 h 10232"/>
              <a:gd name="connsiteX14" fmla="*/ 3222 w 10000"/>
              <a:gd name="connsiteY14" fmla="*/ 8686 h 10232"/>
              <a:gd name="connsiteX15" fmla="*/ 2678 w 10000"/>
              <a:gd name="connsiteY15" fmla="*/ 8251 h 10232"/>
              <a:gd name="connsiteX16" fmla="*/ 2552 w 10000"/>
              <a:gd name="connsiteY16" fmla="*/ 7478 h 10232"/>
              <a:gd name="connsiteX17" fmla="*/ 2385 w 10000"/>
              <a:gd name="connsiteY17" fmla="*/ 6271 h 10232"/>
              <a:gd name="connsiteX18" fmla="*/ 2008 w 10000"/>
              <a:gd name="connsiteY18" fmla="*/ 5932 h 10232"/>
              <a:gd name="connsiteX19" fmla="*/ 0 w 10000"/>
              <a:gd name="connsiteY19" fmla="*/ 6271 h 10232"/>
              <a:gd name="connsiteX20" fmla="*/ 0 w 10000"/>
              <a:gd name="connsiteY20" fmla="*/ 6271 h 10232"/>
              <a:gd name="connsiteX0" fmla="*/ 0 w 10000"/>
              <a:gd name="connsiteY0" fmla="*/ 6149 h 10110"/>
              <a:gd name="connsiteX1" fmla="*/ 2678 w 10000"/>
              <a:gd name="connsiteY1" fmla="*/ 1221 h 10110"/>
              <a:gd name="connsiteX2" fmla="*/ 3054 w 10000"/>
              <a:gd name="connsiteY2" fmla="*/ 303 h 10110"/>
              <a:gd name="connsiteX3" fmla="*/ 3515 w 10000"/>
              <a:gd name="connsiteY3" fmla="*/ 448 h 10110"/>
              <a:gd name="connsiteX4" fmla="*/ 4017 w 10000"/>
              <a:gd name="connsiteY4" fmla="*/ 641 h 10110"/>
              <a:gd name="connsiteX5" fmla="*/ 4561 w 10000"/>
              <a:gd name="connsiteY5" fmla="*/ 448 h 10110"/>
              <a:gd name="connsiteX6" fmla="*/ 5063 w 10000"/>
              <a:gd name="connsiteY6" fmla="*/ 110 h 10110"/>
              <a:gd name="connsiteX7" fmla="*/ 5230 w 10000"/>
              <a:gd name="connsiteY7" fmla="*/ 303 h 10110"/>
              <a:gd name="connsiteX8" fmla="*/ 5890 w 10000"/>
              <a:gd name="connsiteY8" fmla="*/ 0 h 10110"/>
              <a:gd name="connsiteX9" fmla="*/ 9082 w 10000"/>
              <a:gd name="connsiteY9" fmla="*/ 2742 h 10110"/>
              <a:gd name="connsiteX10" fmla="*/ 9833 w 10000"/>
              <a:gd name="connsiteY10" fmla="*/ 2864 h 10110"/>
              <a:gd name="connsiteX11" fmla="*/ 10000 w 10000"/>
              <a:gd name="connsiteY11" fmla="*/ 2864 h 10110"/>
              <a:gd name="connsiteX12" fmla="*/ 8117 w 10000"/>
              <a:gd name="connsiteY12" fmla="*/ 8274 h 10110"/>
              <a:gd name="connsiteX13" fmla="*/ 6402 w 10000"/>
              <a:gd name="connsiteY13" fmla="*/ 10110 h 10110"/>
              <a:gd name="connsiteX14" fmla="*/ 3222 w 10000"/>
              <a:gd name="connsiteY14" fmla="*/ 8564 h 10110"/>
              <a:gd name="connsiteX15" fmla="*/ 2678 w 10000"/>
              <a:gd name="connsiteY15" fmla="*/ 8129 h 10110"/>
              <a:gd name="connsiteX16" fmla="*/ 2552 w 10000"/>
              <a:gd name="connsiteY16" fmla="*/ 7356 h 10110"/>
              <a:gd name="connsiteX17" fmla="*/ 2385 w 10000"/>
              <a:gd name="connsiteY17" fmla="*/ 6149 h 10110"/>
              <a:gd name="connsiteX18" fmla="*/ 2008 w 10000"/>
              <a:gd name="connsiteY18" fmla="*/ 5810 h 10110"/>
              <a:gd name="connsiteX19" fmla="*/ 0 w 10000"/>
              <a:gd name="connsiteY19" fmla="*/ 6149 h 10110"/>
              <a:gd name="connsiteX20" fmla="*/ 0 w 10000"/>
              <a:gd name="connsiteY20" fmla="*/ 6149 h 10110"/>
              <a:gd name="connsiteX0" fmla="*/ 0 w 10105"/>
              <a:gd name="connsiteY0" fmla="*/ 6574 h 10110"/>
              <a:gd name="connsiteX1" fmla="*/ 2783 w 10105"/>
              <a:gd name="connsiteY1" fmla="*/ 1221 h 10110"/>
              <a:gd name="connsiteX2" fmla="*/ 3159 w 10105"/>
              <a:gd name="connsiteY2" fmla="*/ 303 h 10110"/>
              <a:gd name="connsiteX3" fmla="*/ 3620 w 10105"/>
              <a:gd name="connsiteY3" fmla="*/ 448 h 10110"/>
              <a:gd name="connsiteX4" fmla="*/ 4122 w 10105"/>
              <a:gd name="connsiteY4" fmla="*/ 641 h 10110"/>
              <a:gd name="connsiteX5" fmla="*/ 4666 w 10105"/>
              <a:gd name="connsiteY5" fmla="*/ 448 h 10110"/>
              <a:gd name="connsiteX6" fmla="*/ 5168 w 10105"/>
              <a:gd name="connsiteY6" fmla="*/ 110 h 10110"/>
              <a:gd name="connsiteX7" fmla="*/ 5335 w 10105"/>
              <a:gd name="connsiteY7" fmla="*/ 303 h 10110"/>
              <a:gd name="connsiteX8" fmla="*/ 5995 w 10105"/>
              <a:gd name="connsiteY8" fmla="*/ 0 h 10110"/>
              <a:gd name="connsiteX9" fmla="*/ 9187 w 10105"/>
              <a:gd name="connsiteY9" fmla="*/ 2742 h 10110"/>
              <a:gd name="connsiteX10" fmla="*/ 9938 w 10105"/>
              <a:gd name="connsiteY10" fmla="*/ 2864 h 10110"/>
              <a:gd name="connsiteX11" fmla="*/ 10105 w 10105"/>
              <a:gd name="connsiteY11" fmla="*/ 2864 h 10110"/>
              <a:gd name="connsiteX12" fmla="*/ 8222 w 10105"/>
              <a:gd name="connsiteY12" fmla="*/ 8274 h 10110"/>
              <a:gd name="connsiteX13" fmla="*/ 6507 w 10105"/>
              <a:gd name="connsiteY13" fmla="*/ 10110 h 10110"/>
              <a:gd name="connsiteX14" fmla="*/ 3327 w 10105"/>
              <a:gd name="connsiteY14" fmla="*/ 8564 h 10110"/>
              <a:gd name="connsiteX15" fmla="*/ 2783 w 10105"/>
              <a:gd name="connsiteY15" fmla="*/ 8129 h 10110"/>
              <a:gd name="connsiteX16" fmla="*/ 2657 w 10105"/>
              <a:gd name="connsiteY16" fmla="*/ 7356 h 10110"/>
              <a:gd name="connsiteX17" fmla="*/ 2490 w 10105"/>
              <a:gd name="connsiteY17" fmla="*/ 6149 h 10110"/>
              <a:gd name="connsiteX18" fmla="*/ 2113 w 10105"/>
              <a:gd name="connsiteY18" fmla="*/ 5810 h 10110"/>
              <a:gd name="connsiteX19" fmla="*/ 105 w 10105"/>
              <a:gd name="connsiteY19" fmla="*/ 6149 h 10110"/>
              <a:gd name="connsiteX20" fmla="*/ 0 w 10105"/>
              <a:gd name="connsiteY20" fmla="*/ 6574 h 10110"/>
              <a:gd name="connsiteX0" fmla="*/ 0 w 10473"/>
              <a:gd name="connsiteY0" fmla="*/ 6696 h 10110"/>
              <a:gd name="connsiteX1" fmla="*/ 3151 w 10473"/>
              <a:gd name="connsiteY1" fmla="*/ 1221 h 10110"/>
              <a:gd name="connsiteX2" fmla="*/ 3527 w 10473"/>
              <a:gd name="connsiteY2" fmla="*/ 303 h 10110"/>
              <a:gd name="connsiteX3" fmla="*/ 3988 w 10473"/>
              <a:gd name="connsiteY3" fmla="*/ 448 h 10110"/>
              <a:gd name="connsiteX4" fmla="*/ 4490 w 10473"/>
              <a:gd name="connsiteY4" fmla="*/ 641 h 10110"/>
              <a:gd name="connsiteX5" fmla="*/ 5034 w 10473"/>
              <a:gd name="connsiteY5" fmla="*/ 448 h 10110"/>
              <a:gd name="connsiteX6" fmla="*/ 5536 w 10473"/>
              <a:gd name="connsiteY6" fmla="*/ 110 h 10110"/>
              <a:gd name="connsiteX7" fmla="*/ 5703 w 10473"/>
              <a:gd name="connsiteY7" fmla="*/ 303 h 10110"/>
              <a:gd name="connsiteX8" fmla="*/ 6363 w 10473"/>
              <a:gd name="connsiteY8" fmla="*/ 0 h 10110"/>
              <a:gd name="connsiteX9" fmla="*/ 9555 w 10473"/>
              <a:gd name="connsiteY9" fmla="*/ 2742 h 10110"/>
              <a:gd name="connsiteX10" fmla="*/ 10306 w 10473"/>
              <a:gd name="connsiteY10" fmla="*/ 2864 h 10110"/>
              <a:gd name="connsiteX11" fmla="*/ 10473 w 10473"/>
              <a:gd name="connsiteY11" fmla="*/ 2864 h 10110"/>
              <a:gd name="connsiteX12" fmla="*/ 8590 w 10473"/>
              <a:gd name="connsiteY12" fmla="*/ 8274 h 10110"/>
              <a:gd name="connsiteX13" fmla="*/ 6875 w 10473"/>
              <a:gd name="connsiteY13" fmla="*/ 10110 h 10110"/>
              <a:gd name="connsiteX14" fmla="*/ 3695 w 10473"/>
              <a:gd name="connsiteY14" fmla="*/ 8564 h 10110"/>
              <a:gd name="connsiteX15" fmla="*/ 3151 w 10473"/>
              <a:gd name="connsiteY15" fmla="*/ 8129 h 10110"/>
              <a:gd name="connsiteX16" fmla="*/ 3025 w 10473"/>
              <a:gd name="connsiteY16" fmla="*/ 7356 h 10110"/>
              <a:gd name="connsiteX17" fmla="*/ 2858 w 10473"/>
              <a:gd name="connsiteY17" fmla="*/ 6149 h 10110"/>
              <a:gd name="connsiteX18" fmla="*/ 2481 w 10473"/>
              <a:gd name="connsiteY18" fmla="*/ 5810 h 10110"/>
              <a:gd name="connsiteX19" fmla="*/ 473 w 10473"/>
              <a:gd name="connsiteY19" fmla="*/ 6149 h 10110"/>
              <a:gd name="connsiteX20" fmla="*/ 0 w 10473"/>
              <a:gd name="connsiteY20" fmla="*/ 6696 h 10110"/>
              <a:gd name="connsiteX0" fmla="*/ 0 w 10473"/>
              <a:gd name="connsiteY0" fmla="*/ 6696 h 10110"/>
              <a:gd name="connsiteX1" fmla="*/ 3151 w 10473"/>
              <a:gd name="connsiteY1" fmla="*/ 1221 h 10110"/>
              <a:gd name="connsiteX2" fmla="*/ 3527 w 10473"/>
              <a:gd name="connsiteY2" fmla="*/ 303 h 10110"/>
              <a:gd name="connsiteX3" fmla="*/ 3988 w 10473"/>
              <a:gd name="connsiteY3" fmla="*/ 448 h 10110"/>
              <a:gd name="connsiteX4" fmla="*/ 4490 w 10473"/>
              <a:gd name="connsiteY4" fmla="*/ 641 h 10110"/>
              <a:gd name="connsiteX5" fmla="*/ 5034 w 10473"/>
              <a:gd name="connsiteY5" fmla="*/ 448 h 10110"/>
              <a:gd name="connsiteX6" fmla="*/ 5536 w 10473"/>
              <a:gd name="connsiteY6" fmla="*/ 110 h 10110"/>
              <a:gd name="connsiteX7" fmla="*/ 5703 w 10473"/>
              <a:gd name="connsiteY7" fmla="*/ 303 h 10110"/>
              <a:gd name="connsiteX8" fmla="*/ 6363 w 10473"/>
              <a:gd name="connsiteY8" fmla="*/ 0 h 10110"/>
              <a:gd name="connsiteX9" fmla="*/ 9555 w 10473"/>
              <a:gd name="connsiteY9" fmla="*/ 2742 h 10110"/>
              <a:gd name="connsiteX10" fmla="*/ 10306 w 10473"/>
              <a:gd name="connsiteY10" fmla="*/ 2864 h 10110"/>
              <a:gd name="connsiteX11" fmla="*/ 10473 w 10473"/>
              <a:gd name="connsiteY11" fmla="*/ 2864 h 10110"/>
              <a:gd name="connsiteX12" fmla="*/ 8590 w 10473"/>
              <a:gd name="connsiteY12" fmla="*/ 8274 h 10110"/>
              <a:gd name="connsiteX13" fmla="*/ 6875 w 10473"/>
              <a:gd name="connsiteY13" fmla="*/ 10110 h 10110"/>
              <a:gd name="connsiteX14" fmla="*/ 3695 w 10473"/>
              <a:gd name="connsiteY14" fmla="*/ 8564 h 10110"/>
              <a:gd name="connsiteX15" fmla="*/ 3151 w 10473"/>
              <a:gd name="connsiteY15" fmla="*/ 8129 h 10110"/>
              <a:gd name="connsiteX16" fmla="*/ 3025 w 10473"/>
              <a:gd name="connsiteY16" fmla="*/ 7356 h 10110"/>
              <a:gd name="connsiteX17" fmla="*/ 2858 w 10473"/>
              <a:gd name="connsiteY17" fmla="*/ 6149 h 10110"/>
              <a:gd name="connsiteX18" fmla="*/ 2481 w 10473"/>
              <a:gd name="connsiteY18" fmla="*/ 5810 h 10110"/>
              <a:gd name="connsiteX19" fmla="*/ 157 w 10473"/>
              <a:gd name="connsiteY19" fmla="*/ 6635 h 10110"/>
              <a:gd name="connsiteX20" fmla="*/ 0 w 10473"/>
              <a:gd name="connsiteY20" fmla="*/ 6696 h 1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473" h="10110">
                <a:moveTo>
                  <a:pt x="0" y="6696"/>
                </a:moveTo>
                <a:lnTo>
                  <a:pt x="3151" y="1221"/>
                </a:lnTo>
                <a:lnTo>
                  <a:pt x="3527" y="303"/>
                </a:lnTo>
                <a:lnTo>
                  <a:pt x="3988" y="448"/>
                </a:lnTo>
                <a:lnTo>
                  <a:pt x="4490" y="641"/>
                </a:lnTo>
                <a:lnTo>
                  <a:pt x="5034" y="448"/>
                </a:lnTo>
                <a:lnTo>
                  <a:pt x="5536" y="110"/>
                </a:lnTo>
                <a:cubicBezTo>
                  <a:pt x="5592" y="174"/>
                  <a:pt x="5647" y="239"/>
                  <a:pt x="5703" y="303"/>
                </a:cubicBezTo>
                <a:lnTo>
                  <a:pt x="6363" y="0"/>
                </a:lnTo>
                <a:lnTo>
                  <a:pt x="9555" y="2742"/>
                </a:lnTo>
                <a:lnTo>
                  <a:pt x="10306" y="2864"/>
                </a:lnTo>
                <a:lnTo>
                  <a:pt x="10473" y="2864"/>
                </a:lnTo>
                <a:lnTo>
                  <a:pt x="8590" y="8274"/>
                </a:lnTo>
                <a:lnTo>
                  <a:pt x="6875" y="10110"/>
                </a:lnTo>
                <a:lnTo>
                  <a:pt x="3695" y="8564"/>
                </a:lnTo>
                <a:lnTo>
                  <a:pt x="3151" y="8129"/>
                </a:lnTo>
                <a:lnTo>
                  <a:pt x="3025" y="7356"/>
                </a:lnTo>
                <a:cubicBezTo>
                  <a:pt x="2969" y="6954"/>
                  <a:pt x="2914" y="6551"/>
                  <a:pt x="2858" y="6149"/>
                </a:cubicBezTo>
                <a:lnTo>
                  <a:pt x="2481" y="5810"/>
                </a:lnTo>
                <a:lnTo>
                  <a:pt x="157" y="6635"/>
                </a:lnTo>
                <a:lnTo>
                  <a:pt x="0" y="6696"/>
                </a:lnTo>
                <a:close/>
              </a:path>
            </a:pathLst>
          </a:custGeom>
          <a:solidFill>
            <a:srgbClr val="FFFF00"/>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48"/>
          <p:cNvSpPr>
            <a:spLocks/>
          </p:cNvSpPr>
          <p:nvPr/>
        </p:nvSpPr>
        <p:spPr bwMode="auto">
          <a:xfrm>
            <a:off x="2043814" y="3105533"/>
            <a:ext cx="510156" cy="400827"/>
          </a:xfrm>
          <a:custGeom>
            <a:avLst/>
            <a:gdLst>
              <a:gd name="connsiteX0" fmla="*/ 4737 w 10000"/>
              <a:gd name="connsiteY0" fmla="*/ 265 h 10000"/>
              <a:gd name="connsiteX1" fmla="*/ 5263 w 10000"/>
              <a:gd name="connsiteY1" fmla="*/ 2083 h 10000"/>
              <a:gd name="connsiteX2" fmla="*/ 6275 w 10000"/>
              <a:gd name="connsiteY2" fmla="*/ 1364 h 10000"/>
              <a:gd name="connsiteX3" fmla="*/ 7287 w 10000"/>
              <a:gd name="connsiteY3" fmla="*/ 2311 h 10000"/>
              <a:gd name="connsiteX4" fmla="*/ 9879 w 10000"/>
              <a:gd name="connsiteY4" fmla="*/ 1705 h 10000"/>
              <a:gd name="connsiteX5" fmla="*/ 10000 w 10000"/>
              <a:gd name="connsiteY5" fmla="*/ 2765 h 10000"/>
              <a:gd name="connsiteX6" fmla="*/ 8057 w 10000"/>
              <a:gd name="connsiteY6" fmla="*/ 3182 h 10000"/>
              <a:gd name="connsiteX7" fmla="*/ 8057 w 10000"/>
              <a:gd name="connsiteY7" fmla="*/ 4583 h 10000"/>
              <a:gd name="connsiteX8" fmla="*/ 8583 w 10000"/>
              <a:gd name="connsiteY8" fmla="*/ 4924 h 10000"/>
              <a:gd name="connsiteX9" fmla="*/ 7692 w 10000"/>
              <a:gd name="connsiteY9" fmla="*/ 6629 h 10000"/>
              <a:gd name="connsiteX10" fmla="*/ 7571 w 10000"/>
              <a:gd name="connsiteY10" fmla="*/ 8106 h 10000"/>
              <a:gd name="connsiteX11" fmla="*/ 8421 w 10000"/>
              <a:gd name="connsiteY11" fmla="*/ 9053 h 10000"/>
              <a:gd name="connsiteX12" fmla="*/ 7692 w 10000"/>
              <a:gd name="connsiteY12" fmla="*/ 10000 h 10000"/>
              <a:gd name="connsiteX13" fmla="*/ 7045 w 10000"/>
              <a:gd name="connsiteY13" fmla="*/ 9394 h 10000"/>
              <a:gd name="connsiteX14" fmla="*/ 6923 w 10000"/>
              <a:gd name="connsiteY14" fmla="*/ 8561 h 10000"/>
              <a:gd name="connsiteX15" fmla="*/ 5911 w 10000"/>
              <a:gd name="connsiteY15" fmla="*/ 6894 h 10000"/>
              <a:gd name="connsiteX16" fmla="*/ 3158 w 10000"/>
              <a:gd name="connsiteY16" fmla="*/ 4735 h 10000"/>
              <a:gd name="connsiteX17" fmla="*/ 2146 w 10000"/>
              <a:gd name="connsiteY17" fmla="*/ 4583 h 10000"/>
              <a:gd name="connsiteX18" fmla="*/ 486 w 10000"/>
              <a:gd name="connsiteY18" fmla="*/ 2576 h 10000"/>
              <a:gd name="connsiteX19" fmla="*/ 0 w 10000"/>
              <a:gd name="connsiteY19" fmla="*/ 1212 h 10000"/>
              <a:gd name="connsiteX20" fmla="*/ 1134 w 10000"/>
              <a:gd name="connsiteY20" fmla="*/ 265 h 10000"/>
              <a:gd name="connsiteX21" fmla="*/ 2146 w 10000"/>
              <a:gd name="connsiteY21" fmla="*/ 0 h 10000"/>
              <a:gd name="connsiteX22" fmla="*/ 3320 w 10000"/>
              <a:gd name="connsiteY22" fmla="*/ 417 h 10000"/>
              <a:gd name="connsiteX23" fmla="*/ 4737 w 10000"/>
              <a:gd name="connsiteY23" fmla="*/ 265 h 10000"/>
              <a:gd name="connsiteX24" fmla="*/ 4737 w 10000"/>
              <a:gd name="connsiteY24" fmla="*/ 265 h 10000"/>
              <a:gd name="connsiteX0" fmla="*/ 4737 w 10000"/>
              <a:gd name="connsiteY0" fmla="*/ 265 h 10000"/>
              <a:gd name="connsiteX1" fmla="*/ 5263 w 10000"/>
              <a:gd name="connsiteY1" fmla="*/ 2083 h 10000"/>
              <a:gd name="connsiteX2" fmla="*/ 6275 w 10000"/>
              <a:gd name="connsiteY2" fmla="*/ 1364 h 10000"/>
              <a:gd name="connsiteX3" fmla="*/ 7287 w 10000"/>
              <a:gd name="connsiteY3" fmla="*/ 2311 h 10000"/>
              <a:gd name="connsiteX4" fmla="*/ 9879 w 10000"/>
              <a:gd name="connsiteY4" fmla="*/ 1705 h 10000"/>
              <a:gd name="connsiteX5" fmla="*/ 10000 w 10000"/>
              <a:gd name="connsiteY5" fmla="*/ 2765 h 10000"/>
              <a:gd name="connsiteX6" fmla="*/ 8057 w 10000"/>
              <a:gd name="connsiteY6" fmla="*/ 3182 h 10000"/>
              <a:gd name="connsiteX7" fmla="*/ 8057 w 10000"/>
              <a:gd name="connsiteY7" fmla="*/ 4583 h 10000"/>
              <a:gd name="connsiteX8" fmla="*/ 8583 w 10000"/>
              <a:gd name="connsiteY8" fmla="*/ 4924 h 10000"/>
              <a:gd name="connsiteX9" fmla="*/ 7692 w 10000"/>
              <a:gd name="connsiteY9" fmla="*/ 6629 h 10000"/>
              <a:gd name="connsiteX10" fmla="*/ 7571 w 10000"/>
              <a:gd name="connsiteY10" fmla="*/ 8106 h 10000"/>
              <a:gd name="connsiteX11" fmla="*/ 8421 w 10000"/>
              <a:gd name="connsiteY11" fmla="*/ 9053 h 10000"/>
              <a:gd name="connsiteX12" fmla="*/ 7692 w 10000"/>
              <a:gd name="connsiteY12" fmla="*/ 10000 h 10000"/>
              <a:gd name="connsiteX13" fmla="*/ 7045 w 10000"/>
              <a:gd name="connsiteY13" fmla="*/ 9394 h 10000"/>
              <a:gd name="connsiteX14" fmla="*/ 6923 w 10000"/>
              <a:gd name="connsiteY14" fmla="*/ 8561 h 10000"/>
              <a:gd name="connsiteX15" fmla="*/ 5911 w 10000"/>
              <a:gd name="connsiteY15" fmla="*/ 6894 h 10000"/>
              <a:gd name="connsiteX16" fmla="*/ 3158 w 10000"/>
              <a:gd name="connsiteY16" fmla="*/ 4735 h 10000"/>
              <a:gd name="connsiteX17" fmla="*/ 2146 w 10000"/>
              <a:gd name="connsiteY17" fmla="*/ 4583 h 10000"/>
              <a:gd name="connsiteX18" fmla="*/ 486 w 10000"/>
              <a:gd name="connsiteY18" fmla="*/ 2576 h 10000"/>
              <a:gd name="connsiteX19" fmla="*/ 0 w 10000"/>
              <a:gd name="connsiteY19" fmla="*/ 1212 h 10000"/>
              <a:gd name="connsiteX20" fmla="*/ 1134 w 10000"/>
              <a:gd name="connsiteY20" fmla="*/ 265 h 10000"/>
              <a:gd name="connsiteX21" fmla="*/ 2146 w 10000"/>
              <a:gd name="connsiteY21" fmla="*/ 0 h 10000"/>
              <a:gd name="connsiteX22" fmla="*/ 3320 w 10000"/>
              <a:gd name="connsiteY22" fmla="*/ 417 h 10000"/>
              <a:gd name="connsiteX23" fmla="*/ 4737 w 10000"/>
              <a:gd name="connsiteY23" fmla="*/ 265 h 10000"/>
              <a:gd name="connsiteX24" fmla="*/ 4737 w 10000"/>
              <a:gd name="connsiteY24" fmla="*/ 265 h 10000"/>
              <a:gd name="connsiteX0" fmla="*/ 4737 w 10000"/>
              <a:gd name="connsiteY0" fmla="*/ 265 h 10000"/>
              <a:gd name="connsiteX1" fmla="*/ 5263 w 10000"/>
              <a:gd name="connsiteY1" fmla="*/ 2083 h 10000"/>
              <a:gd name="connsiteX2" fmla="*/ 6275 w 10000"/>
              <a:gd name="connsiteY2" fmla="*/ 1364 h 10000"/>
              <a:gd name="connsiteX3" fmla="*/ 7287 w 10000"/>
              <a:gd name="connsiteY3" fmla="*/ 2311 h 10000"/>
              <a:gd name="connsiteX4" fmla="*/ 9879 w 10000"/>
              <a:gd name="connsiteY4" fmla="*/ 1705 h 10000"/>
              <a:gd name="connsiteX5" fmla="*/ 10000 w 10000"/>
              <a:gd name="connsiteY5" fmla="*/ 2765 h 10000"/>
              <a:gd name="connsiteX6" fmla="*/ 8057 w 10000"/>
              <a:gd name="connsiteY6" fmla="*/ 3182 h 10000"/>
              <a:gd name="connsiteX7" fmla="*/ 8057 w 10000"/>
              <a:gd name="connsiteY7" fmla="*/ 4583 h 10000"/>
              <a:gd name="connsiteX8" fmla="*/ 8583 w 10000"/>
              <a:gd name="connsiteY8" fmla="*/ 4924 h 10000"/>
              <a:gd name="connsiteX9" fmla="*/ 7692 w 10000"/>
              <a:gd name="connsiteY9" fmla="*/ 6629 h 10000"/>
              <a:gd name="connsiteX10" fmla="*/ 7571 w 10000"/>
              <a:gd name="connsiteY10" fmla="*/ 8106 h 10000"/>
              <a:gd name="connsiteX11" fmla="*/ 8421 w 10000"/>
              <a:gd name="connsiteY11" fmla="*/ 9053 h 10000"/>
              <a:gd name="connsiteX12" fmla="*/ 7692 w 10000"/>
              <a:gd name="connsiteY12" fmla="*/ 10000 h 10000"/>
              <a:gd name="connsiteX13" fmla="*/ 7045 w 10000"/>
              <a:gd name="connsiteY13" fmla="*/ 9394 h 10000"/>
              <a:gd name="connsiteX14" fmla="*/ 6923 w 10000"/>
              <a:gd name="connsiteY14" fmla="*/ 8561 h 10000"/>
              <a:gd name="connsiteX15" fmla="*/ 5911 w 10000"/>
              <a:gd name="connsiteY15" fmla="*/ 6894 h 10000"/>
              <a:gd name="connsiteX16" fmla="*/ 3010 w 10000"/>
              <a:gd name="connsiteY16" fmla="*/ 4827 h 10000"/>
              <a:gd name="connsiteX17" fmla="*/ 2146 w 10000"/>
              <a:gd name="connsiteY17" fmla="*/ 4583 h 10000"/>
              <a:gd name="connsiteX18" fmla="*/ 486 w 10000"/>
              <a:gd name="connsiteY18" fmla="*/ 2576 h 10000"/>
              <a:gd name="connsiteX19" fmla="*/ 0 w 10000"/>
              <a:gd name="connsiteY19" fmla="*/ 1212 h 10000"/>
              <a:gd name="connsiteX20" fmla="*/ 1134 w 10000"/>
              <a:gd name="connsiteY20" fmla="*/ 265 h 10000"/>
              <a:gd name="connsiteX21" fmla="*/ 2146 w 10000"/>
              <a:gd name="connsiteY21" fmla="*/ 0 h 10000"/>
              <a:gd name="connsiteX22" fmla="*/ 3320 w 10000"/>
              <a:gd name="connsiteY22" fmla="*/ 417 h 10000"/>
              <a:gd name="connsiteX23" fmla="*/ 4737 w 10000"/>
              <a:gd name="connsiteY23" fmla="*/ 265 h 10000"/>
              <a:gd name="connsiteX24" fmla="*/ 4737 w 10000"/>
              <a:gd name="connsiteY24" fmla="*/ 265 h 10000"/>
              <a:gd name="connsiteX0" fmla="*/ 4737 w 10000"/>
              <a:gd name="connsiteY0" fmla="*/ 265 h 10000"/>
              <a:gd name="connsiteX1" fmla="*/ 5263 w 10000"/>
              <a:gd name="connsiteY1" fmla="*/ 2083 h 10000"/>
              <a:gd name="connsiteX2" fmla="*/ 6275 w 10000"/>
              <a:gd name="connsiteY2" fmla="*/ 1364 h 10000"/>
              <a:gd name="connsiteX3" fmla="*/ 7287 w 10000"/>
              <a:gd name="connsiteY3" fmla="*/ 2311 h 10000"/>
              <a:gd name="connsiteX4" fmla="*/ 9879 w 10000"/>
              <a:gd name="connsiteY4" fmla="*/ 1705 h 10000"/>
              <a:gd name="connsiteX5" fmla="*/ 10000 w 10000"/>
              <a:gd name="connsiteY5" fmla="*/ 2765 h 10000"/>
              <a:gd name="connsiteX6" fmla="*/ 8057 w 10000"/>
              <a:gd name="connsiteY6" fmla="*/ 3182 h 10000"/>
              <a:gd name="connsiteX7" fmla="*/ 8057 w 10000"/>
              <a:gd name="connsiteY7" fmla="*/ 4583 h 10000"/>
              <a:gd name="connsiteX8" fmla="*/ 8583 w 10000"/>
              <a:gd name="connsiteY8" fmla="*/ 4924 h 10000"/>
              <a:gd name="connsiteX9" fmla="*/ 7692 w 10000"/>
              <a:gd name="connsiteY9" fmla="*/ 6629 h 10000"/>
              <a:gd name="connsiteX10" fmla="*/ 7571 w 10000"/>
              <a:gd name="connsiteY10" fmla="*/ 8106 h 10000"/>
              <a:gd name="connsiteX11" fmla="*/ 8421 w 10000"/>
              <a:gd name="connsiteY11" fmla="*/ 9053 h 10000"/>
              <a:gd name="connsiteX12" fmla="*/ 7692 w 10000"/>
              <a:gd name="connsiteY12" fmla="*/ 10000 h 10000"/>
              <a:gd name="connsiteX13" fmla="*/ 7045 w 10000"/>
              <a:gd name="connsiteY13" fmla="*/ 9394 h 10000"/>
              <a:gd name="connsiteX14" fmla="*/ 6923 w 10000"/>
              <a:gd name="connsiteY14" fmla="*/ 8561 h 10000"/>
              <a:gd name="connsiteX15" fmla="*/ 5614 w 10000"/>
              <a:gd name="connsiteY15" fmla="*/ 6986 h 10000"/>
              <a:gd name="connsiteX16" fmla="*/ 3010 w 10000"/>
              <a:gd name="connsiteY16" fmla="*/ 4827 h 10000"/>
              <a:gd name="connsiteX17" fmla="*/ 2146 w 10000"/>
              <a:gd name="connsiteY17" fmla="*/ 4583 h 10000"/>
              <a:gd name="connsiteX18" fmla="*/ 486 w 10000"/>
              <a:gd name="connsiteY18" fmla="*/ 2576 h 10000"/>
              <a:gd name="connsiteX19" fmla="*/ 0 w 10000"/>
              <a:gd name="connsiteY19" fmla="*/ 1212 h 10000"/>
              <a:gd name="connsiteX20" fmla="*/ 1134 w 10000"/>
              <a:gd name="connsiteY20" fmla="*/ 265 h 10000"/>
              <a:gd name="connsiteX21" fmla="*/ 2146 w 10000"/>
              <a:gd name="connsiteY21" fmla="*/ 0 h 10000"/>
              <a:gd name="connsiteX22" fmla="*/ 3320 w 10000"/>
              <a:gd name="connsiteY22" fmla="*/ 417 h 10000"/>
              <a:gd name="connsiteX23" fmla="*/ 4737 w 10000"/>
              <a:gd name="connsiteY23" fmla="*/ 265 h 10000"/>
              <a:gd name="connsiteX24" fmla="*/ 4737 w 10000"/>
              <a:gd name="connsiteY24" fmla="*/ 265 h 10000"/>
              <a:gd name="connsiteX0" fmla="*/ 4737 w 10000"/>
              <a:gd name="connsiteY0" fmla="*/ 265 h 10000"/>
              <a:gd name="connsiteX1" fmla="*/ 5263 w 10000"/>
              <a:gd name="connsiteY1" fmla="*/ 2083 h 10000"/>
              <a:gd name="connsiteX2" fmla="*/ 6275 w 10000"/>
              <a:gd name="connsiteY2" fmla="*/ 1364 h 10000"/>
              <a:gd name="connsiteX3" fmla="*/ 7287 w 10000"/>
              <a:gd name="connsiteY3" fmla="*/ 2311 h 10000"/>
              <a:gd name="connsiteX4" fmla="*/ 9879 w 10000"/>
              <a:gd name="connsiteY4" fmla="*/ 1705 h 10000"/>
              <a:gd name="connsiteX5" fmla="*/ 10000 w 10000"/>
              <a:gd name="connsiteY5" fmla="*/ 2765 h 10000"/>
              <a:gd name="connsiteX6" fmla="*/ 8057 w 10000"/>
              <a:gd name="connsiteY6" fmla="*/ 3182 h 10000"/>
              <a:gd name="connsiteX7" fmla="*/ 8057 w 10000"/>
              <a:gd name="connsiteY7" fmla="*/ 4583 h 10000"/>
              <a:gd name="connsiteX8" fmla="*/ 8583 w 10000"/>
              <a:gd name="connsiteY8" fmla="*/ 4924 h 10000"/>
              <a:gd name="connsiteX9" fmla="*/ 7692 w 10000"/>
              <a:gd name="connsiteY9" fmla="*/ 6629 h 10000"/>
              <a:gd name="connsiteX10" fmla="*/ 7571 w 10000"/>
              <a:gd name="connsiteY10" fmla="*/ 8106 h 10000"/>
              <a:gd name="connsiteX11" fmla="*/ 8421 w 10000"/>
              <a:gd name="connsiteY11" fmla="*/ 9053 h 10000"/>
              <a:gd name="connsiteX12" fmla="*/ 7692 w 10000"/>
              <a:gd name="connsiteY12" fmla="*/ 10000 h 10000"/>
              <a:gd name="connsiteX13" fmla="*/ 7045 w 10000"/>
              <a:gd name="connsiteY13" fmla="*/ 9394 h 10000"/>
              <a:gd name="connsiteX14" fmla="*/ 6923 w 10000"/>
              <a:gd name="connsiteY14" fmla="*/ 8561 h 10000"/>
              <a:gd name="connsiteX15" fmla="*/ 5614 w 10000"/>
              <a:gd name="connsiteY15" fmla="*/ 6986 h 10000"/>
              <a:gd name="connsiteX16" fmla="*/ 3010 w 10000"/>
              <a:gd name="connsiteY16" fmla="*/ 4827 h 10000"/>
              <a:gd name="connsiteX17" fmla="*/ 2097 w 10000"/>
              <a:gd name="connsiteY17" fmla="*/ 4766 h 10000"/>
              <a:gd name="connsiteX18" fmla="*/ 486 w 10000"/>
              <a:gd name="connsiteY18" fmla="*/ 2576 h 10000"/>
              <a:gd name="connsiteX19" fmla="*/ 0 w 10000"/>
              <a:gd name="connsiteY19" fmla="*/ 1212 h 10000"/>
              <a:gd name="connsiteX20" fmla="*/ 1134 w 10000"/>
              <a:gd name="connsiteY20" fmla="*/ 265 h 10000"/>
              <a:gd name="connsiteX21" fmla="*/ 2146 w 10000"/>
              <a:gd name="connsiteY21" fmla="*/ 0 h 10000"/>
              <a:gd name="connsiteX22" fmla="*/ 3320 w 10000"/>
              <a:gd name="connsiteY22" fmla="*/ 417 h 10000"/>
              <a:gd name="connsiteX23" fmla="*/ 4737 w 10000"/>
              <a:gd name="connsiteY23" fmla="*/ 265 h 10000"/>
              <a:gd name="connsiteX24" fmla="*/ 4737 w 10000"/>
              <a:gd name="connsiteY24" fmla="*/ 265 h 10000"/>
              <a:gd name="connsiteX0" fmla="*/ 4737 w 10000"/>
              <a:gd name="connsiteY0" fmla="*/ 265 h 10000"/>
              <a:gd name="connsiteX1" fmla="*/ 5263 w 10000"/>
              <a:gd name="connsiteY1" fmla="*/ 2083 h 10000"/>
              <a:gd name="connsiteX2" fmla="*/ 6275 w 10000"/>
              <a:gd name="connsiteY2" fmla="*/ 1364 h 10000"/>
              <a:gd name="connsiteX3" fmla="*/ 7287 w 10000"/>
              <a:gd name="connsiteY3" fmla="*/ 2311 h 10000"/>
              <a:gd name="connsiteX4" fmla="*/ 9879 w 10000"/>
              <a:gd name="connsiteY4" fmla="*/ 1705 h 10000"/>
              <a:gd name="connsiteX5" fmla="*/ 10000 w 10000"/>
              <a:gd name="connsiteY5" fmla="*/ 2765 h 10000"/>
              <a:gd name="connsiteX6" fmla="*/ 8057 w 10000"/>
              <a:gd name="connsiteY6" fmla="*/ 3182 h 10000"/>
              <a:gd name="connsiteX7" fmla="*/ 8057 w 10000"/>
              <a:gd name="connsiteY7" fmla="*/ 4583 h 10000"/>
              <a:gd name="connsiteX8" fmla="*/ 8583 w 10000"/>
              <a:gd name="connsiteY8" fmla="*/ 4924 h 10000"/>
              <a:gd name="connsiteX9" fmla="*/ 7692 w 10000"/>
              <a:gd name="connsiteY9" fmla="*/ 6629 h 10000"/>
              <a:gd name="connsiteX10" fmla="*/ 7571 w 10000"/>
              <a:gd name="connsiteY10" fmla="*/ 8106 h 10000"/>
              <a:gd name="connsiteX11" fmla="*/ 8421 w 10000"/>
              <a:gd name="connsiteY11" fmla="*/ 9053 h 10000"/>
              <a:gd name="connsiteX12" fmla="*/ 7692 w 10000"/>
              <a:gd name="connsiteY12" fmla="*/ 10000 h 10000"/>
              <a:gd name="connsiteX13" fmla="*/ 7045 w 10000"/>
              <a:gd name="connsiteY13" fmla="*/ 9394 h 10000"/>
              <a:gd name="connsiteX14" fmla="*/ 6923 w 10000"/>
              <a:gd name="connsiteY14" fmla="*/ 8561 h 10000"/>
              <a:gd name="connsiteX15" fmla="*/ 5614 w 10000"/>
              <a:gd name="connsiteY15" fmla="*/ 6986 h 10000"/>
              <a:gd name="connsiteX16" fmla="*/ 3010 w 10000"/>
              <a:gd name="connsiteY16" fmla="*/ 4827 h 10000"/>
              <a:gd name="connsiteX17" fmla="*/ 2097 w 10000"/>
              <a:gd name="connsiteY17" fmla="*/ 4766 h 10000"/>
              <a:gd name="connsiteX18" fmla="*/ 486 w 10000"/>
              <a:gd name="connsiteY18" fmla="*/ 2576 h 10000"/>
              <a:gd name="connsiteX19" fmla="*/ 0 w 10000"/>
              <a:gd name="connsiteY19" fmla="*/ 1212 h 10000"/>
              <a:gd name="connsiteX20" fmla="*/ 1134 w 10000"/>
              <a:gd name="connsiteY20" fmla="*/ 265 h 10000"/>
              <a:gd name="connsiteX21" fmla="*/ 2146 w 10000"/>
              <a:gd name="connsiteY21" fmla="*/ 0 h 10000"/>
              <a:gd name="connsiteX22" fmla="*/ 3320 w 10000"/>
              <a:gd name="connsiteY22" fmla="*/ 417 h 10000"/>
              <a:gd name="connsiteX23" fmla="*/ 4737 w 10000"/>
              <a:gd name="connsiteY23" fmla="*/ 265 h 10000"/>
              <a:gd name="connsiteX24" fmla="*/ 4737 w 10000"/>
              <a:gd name="connsiteY24" fmla="*/ 265 h 10000"/>
              <a:gd name="connsiteX0" fmla="*/ 4737 w 10000"/>
              <a:gd name="connsiteY0" fmla="*/ 265 h 10000"/>
              <a:gd name="connsiteX1" fmla="*/ 5263 w 10000"/>
              <a:gd name="connsiteY1" fmla="*/ 2083 h 10000"/>
              <a:gd name="connsiteX2" fmla="*/ 6275 w 10000"/>
              <a:gd name="connsiteY2" fmla="*/ 1364 h 10000"/>
              <a:gd name="connsiteX3" fmla="*/ 7287 w 10000"/>
              <a:gd name="connsiteY3" fmla="*/ 2311 h 10000"/>
              <a:gd name="connsiteX4" fmla="*/ 9879 w 10000"/>
              <a:gd name="connsiteY4" fmla="*/ 1705 h 10000"/>
              <a:gd name="connsiteX5" fmla="*/ 10000 w 10000"/>
              <a:gd name="connsiteY5" fmla="*/ 2765 h 10000"/>
              <a:gd name="connsiteX6" fmla="*/ 8057 w 10000"/>
              <a:gd name="connsiteY6" fmla="*/ 3182 h 10000"/>
              <a:gd name="connsiteX7" fmla="*/ 8057 w 10000"/>
              <a:gd name="connsiteY7" fmla="*/ 4583 h 10000"/>
              <a:gd name="connsiteX8" fmla="*/ 8583 w 10000"/>
              <a:gd name="connsiteY8" fmla="*/ 4924 h 10000"/>
              <a:gd name="connsiteX9" fmla="*/ 7692 w 10000"/>
              <a:gd name="connsiteY9" fmla="*/ 6629 h 10000"/>
              <a:gd name="connsiteX10" fmla="*/ 7571 w 10000"/>
              <a:gd name="connsiteY10" fmla="*/ 8106 h 10000"/>
              <a:gd name="connsiteX11" fmla="*/ 8421 w 10000"/>
              <a:gd name="connsiteY11" fmla="*/ 9053 h 10000"/>
              <a:gd name="connsiteX12" fmla="*/ 7692 w 10000"/>
              <a:gd name="connsiteY12" fmla="*/ 10000 h 10000"/>
              <a:gd name="connsiteX13" fmla="*/ 7045 w 10000"/>
              <a:gd name="connsiteY13" fmla="*/ 9394 h 10000"/>
              <a:gd name="connsiteX14" fmla="*/ 6923 w 10000"/>
              <a:gd name="connsiteY14" fmla="*/ 8561 h 10000"/>
              <a:gd name="connsiteX15" fmla="*/ 5614 w 10000"/>
              <a:gd name="connsiteY15" fmla="*/ 6986 h 10000"/>
              <a:gd name="connsiteX16" fmla="*/ 3010 w 10000"/>
              <a:gd name="connsiteY16" fmla="*/ 4827 h 10000"/>
              <a:gd name="connsiteX17" fmla="*/ 2097 w 10000"/>
              <a:gd name="connsiteY17" fmla="*/ 4766 h 10000"/>
              <a:gd name="connsiteX18" fmla="*/ 239 w 10000"/>
              <a:gd name="connsiteY18" fmla="*/ 2622 h 10000"/>
              <a:gd name="connsiteX19" fmla="*/ 0 w 10000"/>
              <a:gd name="connsiteY19" fmla="*/ 1212 h 10000"/>
              <a:gd name="connsiteX20" fmla="*/ 1134 w 10000"/>
              <a:gd name="connsiteY20" fmla="*/ 265 h 10000"/>
              <a:gd name="connsiteX21" fmla="*/ 2146 w 10000"/>
              <a:gd name="connsiteY21" fmla="*/ 0 h 10000"/>
              <a:gd name="connsiteX22" fmla="*/ 3320 w 10000"/>
              <a:gd name="connsiteY22" fmla="*/ 417 h 10000"/>
              <a:gd name="connsiteX23" fmla="*/ 4737 w 10000"/>
              <a:gd name="connsiteY23" fmla="*/ 265 h 10000"/>
              <a:gd name="connsiteX24" fmla="*/ 4737 w 10000"/>
              <a:gd name="connsiteY24" fmla="*/ 265 h 10000"/>
              <a:gd name="connsiteX0" fmla="*/ 4935 w 10198"/>
              <a:gd name="connsiteY0" fmla="*/ 265 h 10000"/>
              <a:gd name="connsiteX1" fmla="*/ 5461 w 10198"/>
              <a:gd name="connsiteY1" fmla="*/ 2083 h 10000"/>
              <a:gd name="connsiteX2" fmla="*/ 6473 w 10198"/>
              <a:gd name="connsiteY2" fmla="*/ 1364 h 10000"/>
              <a:gd name="connsiteX3" fmla="*/ 7485 w 10198"/>
              <a:gd name="connsiteY3" fmla="*/ 2311 h 10000"/>
              <a:gd name="connsiteX4" fmla="*/ 10077 w 10198"/>
              <a:gd name="connsiteY4" fmla="*/ 1705 h 10000"/>
              <a:gd name="connsiteX5" fmla="*/ 10198 w 10198"/>
              <a:gd name="connsiteY5" fmla="*/ 2765 h 10000"/>
              <a:gd name="connsiteX6" fmla="*/ 8255 w 10198"/>
              <a:gd name="connsiteY6" fmla="*/ 3182 h 10000"/>
              <a:gd name="connsiteX7" fmla="*/ 8255 w 10198"/>
              <a:gd name="connsiteY7" fmla="*/ 4583 h 10000"/>
              <a:gd name="connsiteX8" fmla="*/ 8781 w 10198"/>
              <a:gd name="connsiteY8" fmla="*/ 4924 h 10000"/>
              <a:gd name="connsiteX9" fmla="*/ 7890 w 10198"/>
              <a:gd name="connsiteY9" fmla="*/ 6629 h 10000"/>
              <a:gd name="connsiteX10" fmla="*/ 7769 w 10198"/>
              <a:gd name="connsiteY10" fmla="*/ 8106 h 10000"/>
              <a:gd name="connsiteX11" fmla="*/ 8619 w 10198"/>
              <a:gd name="connsiteY11" fmla="*/ 9053 h 10000"/>
              <a:gd name="connsiteX12" fmla="*/ 7890 w 10198"/>
              <a:gd name="connsiteY12" fmla="*/ 10000 h 10000"/>
              <a:gd name="connsiteX13" fmla="*/ 7243 w 10198"/>
              <a:gd name="connsiteY13" fmla="*/ 9394 h 10000"/>
              <a:gd name="connsiteX14" fmla="*/ 7121 w 10198"/>
              <a:gd name="connsiteY14" fmla="*/ 8561 h 10000"/>
              <a:gd name="connsiteX15" fmla="*/ 5812 w 10198"/>
              <a:gd name="connsiteY15" fmla="*/ 6986 h 10000"/>
              <a:gd name="connsiteX16" fmla="*/ 3208 w 10198"/>
              <a:gd name="connsiteY16" fmla="*/ 4827 h 10000"/>
              <a:gd name="connsiteX17" fmla="*/ 2295 w 10198"/>
              <a:gd name="connsiteY17" fmla="*/ 4766 h 10000"/>
              <a:gd name="connsiteX18" fmla="*/ 437 w 10198"/>
              <a:gd name="connsiteY18" fmla="*/ 2622 h 10000"/>
              <a:gd name="connsiteX19" fmla="*/ 0 w 10198"/>
              <a:gd name="connsiteY19" fmla="*/ 1258 h 10000"/>
              <a:gd name="connsiteX20" fmla="*/ 1332 w 10198"/>
              <a:gd name="connsiteY20" fmla="*/ 265 h 10000"/>
              <a:gd name="connsiteX21" fmla="*/ 2344 w 10198"/>
              <a:gd name="connsiteY21" fmla="*/ 0 h 10000"/>
              <a:gd name="connsiteX22" fmla="*/ 3518 w 10198"/>
              <a:gd name="connsiteY22" fmla="*/ 417 h 10000"/>
              <a:gd name="connsiteX23" fmla="*/ 4935 w 10198"/>
              <a:gd name="connsiteY23" fmla="*/ 265 h 10000"/>
              <a:gd name="connsiteX24" fmla="*/ 4935 w 10198"/>
              <a:gd name="connsiteY24" fmla="*/ 265 h 10000"/>
              <a:gd name="connsiteX0" fmla="*/ 4935 w 10198"/>
              <a:gd name="connsiteY0" fmla="*/ 265 h 10000"/>
              <a:gd name="connsiteX1" fmla="*/ 5461 w 10198"/>
              <a:gd name="connsiteY1" fmla="*/ 2083 h 10000"/>
              <a:gd name="connsiteX2" fmla="*/ 6473 w 10198"/>
              <a:gd name="connsiteY2" fmla="*/ 1364 h 10000"/>
              <a:gd name="connsiteX3" fmla="*/ 7485 w 10198"/>
              <a:gd name="connsiteY3" fmla="*/ 2311 h 10000"/>
              <a:gd name="connsiteX4" fmla="*/ 10077 w 10198"/>
              <a:gd name="connsiteY4" fmla="*/ 1705 h 10000"/>
              <a:gd name="connsiteX5" fmla="*/ 10198 w 10198"/>
              <a:gd name="connsiteY5" fmla="*/ 2765 h 10000"/>
              <a:gd name="connsiteX6" fmla="*/ 8255 w 10198"/>
              <a:gd name="connsiteY6" fmla="*/ 3182 h 10000"/>
              <a:gd name="connsiteX7" fmla="*/ 8255 w 10198"/>
              <a:gd name="connsiteY7" fmla="*/ 4583 h 10000"/>
              <a:gd name="connsiteX8" fmla="*/ 8781 w 10198"/>
              <a:gd name="connsiteY8" fmla="*/ 4924 h 10000"/>
              <a:gd name="connsiteX9" fmla="*/ 7890 w 10198"/>
              <a:gd name="connsiteY9" fmla="*/ 6629 h 10000"/>
              <a:gd name="connsiteX10" fmla="*/ 7769 w 10198"/>
              <a:gd name="connsiteY10" fmla="*/ 8106 h 10000"/>
              <a:gd name="connsiteX11" fmla="*/ 8619 w 10198"/>
              <a:gd name="connsiteY11" fmla="*/ 9053 h 10000"/>
              <a:gd name="connsiteX12" fmla="*/ 7890 w 10198"/>
              <a:gd name="connsiteY12" fmla="*/ 10000 h 10000"/>
              <a:gd name="connsiteX13" fmla="*/ 7243 w 10198"/>
              <a:gd name="connsiteY13" fmla="*/ 9394 h 10000"/>
              <a:gd name="connsiteX14" fmla="*/ 7121 w 10198"/>
              <a:gd name="connsiteY14" fmla="*/ 8561 h 10000"/>
              <a:gd name="connsiteX15" fmla="*/ 5812 w 10198"/>
              <a:gd name="connsiteY15" fmla="*/ 6986 h 10000"/>
              <a:gd name="connsiteX16" fmla="*/ 3060 w 10198"/>
              <a:gd name="connsiteY16" fmla="*/ 4735 h 10000"/>
              <a:gd name="connsiteX17" fmla="*/ 2295 w 10198"/>
              <a:gd name="connsiteY17" fmla="*/ 4766 h 10000"/>
              <a:gd name="connsiteX18" fmla="*/ 437 w 10198"/>
              <a:gd name="connsiteY18" fmla="*/ 2622 h 10000"/>
              <a:gd name="connsiteX19" fmla="*/ 0 w 10198"/>
              <a:gd name="connsiteY19" fmla="*/ 1258 h 10000"/>
              <a:gd name="connsiteX20" fmla="*/ 1332 w 10198"/>
              <a:gd name="connsiteY20" fmla="*/ 265 h 10000"/>
              <a:gd name="connsiteX21" fmla="*/ 2344 w 10198"/>
              <a:gd name="connsiteY21" fmla="*/ 0 h 10000"/>
              <a:gd name="connsiteX22" fmla="*/ 3518 w 10198"/>
              <a:gd name="connsiteY22" fmla="*/ 417 h 10000"/>
              <a:gd name="connsiteX23" fmla="*/ 4935 w 10198"/>
              <a:gd name="connsiteY23" fmla="*/ 265 h 10000"/>
              <a:gd name="connsiteX24" fmla="*/ 4935 w 10198"/>
              <a:gd name="connsiteY24" fmla="*/ 265 h 10000"/>
              <a:gd name="connsiteX0" fmla="*/ 4935 w 10198"/>
              <a:gd name="connsiteY0" fmla="*/ 265 h 10000"/>
              <a:gd name="connsiteX1" fmla="*/ 5461 w 10198"/>
              <a:gd name="connsiteY1" fmla="*/ 2083 h 10000"/>
              <a:gd name="connsiteX2" fmla="*/ 6473 w 10198"/>
              <a:gd name="connsiteY2" fmla="*/ 1364 h 10000"/>
              <a:gd name="connsiteX3" fmla="*/ 7485 w 10198"/>
              <a:gd name="connsiteY3" fmla="*/ 2311 h 10000"/>
              <a:gd name="connsiteX4" fmla="*/ 10077 w 10198"/>
              <a:gd name="connsiteY4" fmla="*/ 1705 h 10000"/>
              <a:gd name="connsiteX5" fmla="*/ 10198 w 10198"/>
              <a:gd name="connsiteY5" fmla="*/ 2765 h 10000"/>
              <a:gd name="connsiteX6" fmla="*/ 8255 w 10198"/>
              <a:gd name="connsiteY6" fmla="*/ 3182 h 10000"/>
              <a:gd name="connsiteX7" fmla="*/ 8255 w 10198"/>
              <a:gd name="connsiteY7" fmla="*/ 4583 h 10000"/>
              <a:gd name="connsiteX8" fmla="*/ 8781 w 10198"/>
              <a:gd name="connsiteY8" fmla="*/ 4924 h 10000"/>
              <a:gd name="connsiteX9" fmla="*/ 7890 w 10198"/>
              <a:gd name="connsiteY9" fmla="*/ 6629 h 10000"/>
              <a:gd name="connsiteX10" fmla="*/ 7769 w 10198"/>
              <a:gd name="connsiteY10" fmla="*/ 8106 h 10000"/>
              <a:gd name="connsiteX11" fmla="*/ 8619 w 10198"/>
              <a:gd name="connsiteY11" fmla="*/ 9053 h 10000"/>
              <a:gd name="connsiteX12" fmla="*/ 7890 w 10198"/>
              <a:gd name="connsiteY12" fmla="*/ 10000 h 10000"/>
              <a:gd name="connsiteX13" fmla="*/ 7243 w 10198"/>
              <a:gd name="connsiteY13" fmla="*/ 9394 h 10000"/>
              <a:gd name="connsiteX14" fmla="*/ 7121 w 10198"/>
              <a:gd name="connsiteY14" fmla="*/ 8561 h 10000"/>
              <a:gd name="connsiteX15" fmla="*/ 5812 w 10198"/>
              <a:gd name="connsiteY15" fmla="*/ 6986 h 10000"/>
              <a:gd name="connsiteX16" fmla="*/ 3406 w 10198"/>
              <a:gd name="connsiteY16" fmla="*/ 5055 h 10000"/>
              <a:gd name="connsiteX17" fmla="*/ 2295 w 10198"/>
              <a:gd name="connsiteY17" fmla="*/ 4766 h 10000"/>
              <a:gd name="connsiteX18" fmla="*/ 437 w 10198"/>
              <a:gd name="connsiteY18" fmla="*/ 2622 h 10000"/>
              <a:gd name="connsiteX19" fmla="*/ 0 w 10198"/>
              <a:gd name="connsiteY19" fmla="*/ 1258 h 10000"/>
              <a:gd name="connsiteX20" fmla="*/ 1332 w 10198"/>
              <a:gd name="connsiteY20" fmla="*/ 265 h 10000"/>
              <a:gd name="connsiteX21" fmla="*/ 2344 w 10198"/>
              <a:gd name="connsiteY21" fmla="*/ 0 h 10000"/>
              <a:gd name="connsiteX22" fmla="*/ 3518 w 10198"/>
              <a:gd name="connsiteY22" fmla="*/ 417 h 10000"/>
              <a:gd name="connsiteX23" fmla="*/ 4935 w 10198"/>
              <a:gd name="connsiteY23" fmla="*/ 265 h 10000"/>
              <a:gd name="connsiteX24" fmla="*/ 4935 w 10198"/>
              <a:gd name="connsiteY24" fmla="*/ 265 h 10000"/>
              <a:gd name="connsiteX0" fmla="*/ 4935 w 10198"/>
              <a:gd name="connsiteY0" fmla="*/ 265 h 10000"/>
              <a:gd name="connsiteX1" fmla="*/ 5461 w 10198"/>
              <a:gd name="connsiteY1" fmla="*/ 2083 h 10000"/>
              <a:gd name="connsiteX2" fmla="*/ 6473 w 10198"/>
              <a:gd name="connsiteY2" fmla="*/ 1364 h 10000"/>
              <a:gd name="connsiteX3" fmla="*/ 7485 w 10198"/>
              <a:gd name="connsiteY3" fmla="*/ 2311 h 10000"/>
              <a:gd name="connsiteX4" fmla="*/ 10077 w 10198"/>
              <a:gd name="connsiteY4" fmla="*/ 1705 h 10000"/>
              <a:gd name="connsiteX5" fmla="*/ 10198 w 10198"/>
              <a:gd name="connsiteY5" fmla="*/ 2765 h 10000"/>
              <a:gd name="connsiteX6" fmla="*/ 8255 w 10198"/>
              <a:gd name="connsiteY6" fmla="*/ 3182 h 10000"/>
              <a:gd name="connsiteX7" fmla="*/ 8255 w 10198"/>
              <a:gd name="connsiteY7" fmla="*/ 4583 h 10000"/>
              <a:gd name="connsiteX8" fmla="*/ 8781 w 10198"/>
              <a:gd name="connsiteY8" fmla="*/ 4924 h 10000"/>
              <a:gd name="connsiteX9" fmla="*/ 7890 w 10198"/>
              <a:gd name="connsiteY9" fmla="*/ 6629 h 10000"/>
              <a:gd name="connsiteX10" fmla="*/ 7769 w 10198"/>
              <a:gd name="connsiteY10" fmla="*/ 8106 h 10000"/>
              <a:gd name="connsiteX11" fmla="*/ 8619 w 10198"/>
              <a:gd name="connsiteY11" fmla="*/ 9053 h 10000"/>
              <a:gd name="connsiteX12" fmla="*/ 7890 w 10198"/>
              <a:gd name="connsiteY12" fmla="*/ 10000 h 10000"/>
              <a:gd name="connsiteX13" fmla="*/ 7243 w 10198"/>
              <a:gd name="connsiteY13" fmla="*/ 9394 h 10000"/>
              <a:gd name="connsiteX14" fmla="*/ 7121 w 10198"/>
              <a:gd name="connsiteY14" fmla="*/ 8561 h 10000"/>
              <a:gd name="connsiteX15" fmla="*/ 5812 w 10198"/>
              <a:gd name="connsiteY15" fmla="*/ 6986 h 10000"/>
              <a:gd name="connsiteX16" fmla="*/ 3406 w 10198"/>
              <a:gd name="connsiteY16" fmla="*/ 5055 h 10000"/>
              <a:gd name="connsiteX17" fmla="*/ 2147 w 10198"/>
              <a:gd name="connsiteY17" fmla="*/ 4766 h 10000"/>
              <a:gd name="connsiteX18" fmla="*/ 437 w 10198"/>
              <a:gd name="connsiteY18" fmla="*/ 2622 h 10000"/>
              <a:gd name="connsiteX19" fmla="*/ 0 w 10198"/>
              <a:gd name="connsiteY19" fmla="*/ 1258 h 10000"/>
              <a:gd name="connsiteX20" fmla="*/ 1332 w 10198"/>
              <a:gd name="connsiteY20" fmla="*/ 265 h 10000"/>
              <a:gd name="connsiteX21" fmla="*/ 2344 w 10198"/>
              <a:gd name="connsiteY21" fmla="*/ 0 h 10000"/>
              <a:gd name="connsiteX22" fmla="*/ 3518 w 10198"/>
              <a:gd name="connsiteY22" fmla="*/ 417 h 10000"/>
              <a:gd name="connsiteX23" fmla="*/ 4935 w 10198"/>
              <a:gd name="connsiteY23" fmla="*/ 265 h 10000"/>
              <a:gd name="connsiteX24" fmla="*/ 4935 w 10198"/>
              <a:gd name="connsiteY24" fmla="*/ 265 h 10000"/>
              <a:gd name="connsiteX0" fmla="*/ 4935 w 10198"/>
              <a:gd name="connsiteY0" fmla="*/ 265 h 10275"/>
              <a:gd name="connsiteX1" fmla="*/ 5461 w 10198"/>
              <a:gd name="connsiteY1" fmla="*/ 2083 h 10275"/>
              <a:gd name="connsiteX2" fmla="*/ 6473 w 10198"/>
              <a:gd name="connsiteY2" fmla="*/ 1364 h 10275"/>
              <a:gd name="connsiteX3" fmla="*/ 7485 w 10198"/>
              <a:gd name="connsiteY3" fmla="*/ 2311 h 10275"/>
              <a:gd name="connsiteX4" fmla="*/ 10077 w 10198"/>
              <a:gd name="connsiteY4" fmla="*/ 1705 h 10275"/>
              <a:gd name="connsiteX5" fmla="*/ 10198 w 10198"/>
              <a:gd name="connsiteY5" fmla="*/ 2765 h 10275"/>
              <a:gd name="connsiteX6" fmla="*/ 8255 w 10198"/>
              <a:gd name="connsiteY6" fmla="*/ 3182 h 10275"/>
              <a:gd name="connsiteX7" fmla="*/ 8255 w 10198"/>
              <a:gd name="connsiteY7" fmla="*/ 4583 h 10275"/>
              <a:gd name="connsiteX8" fmla="*/ 8781 w 10198"/>
              <a:gd name="connsiteY8" fmla="*/ 4924 h 10275"/>
              <a:gd name="connsiteX9" fmla="*/ 7890 w 10198"/>
              <a:gd name="connsiteY9" fmla="*/ 6629 h 10275"/>
              <a:gd name="connsiteX10" fmla="*/ 7769 w 10198"/>
              <a:gd name="connsiteY10" fmla="*/ 8106 h 10275"/>
              <a:gd name="connsiteX11" fmla="*/ 8619 w 10198"/>
              <a:gd name="connsiteY11" fmla="*/ 9053 h 10275"/>
              <a:gd name="connsiteX12" fmla="*/ 7643 w 10198"/>
              <a:gd name="connsiteY12" fmla="*/ 10275 h 10275"/>
              <a:gd name="connsiteX13" fmla="*/ 7243 w 10198"/>
              <a:gd name="connsiteY13" fmla="*/ 9394 h 10275"/>
              <a:gd name="connsiteX14" fmla="*/ 7121 w 10198"/>
              <a:gd name="connsiteY14" fmla="*/ 8561 h 10275"/>
              <a:gd name="connsiteX15" fmla="*/ 5812 w 10198"/>
              <a:gd name="connsiteY15" fmla="*/ 6986 h 10275"/>
              <a:gd name="connsiteX16" fmla="*/ 3406 w 10198"/>
              <a:gd name="connsiteY16" fmla="*/ 5055 h 10275"/>
              <a:gd name="connsiteX17" fmla="*/ 2147 w 10198"/>
              <a:gd name="connsiteY17" fmla="*/ 4766 h 10275"/>
              <a:gd name="connsiteX18" fmla="*/ 437 w 10198"/>
              <a:gd name="connsiteY18" fmla="*/ 2622 h 10275"/>
              <a:gd name="connsiteX19" fmla="*/ 0 w 10198"/>
              <a:gd name="connsiteY19" fmla="*/ 1258 h 10275"/>
              <a:gd name="connsiteX20" fmla="*/ 1332 w 10198"/>
              <a:gd name="connsiteY20" fmla="*/ 265 h 10275"/>
              <a:gd name="connsiteX21" fmla="*/ 2344 w 10198"/>
              <a:gd name="connsiteY21" fmla="*/ 0 h 10275"/>
              <a:gd name="connsiteX22" fmla="*/ 3518 w 10198"/>
              <a:gd name="connsiteY22" fmla="*/ 417 h 10275"/>
              <a:gd name="connsiteX23" fmla="*/ 4935 w 10198"/>
              <a:gd name="connsiteY23" fmla="*/ 265 h 10275"/>
              <a:gd name="connsiteX24" fmla="*/ 4935 w 10198"/>
              <a:gd name="connsiteY24" fmla="*/ 265 h 10275"/>
              <a:gd name="connsiteX0" fmla="*/ 4935 w 10315"/>
              <a:gd name="connsiteY0" fmla="*/ 265 h 10275"/>
              <a:gd name="connsiteX1" fmla="*/ 5461 w 10315"/>
              <a:gd name="connsiteY1" fmla="*/ 2083 h 10275"/>
              <a:gd name="connsiteX2" fmla="*/ 6473 w 10315"/>
              <a:gd name="connsiteY2" fmla="*/ 1364 h 10275"/>
              <a:gd name="connsiteX3" fmla="*/ 7485 w 10315"/>
              <a:gd name="connsiteY3" fmla="*/ 2311 h 10275"/>
              <a:gd name="connsiteX4" fmla="*/ 10275 w 10315"/>
              <a:gd name="connsiteY4" fmla="*/ 1568 h 10275"/>
              <a:gd name="connsiteX5" fmla="*/ 10198 w 10315"/>
              <a:gd name="connsiteY5" fmla="*/ 2765 h 10275"/>
              <a:gd name="connsiteX6" fmla="*/ 8255 w 10315"/>
              <a:gd name="connsiteY6" fmla="*/ 3182 h 10275"/>
              <a:gd name="connsiteX7" fmla="*/ 8255 w 10315"/>
              <a:gd name="connsiteY7" fmla="*/ 4583 h 10275"/>
              <a:gd name="connsiteX8" fmla="*/ 8781 w 10315"/>
              <a:gd name="connsiteY8" fmla="*/ 4924 h 10275"/>
              <a:gd name="connsiteX9" fmla="*/ 7890 w 10315"/>
              <a:gd name="connsiteY9" fmla="*/ 6629 h 10275"/>
              <a:gd name="connsiteX10" fmla="*/ 7769 w 10315"/>
              <a:gd name="connsiteY10" fmla="*/ 8106 h 10275"/>
              <a:gd name="connsiteX11" fmla="*/ 8619 w 10315"/>
              <a:gd name="connsiteY11" fmla="*/ 9053 h 10275"/>
              <a:gd name="connsiteX12" fmla="*/ 7643 w 10315"/>
              <a:gd name="connsiteY12" fmla="*/ 10275 h 10275"/>
              <a:gd name="connsiteX13" fmla="*/ 7243 w 10315"/>
              <a:gd name="connsiteY13" fmla="*/ 9394 h 10275"/>
              <a:gd name="connsiteX14" fmla="*/ 7121 w 10315"/>
              <a:gd name="connsiteY14" fmla="*/ 8561 h 10275"/>
              <a:gd name="connsiteX15" fmla="*/ 5812 w 10315"/>
              <a:gd name="connsiteY15" fmla="*/ 6986 h 10275"/>
              <a:gd name="connsiteX16" fmla="*/ 3406 w 10315"/>
              <a:gd name="connsiteY16" fmla="*/ 5055 h 10275"/>
              <a:gd name="connsiteX17" fmla="*/ 2147 w 10315"/>
              <a:gd name="connsiteY17" fmla="*/ 4766 h 10275"/>
              <a:gd name="connsiteX18" fmla="*/ 437 w 10315"/>
              <a:gd name="connsiteY18" fmla="*/ 2622 h 10275"/>
              <a:gd name="connsiteX19" fmla="*/ 0 w 10315"/>
              <a:gd name="connsiteY19" fmla="*/ 1258 h 10275"/>
              <a:gd name="connsiteX20" fmla="*/ 1332 w 10315"/>
              <a:gd name="connsiteY20" fmla="*/ 265 h 10275"/>
              <a:gd name="connsiteX21" fmla="*/ 2344 w 10315"/>
              <a:gd name="connsiteY21" fmla="*/ 0 h 10275"/>
              <a:gd name="connsiteX22" fmla="*/ 3518 w 10315"/>
              <a:gd name="connsiteY22" fmla="*/ 417 h 10275"/>
              <a:gd name="connsiteX23" fmla="*/ 4935 w 10315"/>
              <a:gd name="connsiteY23" fmla="*/ 265 h 10275"/>
              <a:gd name="connsiteX24" fmla="*/ 4935 w 10315"/>
              <a:gd name="connsiteY24" fmla="*/ 265 h 10275"/>
              <a:gd name="connsiteX0" fmla="*/ 4935 w 10594"/>
              <a:gd name="connsiteY0" fmla="*/ 265 h 10275"/>
              <a:gd name="connsiteX1" fmla="*/ 5461 w 10594"/>
              <a:gd name="connsiteY1" fmla="*/ 2083 h 10275"/>
              <a:gd name="connsiteX2" fmla="*/ 6473 w 10594"/>
              <a:gd name="connsiteY2" fmla="*/ 1364 h 10275"/>
              <a:gd name="connsiteX3" fmla="*/ 7485 w 10594"/>
              <a:gd name="connsiteY3" fmla="*/ 2311 h 10275"/>
              <a:gd name="connsiteX4" fmla="*/ 10275 w 10594"/>
              <a:gd name="connsiteY4" fmla="*/ 1568 h 10275"/>
              <a:gd name="connsiteX5" fmla="*/ 10594 w 10594"/>
              <a:gd name="connsiteY5" fmla="*/ 2948 h 10275"/>
              <a:gd name="connsiteX6" fmla="*/ 8255 w 10594"/>
              <a:gd name="connsiteY6" fmla="*/ 3182 h 10275"/>
              <a:gd name="connsiteX7" fmla="*/ 8255 w 10594"/>
              <a:gd name="connsiteY7" fmla="*/ 4583 h 10275"/>
              <a:gd name="connsiteX8" fmla="*/ 8781 w 10594"/>
              <a:gd name="connsiteY8" fmla="*/ 4924 h 10275"/>
              <a:gd name="connsiteX9" fmla="*/ 7890 w 10594"/>
              <a:gd name="connsiteY9" fmla="*/ 6629 h 10275"/>
              <a:gd name="connsiteX10" fmla="*/ 7769 w 10594"/>
              <a:gd name="connsiteY10" fmla="*/ 8106 h 10275"/>
              <a:gd name="connsiteX11" fmla="*/ 8619 w 10594"/>
              <a:gd name="connsiteY11" fmla="*/ 9053 h 10275"/>
              <a:gd name="connsiteX12" fmla="*/ 7643 w 10594"/>
              <a:gd name="connsiteY12" fmla="*/ 10275 h 10275"/>
              <a:gd name="connsiteX13" fmla="*/ 7243 w 10594"/>
              <a:gd name="connsiteY13" fmla="*/ 9394 h 10275"/>
              <a:gd name="connsiteX14" fmla="*/ 7121 w 10594"/>
              <a:gd name="connsiteY14" fmla="*/ 8561 h 10275"/>
              <a:gd name="connsiteX15" fmla="*/ 5812 w 10594"/>
              <a:gd name="connsiteY15" fmla="*/ 6986 h 10275"/>
              <a:gd name="connsiteX16" fmla="*/ 3406 w 10594"/>
              <a:gd name="connsiteY16" fmla="*/ 5055 h 10275"/>
              <a:gd name="connsiteX17" fmla="*/ 2147 w 10594"/>
              <a:gd name="connsiteY17" fmla="*/ 4766 h 10275"/>
              <a:gd name="connsiteX18" fmla="*/ 437 w 10594"/>
              <a:gd name="connsiteY18" fmla="*/ 2622 h 10275"/>
              <a:gd name="connsiteX19" fmla="*/ 0 w 10594"/>
              <a:gd name="connsiteY19" fmla="*/ 1258 h 10275"/>
              <a:gd name="connsiteX20" fmla="*/ 1332 w 10594"/>
              <a:gd name="connsiteY20" fmla="*/ 265 h 10275"/>
              <a:gd name="connsiteX21" fmla="*/ 2344 w 10594"/>
              <a:gd name="connsiteY21" fmla="*/ 0 h 10275"/>
              <a:gd name="connsiteX22" fmla="*/ 3518 w 10594"/>
              <a:gd name="connsiteY22" fmla="*/ 417 h 10275"/>
              <a:gd name="connsiteX23" fmla="*/ 4935 w 10594"/>
              <a:gd name="connsiteY23" fmla="*/ 265 h 10275"/>
              <a:gd name="connsiteX24" fmla="*/ 4935 w 10594"/>
              <a:gd name="connsiteY24" fmla="*/ 265 h 1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94" h="10275">
                <a:moveTo>
                  <a:pt x="4935" y="265"/>
                </a:moveTo>
                <a:lnTo>
                  <a:pt x="5461" y="2083"/>
                </a:lnTo>
                <a:lnTo>
                  <a:pt x="6473" y="1364"/>
                </a:lnTo>
                <a:lnTo>
                  <a:pt x="7485" y="2311"/>
                </a:lnTo>
                <a:lnTo>
                  <a:pt x="10275" y="1568"/>
                </a:lnTo>
                <a:cubicBezTo>
                  <a:pt x="10315" y="1921"/>
                  <a:pt x="10554" y="2595"/>
                  <a:pt x="10594" y="2948"/>
                </a:cubicBezTo>
                <a:lnTo>
                  <a:pt x="8255" y="3182"/>
                </a:lnTo>
                <a:lnTo>
                  <a:pt x="8255" y="4583"/>
                </a:lnTo>
                <a:lnTo>
                  <a:pt x="8781" y="4924"/>
                </a:lnTo>
                <a:lnTo>
                  <a:pt x="7890" y="6629"/>
                </a:lnTo>
                <a:cubicBezTo>
                  <a:pt x="7850" y="7121"/>
                  <a:pt x="7809" y="7614"/>
                  <a:pt x="7769" y="8106"/>
                </a:cubicBezTo>
                <a:lnTo>
                  <a:pt x="8619" y="9053"/>
                </a:lnTo>
                <a:lnTo>
                  <a:pt x="7643" y="10275"/>
                </a:lnTo>
                <a:lnTo>
                  <a:pt x="7243" y="9394"/>
                </a:lnTo>
                <a:cubicBezTo>
                  <a:pt x="7103" y="8429"/>
                  <a:pt x="7162" y="8839"/>
                  <a:pt x="7121" y="8561"/>
                </a:cubicBezTo>
                <a:lnTo>
                  <a:pt x="5812" y="6986"/>
                </a:lnTo>
                <a:lnTo>
                  <a:pt x="3406" y="5055"/>
                </a:lnTo>
                <a:lnTo>
                  <a:pt x="2147" y="4766"/>
                </a:lnTo>
                <a:cubicBezTo>
                  <a:pt x="1462" y="4036"/>
                  <a:pt x="974" y="3352"/>
                  <a:pt x="437" y="2622"/>
                </a:cubicBezTo>
                <a:cubicBezTo>
                  <a:pt x="357" y="2152"/>
                  <a:pt x="80" y="1728"/>
                  <a:pt x="0" y="1258"/>
                </a:cubicBezTo>
                <a:lnTo>
                  <a:pt x="1332" y="265"/>
                </a:lnTo>
                <a:lnTo>
                  <a:pt x="2344" y="0"/>
                </a:lnTo>
                <a:lnTo>
                  <a:pt x="3518" y="417"/>
                </a:lnTo>
                <a:lnTo>
                  <a:pt x="4935" y="265"/>
                </a:lnTo>
                <a:lnTo>
                  <a:pt x="4935" y="265"/>
                </a:lnTo>
                <a:close/>
              </a:path>
            </a:pathLst>
          </a:custGeom>
          <a:solidFill>
            <a:srgbClr val="FFFF00"/>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240"/>
          <p:cNvSpPr>
            <a:spLocks/>
          </p:cNvSpPr>
          <p:nvPr/>
        </p:nvSpPr>
        <p:spPr bwMode="auto">
          <a:xfrm>
            <a:off x="3124201" y="2628900"/>
            <a:ext cx="685143" cy="400050"/>
          </a:xfrm>
          <a:custGeom>
            <a:avLst/>
            <a:gdLst/>
            <a:ahLst/>
            <a:cxnLst>
              <a:cxn ang="0">
                <a:pos x="248" y="66"/>
              </a:cxn>
              <a:cxn ang="0">
                <a:pos x="248" y="54"/>
              </a:cxn>
              <a:cxn ang="0">
                <a:pos x="248" y="33"/>
              </a:cxn>
              <a:cxn ang="0">
                <a:pos x="248" y="20"/>
              </a:cxn>
              <a:cxn ang="0">
                <a:pos x="0" y="0"/>
              </a:cxn>
              <a:cxn ang="0">
                <a:pos x="0" y="45"/>
              </a:cxn>
              <a:cxn ang="0">
                <a:pos x="0" y="61"/>
              </a:cxn>
              <a:cxn ang="0">
                <a:pos x="4" y="77"/>
              </a:cxn>
              <a:cxn ang="0">
                <a:pos x="20" y="131"/>
              </a:cxn>
              <a:cxn ang="0">
                <a:pos x="25" y="143"/>
              </a:cxn>
              <a:cxn ang="0">
                <a:pos x="41" y="175"/>
              </a:cxn>
              <a:cxn ang="0">
                <a:pos x="45" y="184"/>
              </a:cxn>
              <a:cxn ang="0">
                <a:pos x="53" y="191"/>
              </a:cxn>
              <a:cxn ang="0">
                <a:pos x="69" y="196"/>
              </a:cxn>
              <a:cxn ang="0">
                <a:pos x="77" y="213"/>
              </a:cxn>
              <a:cxn ang="0">
                <a:pos x="89" y="216"/>
              </a:cxn>
              <a:cxn ang="0">
                <a:pos x="93" y="220"/>
              </a:cxn>
              <a:cxn ang="0">
                <a:pos x="102" y="232"/>
              </a:cxn>
              <a:cxn ang="0">
                <a:pos x="110" y="232"/>
              </a:cxn>
              <a:cxn ang="0">
                <a:pos x="110" y="220"/>
              </a:cxn>
              <a:cxn ang="0">
                <a:pos x="114" y="216"/>
              </a:cxn>
              <a:cxn ang="0">
                <a:pos x="114" y="213"/>
              </a:cxn>
              <a:cxn ang="0">
                <a:pos x="110" y="200"/>
              </a:cxn>
              <a:cxn ang="0">
                <a:pos x="118" y="204"/>
              </a:cxn>
              <a:cxn ang="0">
                <a:pos x="150" y="207"/>
              </a:cxn>
              <a:cxn ang="0">
                <a:pos x="155" y="204"/>
              </a:cxn>
              <a:cxn ang="0">
                <a:pos x="162" y="200"/>
              </a:cxn>
              <a:cxn ang="0">
                <a:pos x="166" y="191"/>
              </a:cxn>
              <a:cxn ang="0">
                <a:pos x="273" y="179"/>
              </a:cxn>
              <a:cxn ang="0">
                <a:pos x="292" y="122"/>
              </a:cxn>
              <a:cxn ang="0">
                <a:pos x="298" y="111"/>
              </a:cxn>
              <a:cxn ang="0">
                <a:pos x="298" y="93"/>
              </a:cxn>
              <a:cxn ang="0">
                <a:pos x="292" y="86"/>
              </a:cxn>
              <a:cxn ang="0">
                <a:pos x="273" y="82"/>
              </a:cxn>
              <a:cxn ang="0">
                <a:pos x="257" y="77"/>
              </a:cxn>
              <a:cxn ang="0">
                <a:pos x="248" y="66"/>
              </a:cxn>
              <a:cxn ang="0">
                <a:pos x="248" y="66"/>
              </a:cxn>
            </a:cxnLst>
            <a:rect l="0" t="0" r="r" b="b"/>
            <a:pathLst>
              <a:path w="298" h="232">
                <a:moveTo>
                  <a:pt x="248" y="66"/>
                </a:moveTo>
                <a:lnTo>
                  <a:pt x="248" y="54"/>
                </a:lnTo>
                <a:lnTo>
                  <a:pt x="248" y="33"/>
                </a:lnTo>
                <a:lnTo>
                  <a:pt x="248" y="20"/>
                </a:lnTo>
                <a:lnTo>
                  <a:pt x="0" y="0"/>
                </a:lnTo>
                <a:lnTo>
                  <a:pt x="0" y="45"/>
                </a:lnTo>
                <a:lnTo>
                  <a:pt x="0" y="61"/>
                </a:lnTo>
                <a:lnTo>
                  <a:pt x="4" y="77"/>
                </a:lnTo>
                <a:lnTo>
                  <a:pt x="20" y="131"/>
                </a:lnTo>
                <a:lnTo>
                  <a:pt x="25" y="143"/>
                </a:lnTo>
                <a:lnTo>
                  <a:pt x="41" y="175"/>
                </a:lnTo>
                <a:lnTo>
                  <a:pt x="45" y="184"/>
                </a:lnTo>
                <a:lnTo>
                  <a:pt x="53" y="191"/>
                </a:lnTo>
                <a:lnTo>
                  <a:pt x="69" y="196"/>
                </a:lnTo>
                <a:lnTo>
                  <a:pt x="77" y="213"/>
                </a:lnTo>
                <a:lnTo>
                  <a:pt x="89" y="216"/>
                </a:lnTo>
                <a:lnTo>
                  <a:pt x="93" y="220"/>
                </a:lnTo>
                <a:lnTo>
                  <a:pt x="102" y="232"/>
                </a:lnTo>
                <a:lnTo>
                  <a:pt x="110" y="232"/>
                </a:lnTo>
                <a:lnTo>
                  <a:pt x="110" y="220"/>
                </a:lnTo>
                <a:lnTo>
                  <a:pt x="114" y="216"/>
                </a:lnTo>
                <a:lnTo>
                  <a:pt x="114" y="213"/>
                </a:lnTo>
                <a:lnTo>
                  <a:pt x="110" y="200"/>
                </a:lnTo>
                <a:lnTo>
                  <a:pt x="118" y="204"/>
                </a:lnTo>
                <a:lnTo>
                  <a:pt x="150" y="207"/>
                </a:lnTo>
                <a:lnTo>
                  <a:pt x="155" y="204"/>
                </a:lnTo>
                <a:lnTo>
                  <a:pt x="162" y="200"/>
                </a:lnTo>
                <a:lnTo>
                  <a:pt x="166" y="191"/>
                </a:lnTo>
                <a:lnTo>
                  <a:pt x="273" y="179"/>
                </a:lnTo>
                <a:lnTo>
                  <a:pt x="292" y="122"/>
                </a:lnTo>
                <a:lnTo>
                  <a:pt x="298" y="111"/>
                </a:lnTo>
                <a:lnTo>
                  <a:pt x="298" y="93"/>
                </a:lnTo>
                <a:lnTo>
                  <a:pt x="292" y="86"/>
                </a:lnTo>
                <a:lnTo>
                  <a:pt x="273" y="82"/>
                </a:lnTo>
                <a:lnTo>
                  <a:pt x="257" y="77"/>
                </a:lnTo>
                <a:lnTo>
                  <a:pt x="248" y="66"/>
                </a:lnTo>
                <a:lnTo>
                  <a:pt x="248" y="66"/>
                </a:lnTo>
                <a:close/>
              </a:path>
            </a:pathLst>
          </a:custGeom>
          <a:solidFill>
            <a:srgbClr val="99FFCC"/>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3087689" y="2430067"/>
            <a:ext cx="595313" cy="250031"/>
          </a:xfrm>
          <a:custGeom>
            <a:avLst/>
            <a:gdLst/>
            <a:ahLst/>
            <a:cxnLst>
              <a:cxn ang="0">
                <a:pos x="4" y="0"/>
              </a:cxn>
              <a:cxn ang="0">
                <a:pos x="359" y="0"/>
              </a:cxn>
              <a:cxn ang="0">
                <a:pos x="363" y="49"/>
              </a:cxn>
              <a:cxn ang="0">
                <a:pos x="370" y="75"/>
              </a:cxn>
              <a:cxn ang="0">
                <a:pos x="375" y="85"/>
              </a:cxn>
              <a:cxn ang="0">
                <a:pos x="359" y="134"/>
              </a:cxn>
              <a:cxn ang="0">
                <a:pos x="363" y="134"/>
              </a:cxn>
              <a:cxn ang="0">
                <a:pos x="370" y="172"/>
              </a:cxn>
              <a:cxn ang="0">
                <a:pos x="363" y="210"/>
              </a:cxn>
              <a:cxn ang="0">
                <a:pos x="37" y="181"/>
              </a:cxn>
              <a:cxn ang="0">
                <a:pos x="42" y="151"/>
              </a:cxn>
              <a:cxn ang="0">
                <a:pos x="21" y="118"/>
              </a:cxn>
              <a:cxn ang="0">
                <a:pos x="21" y="80"/>
              </a:cxn>
              <a:cxn ang="0">
                <a:pos x="0" y="70"/>
              </a:cxn>
              <a:cxn ang="0">
                <a:pos x="21" y="42"/>
              </a:cxn>
              <a:cxn ang="0">
                <a:pos x="4" y="0"/>
              </a:cxn>
              <a:cxn ang="0">
                <a:pos x="4" y="0"/>
              </a:cxn>
            </a:cxnLst>
            <a:rect l="0" t="0" r="r" b="b"/>
            <a:pathLst>
              <a:path w="375" h="210">
                <a:moveTo>
                  <a:pt x="4" y="0"/>
                </a:moveTo>
                <a:lnTo>
                  <a:pt x="359" y="0"/>
                </a:lnTo>
                <a:lnTo>
                  <a:pt x="363" y="49"/>
                </a:lnTo>
                <a:lnTo>
                  <a:pt x="370" y="75"/>
                </a:lnTo>
                <a:lnTo>
                  <a:pt x="375" y="85"/>
                </a:lnTo>
                <a:lnTo>
                  <a:pt x="359" y="134"/>
                </a:lnTo>
                <a:lnTo>
                  <a:pt x="363" y="134"/>
                </a:lnTo>
                <a:lnTo>
                  <a:pt x="370" y="172"/>
                </a:lnTo>
                <a:lnTo>
                  <a:pt x="363" y="210"/>
                </a:lnTo>
                <a:lnTo>
                  <a:pt x="37" y="181"/>
                </a:lnTo>
                <a:lnTo>
                  <a:pt x="42" y="151"/>
                </a:lnTo>
                <a:lnTo>
                  <a:pt x="21" y="118"/>
                </a:lnTo>
                <a:lnTo>
                  <a:pt x="21" y="80"/>
                </a:lnTo>
                <a:lnTo>
                  <a:pt x="0" y="70"/>
                </a:lnTo>
                <a:lnTo>
                  <a:pt x="21" y="42"/>
                </a:lnTo>
                <a:lnTo>
                  <a:pt x="4" y="0"/>
                </a:lnTo>
                <a:lnTo>
                  <a:pt x="4" y="0"/>
                </a:lnTo>
                <a:close/>
              </a:path>
            </a:pathLst>
          </a:custGeom>
          <a:solidFill>
            <a:srgbClr val="99FFCC"/>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2281239" y="2803923"/>
            <a:ext cx="441325" cy="407194"/>
          </a:xfrm>
          <a:custGeom>
            <a:avLst/>
            <a:gdLst/>
            <a:ahLst/>
            <a:cxnLst>
              <a:cxn ang="0">
                <a:pos x="241" y="149"/>
              </a:cxn>
              <a:cxn ang="0">
                <a:pos x="215" y="118"/>
              </a:cxn>
              <a:cxn ang="0">
                <a:pos x="85" y="47"/>
              </a:cxn>
              <a:cxn ang="0">
                <a:pos x="47" y="0"/>
              </a:cxn>
              <a:cxn ang="0">
                <a:pos x="4" y="47"/>
              </a:cxn>
              <a:cxn ang="0">
                <a:pos x="12" y="90"/>
              </a:cxn>
              <a:cxn ang="0">
                <a:pos x="42" y="123"/>
              </a:cxn>
              <a:cxn ang="0">
                <a:pos x="59" y="175"/>
              </a:cxn>
              <a:cxn ang="0">
                <a:pos x="38" y="229"/>
              </a:cxn>
              <a:cxn ang="0">
                <a:pos x="0" y="255"/>
              </a:cxn>
              <a:cxn ang="0">
                <a:pos x="16" y="321"/>
              </a:cxn>
              <a:cxn ang="0">
                <a:pos x="47" y="293"/>
              </a:cxn>
              <a:cxn ang="0">
                <a:pos x="80" y="326"/>
              </a:cxn>
              <a:cxn ang="0">
                <a:pos x="165" y="305"/>
              </a:cxn>
              <a:cxn ang="0">
                <a:pos x="172" y="342"/>
              </a:cxn>
              <a:cxn ang="0">
                <a:pos x="193" y="335"/>
              </a:cxn>
              <a:cxn ang="0">
                <a:pos x="278" y="203"/>
              </a:cxn>
              <a:cxn ang="0">
                <a:pos x="241" y="149"/>
              </a:cxn>
              <a:cxn ang="0">
                <a:pos x="241" y="149"/>
              </a:cxn>
            </a:cxnLst>
            <a:rect l="0" t="0" r="r" b="b"/>
            <a:pathLst>
              <a:path w="278" h="342">
                <a:moveTo>
                  <a:pt x="241" y="149"/>
                </a:moveTo>
                <a:lnTo>
                  <a:pt x="215" y="118"/>
                </a:lnTo>
                <a:lnTo>
                  <a:pt x="85" y="47"/>
                </a:lnTo>
                <a:lnTo>
                  <a:pt x="47" y="0"/>
                </a:lnTo>
                <a:lnTo>
                  <a:pt x="4" y="47"/>
                </a:lnTo>
                <a:lnTo>
                  <a:pt x="12" y="90"/>
                </a:lnTo>
                <a:lnTo>
                  <a:pt x="42" y="123"/>
                </a:lnTo>
                <a:lnTo>
                  <a:pt x="59" y="175"/>
                </a:lnTo>
                <a:lnTo>
                  <a:pt x="38" y="229"/>
                </a:lnTo>
                <a:lnTo>
                  <a:pt x="0" y="255"/>
                </a:lnTo>
                <a:lnTo>
                  <a:pt x="16" y="321"/>
                </a:lnTo>
                <a:lnTo>
                  <a:pt x="47" y="293"/>
                </a:lnTo>
                <a:lnTo>
                  <a:pt x="80" y="326"/>
                </a:lnTo>
                <a:lnTo>
                  <a:pt x="165" y="305"/>
                </a:lnTo>
                <a:lnTo>
                  <a:pt x="172" y="342"/>
                </a:lnTo>
                <a:lnTo>
                  <a:pt x="193" y="335"/>
                </a:lnTo>
                <a:lnTo>
                  <a:pt x="278" y="203"/>
                </a:lnTo>
                <a:lnTo>
                  <a:pt x="241" y="149"/>
                </a:lnTo>
                <a:lnTo>
                  <a:pt x="241" y="149"/>
                </a:lnTo>
                <a:close/>
              </a:path>
            </a:pathLst>
          </a:custGeom>
          <a:solidFill>
            <a:srgbClr val="FFFF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3751263" y="1827610"/>
            <a:ext cx="457200" cy="284560"/>
          </a:xfrm>
          <a:custGeom>
            <a:avLst/>
            <a:gdLst/>
            <a:ahLst/>
            <a:cxnLst>
              <a:cxn ang="0">
                <a:pos x="0" y="0"/>
              </a:cxn>
              <a:cxn ang="0">
                <a:pos x="37" y="0"/>
              </a:cxn>
              <a:cxn ang="0">
                <a:pos x="288" y="0"/>
              </a:cxn>
              <a:cxn ang="0">
                <a:pos x="153" y="239"/>
              </a:cxn>
              <a:cxn ang="0">
                <a:pos x="127" y="234"/>
              </a:cxn>
              <a:cxn ang="0">
                <a:pos x="63" y="184"/>
              </a:cxn>
              <a:cxn ang="0">
                <a:pos x="59" y="121"/>
              </a:cxn>
              <a:cxn ang="0">
                <a:pos x="21" y="85"/>
              </a:cxn>
              <a:cxn ang="0">
                <a:pos x="0" y="0"/>
              </a:cxn>
              <a:cxn ang="0">
                <a:pos x="0" y="0"/>
              </a:cxn>
            </a:cxnLst>
            <a:rect l="0" t="0" r="r" b="b"/>
            <a:pathLst>
              <a:path w="288" h="239">
                <a:moveTo>
                  <a:pt x="0" y="0"/>
                </a:moveTo>
                <a:lnTo>
                  <a:pt x="37" y="0"/>
                </a:lnTo>
                <a:lnTo>
                  <a:pt x="288" y="0"/>
                </a:lnTo>
                <a:lnTo>
                  <a:pt x="153" y="239"/>
                </a:lnTo>
                <a:lnTo>
                  <a:pt x="127" y="234"/>
                </a:lnTo>
                <a:lnTo>
                  <a:pt x="63" y="184"/>
                </a:lnTo>
                <a:lnTo>
                  <a:pt x="59" y="121"/>
                </a:lnTo>
                <a:lnTo>
                  <a:pt x="21" y="85"/>
                </a:lnTo>
                <a:lnTo>
                  <a:pt x="0" y="0"/>
                </a:lnTo>
                <a:lnTo>
                  <a:pt x="0" y="0"/>
                </a:lnTo>
                <a:close/>
              </a:path>
            </a:pathLst>
          </a:custGeom>
          <a:solidFill>
            <a:srgbClr val="FFCC99"/>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4943477" y="1181100"/>
            <a:ext cx="288925" cy="348854"/>
          </a:xfrm>
          <a:custGeom>
            <a:avLst/>
            <a:gdLst/>
            <a:ahLst/>
            <a:cxnLst>
              <a:cxn ang="0">
                <a:pos x="16" y="0"/>
              </a:cxn>
              <a:cxn ang="0">
                <a:pos x="165" y="0"/>
              </a:cxn>
              <a:cxn ang="0">
                <a:pos x="160" y="238"/>
              </a:cxn>
              <a:cxn ang="0">
                <a:pos x="175" y="260"/>
              </a:cxn>
              <a:cxn ang="0">
                <a:pos x="182" y="293"/>
              </a:cxn>
              <a:cxn ang="0">
                <a:pos x="5" y="293"/>
              </a:cxn>
              <a:cxn ang="0">
                <a:pos x="0" y="255"/>
              </a:cxn>
              <a:cxn ang="0">
                <a:pos x="16" y="0"/>
              </a:cxn>
              <a:cxn ang="0">
                <a:pos x="16" y="0"/>
              </a:cxn>
            </a:cxnLst>
            <a:rect l="0" t="0" r="r" b="b"/>
            <a:pathLst>
              <a:path w="182" h="293">
                <a:moveTo>
                  <a:pt x="16" y="0"/>
                </a:moveTo>
                <a:lnTo>
                  <a:pt x="165" y="0"/>
                </a:lnTo>
                <a:lnTo>
                  <a:pt x="160" y="238"/>
                </a:lnTo>
                <a:lnTo>
                  <a:pt x="175" y="260"/>
                </a:lnTo>
                <a:lnTo>
                  <a:pt x="182" y="293"/>
                </a:lnTo>
                <a:lnTo>
                  <a:pt x="5" y="293"/>
                </a:lnTo>
                <a:lnTo>
                  <a:pt x="0" y="255"/>
                </a:lnTo>
                <a:lnTo>
                  <a:pt x="16" y="0"/>
                </a:lnTo>
                <a:lnTo>
                  <a:pt x="16" y="0"/>
                </a:lnTo>
                <a:close/>
              </a:path>
            </a:pathLst>
          </a:custGeom>
          <a:solidFill>
            <a:schemeClr val="bg2">
              <a:lumMod val="9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3211514" y="1332310"/>
            <a:ext cx="352425" cy="253604"/>
          </a:xfrm>
          <a:custGeom>
            <a:avLst/>
            <a:gdLst/>
            <a:ahLst/>
            <a:cxnLst>
              <a:cxn ang="0">
                <a:pos x="212" y="0"/>
              </a:cxn>
              <a:cxn ang="0">
                <a:pos x="120" y="5"/>
              </a:cxn>
              <a:cxn ang="0">
                <a:pos x="106" y="26"/>
              </a:cxn>
              <a:cxn ang="0">
                <a:pos x="14" y="38"/>
              </a:cxn>
              <a:cxn ang="0">
                <a:pos x="0" y="154"/>
              </a:cxn>
              <a:cxn ang="0">
                <a:pos x="9" y="208"/>
              </a:cxn>
              <a:cxn ang="0">
                <a:pos x="120" y="170"/>
              </a:cxn>
              <a:cxn ang="0">
                <a:pos x="153" y="213"/>
              </a:cxn>
              <a:cxn ang="0">
                <a:pos x="186" y="161"/>
              </a:cxn>
              <a:cxn ang="0">
                <a:pos x="222" y="26"/>
              </a:cxn>
              <a:cxn ang="0">
                <a:pos x="212" y="0"/>
              </a:cxn>
              <a:cxn ang="0">
                <a:pos x="212" y="0"/>
              </a:cxn>
            </a:cxnLst>
            <a:rect l="0" t="0" r="r" b="b"/>
            <a:pathLst>
              <a:path w="222" h="213">
                <a:moveTo>
                  <a:pt x="212" y="0"/>
                </a:moveTo>
                <a:lnTo>
                  <a:pt x="120" y="5"/>
                </a:lnTo>
                <a:lnTo>
                  <a:pt x="106" y="26"/>
                </a:lnTo>
                <a:lnTo>
                  <a:pt x="14" y="38"/>
                </a:lnTo>
                <a:lnTo>
                  <a:pt x="0" y="154"/>
                </a:lnTo>
                <a:lnTo>
                  <a:pt x="9" y="208"/>
                </a:lnTo>
                <a:lnTo>
                  <a:pt x="120" y="170"/>
                </a:lnTo>
                <a:lnTo>
                  <a:pt x="153" y="213"/>
                </a:lnTo>
                <a:lnTo>
                  <a:pt x="186" y="161"/>
                </a:lnTo>
                <a:lnTo>
                  <a:pt x="222" y="26"/>
                </a:lnTo>
                <a:lnTo>
                  <a:pt x="212" y="0"/>
                </a:lnTo>
                <a:lnTo>
                  <a:pt x="212" y="0"/>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3563938" y="890588"/>
            <a:ext cx="509588" cy="284560"/>
          </a:xfrm>
          <a:custGeom>
            <a:avLst/>
            <a:gdLst/>
            <a:ahLst/>
            <a:cxnLst>
              <a:cxn ang="0">
                <a:pos x="314" y="10"/>
              </a:cxn>
              <a:cxn ang="0">
                <a:pos x="229" y="5"/>
              </a:cxn>
              <a:cxn ang="0">
                <a:pos x="92" y="0"/>
              </a:cxn>
              <a:cxn ang="0">
                <a:pos x="54" y="5"/>
              </a:cxn>
              <a:cxn ang="0">
                <a:pos x="28" y="26"/>
              </a:cxn>
              <a:cxn ang="0">
                <a:pos x="0" y="116"/>
              </a:cxn>
              <a:cxn ang="0">
                <a:pos x="28" y="149"/>
              </a:cxn>
              <a:cxn ang="0">
                <a:pos x="49" y="154"/>
              </a:cxn>
              <a:cxn ang="0">
                <a:pos x="63" y="239"/>
              </a:cxn>
              <a:cxn ang="0">
                <a:pos x="130" y="213"/>
              </a:cxn>
              <a:cxn ang="0">
                <a:pos x="292" y="227"/>
              </a:cxn>
              <a:cxn ang="0">
                <a:pos x="321" y="239"/>
              </a:cxn>
              <a:cxn ang="0">
                <a:pos x="321" y="227"/>
              </a:cxn>
              <a:cxn ang="0">
                <a:pos x="314" y="10"/>
              </a:cxn>
              <a:cxn ang="0">
                <a:pos x="314" y="10"/>
              </a:cxn>
            </a:cxnLst>
            <a:rect l="0" t="0" r="r" b="b"/>
            <a:pathLst>
              <a:path w="321" h="239">
                <a:moveTo>
                  <a:pt x="314" y="10"/>
                </a:moveTo>
                <a:lnTo>
                  <a:pt x="229" y="5"/>
                </a:lnTo>
                <a:lnTo>
                  <a:pt x="92" y="0"/>
                </a:lnTo>
                <a:lnTo>
                  <a:pt x="54" y="5"/>
                </a:lnTo>
                <a:lnTo>
                  <a:pt x="28" y="26"/>
                </a:lnTo>
                <a:lnTo>
                  <a:pt x="0" y="116"/>
                </a:lnTo>
                <a:lnTo>
                  <a:pt x="28" y="149"/>
                </a:lnTo>
                <a:lnTo>
                  <a:pt x="49" y="154"/>
                </a:lnTo>
                <a:lnTo>
                  <a:pt x="63" y="239"/>
                </a:lnTo>
                <a:lnTo>
                  <a:pt x="130" y="213"/>
                </a:lnTo>
                <a:lnTo>
                  <a:pt x="292" y="227"/>
                </a:lnTo>
                <a:lnTo>
                  <a:pt x="321" y="239"/>
                </a:lnTo>
                <a:lnTo>
                  <a:pt x="321" y="227"/>
                </a:lnTo>
                <a:lnTo>
                  <a:pt x="314" y="10"/>
                </a:lnTo>
                <a:lnTo>
                  <a:pt x="314" y="10"/>
                </a:lnTo>
                <a:close/>
              </a:path>
            </a:pathLst>
          </a:custGeom>
          <a:solidFill>
            <a:schemeClr val="bg2">
              <a:lumMod val="9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p:cNvSpPr>
          <p:nvPr/>
        </p:nvSpPr>
        <p:spPr bwMode="auto">
          <a:xfrm>
            <a:off x="2270127" y="1914526"/>
            <a:ext cx="347663" cy="194072"/>
          </a:xfrm>
          <a:custGeom>
            <a:avLst/>
            <a:gdLst/>
            <a:ahLst/>
            <a:cxnLst>
              <a:cxn ang="0">
                <a:pos x="54" y="17"/>
              </a:cxn>
              <a:cxn ang="0">
                <a:pos x="122" y="0"/>
              </a:cxn>
              <a:cxn ang="0">
                <a:pos x="219" y="111"/>
              </a:cxn>
              <a:cxn ang="0">
                <a:pos x="219" y="156"/>
              </a:cxn>
              <a:cxn ang="0">
                <a:pos x="80" y="156"/>
              </a:cxn>
              <a:cxn ang="0">
                <a:pos x="0" y="163"/>
              </a:cxn>
              <a:cxn ang="0">
                <a:pos x="4" y="83"/>
              </a:cxn>
              <a:cxn ang="0">
                <a:pos x="54" y="17"/>
              </a:cxn>
              <a:cxn ang="0">
                <a:pos x="54" y="17"/>
              </a:cxn>
            </a:cxnLst>
            <a:rect l="0" t="0" r="r" b="b"/>
            <a:pathLst>
              <a:path w="219" h="163">
                <a:moveTo>
                  <a:pt x="54" y="17"/>
                </a:moveTo>
                <a:lnTo>
                  <a:pt x="122" y="0"/>
                </a:lnTo>
                <a:lnTo>
                  <a:pt x="219" y="111"/>
                </a:lnTo>
                <a:lnTo>
                  <a:pt x="219" y="156"/>
                </a:lnTo>
                <a:lnTo>
                  <a:pt x="80" y="156"/>
                </a:lnTo>
                <a:lnTo>
                  <a:pt x="0" y="163"/>
                </a:lnTo>
                <a:lnTo>
                  <a:pt x="4" y="83"/>
                </a:lnTo>
                <a:lnTo>
                  <a:pt x="54" y="17"/>
                </a:lnTo>
                <a:lnTo>
                  <a:pt x="54" y="17"/>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3671889" y="2624137"/>
            <a:ext cx="569913" cy="481013"/>
          </a:xfrm>
          <a:custGeom>
            <a:avLst/>
            <a:gdLst/>
            <a:ahLst/>
            <a:cxnLst>
              <a:cxn ang="0">
                <a:pos x="286" y="0"/>
              </a:cxn>
              <a:cxn ang="0">
                <a:pos x="139" y="66"/>
              </a:cxn>
              <a:cxn ang="0">
                <a:pos x="118" y="28"/>
              </a:cxn>
              <a:cxn ang="0">
                <a:pos x="102" y="49"/>
              </a:cxn>
              <a:cxn ang="0">
                <a:pos x="87" y="54"/>
              </a:cxn>
              <a:cxn ang="0">
                <a:pos x="0" y="118"/>
              </a:cxn>
              <a:cxn ang="0">
                <a:pos x="12" y="134"/>
              </a:cxn>
              <a:cxn ang="0">
                <a:pos x="33" y="139"/>
              </a:cxn>
              <a:cxn ang="0">
                <a:pos x="59" y="146"/>
              </a:cxn>
              <a:cxn ang="0">
                <a:pos x="64" y="155"/>
              </a:cxn>
              <a:cxn ang="0">
                <a:pos x="64" y="177"/>
              </a:cxn>
              <a:cxn ang="0">
                <a:pos x="59" y="193"/>
              </a:cxn>
              <a:cxn ang="0">
                <a:pos x="33" y="269"/>
              </a:cxn>
              <a:cxn ang="0">
                <a:pos x="17" y="323"/>
              </a:cxn>
              <a:cxn ang="0">
                <a:pos x="87" y="404"/>
              </a:cxn>
              <a:cxn ang="0">
                <a:pos x="151" y="392"/>
              </a:cxn>
              <a:cxn ang="0">
                <a:pos x="182" y="382"/>
              </a:cxn>
              <a:cxn ang="0">
                <a:pos x="241" y="344"/>
              </a:cxn>
              <a:cxn ang="0">
                <a:pos x="258" y="328"/>
              </a:cxn>
              <a:cxn ang="0">
                <a:pos x="262" y="295"/>
              </a:cxn>
              <a:cxn ang="0">
                <a:pos x="269" y="274"/>
              </a:cxn>
              <a:cxn ang="0">
                <a:pos x="274" y="264"/>
              </a:cxn>
              <a:cxn ang="0">
                <a:pos x="274" y="252"/>
              </a:cxn>
              <a:cxn ang="0">
                <a:pos x="295" y="243"/>
              </a:cxn>
              <a:cxn ang="0">
                <a:pos x="300" y="248"/>
              </a:cxn>
              <a:cxn ang="0">
                <a:pos x="312" y="248"/>
              </a:cxn>
              <a:cxn ang="0">
                <a:pos x="312" y="243"/>
              </a:cxn>
              <a:cxn ang="0">
                <a:pos x="321" y="231"/>
              </a:cxn>
              <a:cxn ang="0">
                <a:pos x="321" y="205"/>
              </a:cxn>
              <a:cxn ang="0">
                <a:pos x="328" y="205"/>
              </a:cxn>
              <a:cxn ang="0">
                <a:pos x="338" y="210"/>
              </a:cxn>
              <a:cxn ang="0">
                <a:pos x="359" y="193"/>
              </a:cxn>
              <a:cxn ang="0">
                <a:pos x="354" y="160"/>
              </a:cxn>
              <a:cxn ang="0">
                <a:pos x="343" y="151"/>
              </a:cxn>
              <a:cxn ang="0">
                <a:pos x="333" y="125"/>
              </a:cxn>
              <a:cxn ang="0">
                <a:pos x="343" y="108"/>
              </a:cxn>
              <a:cxn ang="0">
                <a:pos x="338" y="92"/>
              </a:cxn>
              <a:cxn ang="0">
                <a:pos x="333" y="80"/>
              </a:cxn>
              <a:cxn ang="0">
                <a:pos x="321" y="66"/>
              </a:cxn>
              <a:cxn ang="0">
                <a:pos x="312" y="59"/>
              </a:cxn>
              <a:cxn ang="0">
                <a:pos x="312" y="33"/>
              </a:cxn>
              <a:cxn ang="0">
                <a:pos x="307" y="21"/>
              </a:cxn>
              <a:cxn ang="0">
                <a:pos x="295" y="16"/>
              </a:cxn>
              <a:cxn ang="0">
                <a:pos x="286" y="0"/>
              </a:cxn>
              <a:cxn ang="0">
                <a:pos x="286" y="0"/>
              </a:cxn>
            </a:cxnLst>
            <a:rect l="0" t="0" r="r" b="b"/>
            <a:pathLst>
              <a:path w="359" h="404">
                <a:moveTo>
                  <a:pt x="286" y="0"/>
                </a:moveTo>
                <a:lnTo>
                  <a:pt x="139" y="66"/>
                </a:lnTo>
                <a:lnTo>
                  <a:pt x="118" y="28"/>
                </a:lnTo>
                <a:lnTo>
                  <a:pt x="102" y="49"/>
                </a:lnTo>
                <a:lnTo>
                  <a:pt x="87" y="54"/>
                </a:lnTo>
                <a:lnTo>
                  <a:pt x="0" y="118"/>
                </a:lnTo>
                <a:lnTo>
                  <a:pt x="12" y="134"/>
                </a:lnTo>
                <a:lnTo>
                  <a:pt x="33" y="139"/>
                </a:lnTo>
                <a:lnTo>
                  <a:pt x="59" y="146"/>
                </a:lnTo>
                <a:lnTo>
                  <a:pt x="64" y="155"/>
                </a:lnTo>
                <a:lnTo>
                  <a:pt x="64" y="177"/>
                </a:lnTo>
                <a:lnTo>
                  <a:pt x="59" y="193"/>
                </a:lnTo>
                <a:lnTo>
                  <a:pt x="33" y="269"/>
                </a:lnTo>
                <a:lnTo>
                  <a:pt x="17" y="323"/>
                </a:lnTo>
                <a:lnTo>
                  <a:pt x="87" y="404"/>
                </a:lnTo>
                <a:lnTo>
                  <a:pt x="151" y="392"/>
                </a:lnTo>
                <a:lnTo>
                  <a:pt x="182" y="382"/>
                </a:lnTo>
                <a:lnTo>
                  <a:pt x="241" y="344"/>
                </a:lnTo>
                <a:lnTo>
                  <a:pt x="258" y="328"/>
                </a:lnTo>
                <a:lnTo>
                  <a:pt x="262" y="295"/>
                </a:lnTo>
                <a:lnTo>
                  <a:pt x="269" y="274"/>
                </a:lnTo>
                <a:lnTo>
                  <a:pt x="274" y="264"/>
                </a:lnTo>
                <a:lnTo>
                  <a:pt x="274" y="252"/>
                </a:lnTo>
                <a:lnTo>
                  <a:pt x="295" y="243"/>
                </a:lnTo>
                <a:lnTo>
                  <a:pt x="300" y="248"/>
                </a:lnTo>
                <a:lnTo>
                  <a:pt x="312" y="248"/>
                </a:lnTo>
                <a:lnTo>
                  <a:pt x="312" y="243"/>
                </a:lnTo>
                <a:lnTo>
                  <a:pt x="321" y="231"/>
                </a:lnTo>
                <a:lnTo>
                  <a:pt x="321" y="205"/>
                </a:lnTo>
                <a:lnTo>
                  <a:pt x="328" y="205"/>
                </a:lnTo>
                <a:lnTo>
                  <a:pt x="338" y="210"/>
                </a:lnTo>
                <a:lnTo>
                  <a:pt x="359" y="193"/>
                </a:lnTo>
                <a:lnTo>
                  <a:pt x="354" y="160"/>
                </a:lnTo>
                <a:lnTo>
                  <a:pt x="343" y="151"/>
                </a:lnTo>
                <a:lnTo>
                  <a:pt x="333" y="125"/>
                </a:lnTo>
                <a:lnTo>
                  <a:pt x="343" y="108"/>
                </a:lnTo>
                <a:lnTo>
                  <a:pt x="338" y="92"/>
                </a:lnTo>
                <a:lnTo>
                  <a:pt x="333" y="80"/>
                </a:lnTo>
                <a:lnTo>
                  <a:pt x="321" y="66"/>
                </a:lnTo>
                <a:lnTo>
                  <a:pt x="312" y="59"/>
                </a:lnTo>
                <a:lnTo>
                  <a:pt x="312" y="33"/>
                </a:lnTo>
                <a:lnTo>
                  <a:pt x="307" y="21"/>
                </a:lnTo>
                <a:lnTo>
                  <a:pt x="295" y="16"/>
                </a:lnTo>
                <a:lnTo>
                  <a:pt x="286" y="0"/>
                </a:lnTo>
                <a:lnTo>
                  <a:pt x="286" y="0"/>
                </a:lnTo>
                <a:close/>
              </a:path>
            </a:pathLst>
          </a:custGeom>
          <a:solidFill>
            <a:srgbClr val="FFC0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1887538" y="2747962"/>
            <a:ext cx="490538" cy="404813"/>
          </a:xfrm>
          <a:custGeom>
            <a:avLst/>
            <a:gdLst/>
            <a:ahLst/>
            <a:cxnLst>
              <a:cxn ang="0">
                <a:pos x="297" y="47"/>
              </a:cxn>
              <a:cxn ang="0">
                <a:pos x="255" y="0"/>
              </a:cxn>
              <a:cxn ang="0">
                <a:pos x="0" y="198"/>
              </a:cxn>
              <a:cxn ang="0">
                <a:pos x="92" y="340"/>
              </a:cxn>
              <a:cxn ang="0">
                <a:pos x="130" y="307"/>
              </a:cxn>
              <a:cxn ang="0">
                <a:pos x="163" y="297"/>
              </a:cxn>
              <a:cxn ang="0">
                <a:pos x="200" y="311"/>
              </a:cxn>
              <a:cxn ang="0">
                <a:pos x="248" y="307"/>
              </a:cxn>
              <a:cxn ang="0">
                <a:pos x="286" y="281"/>
              </a:cxn>
              <a:cxn ang="0">
                <a:pos x="309" y="226"/>
              </a:cxn>
              <a:cxn ang="0">
                <a:pos x="293" y="172"/>
              </a:cxn>
              <a:cxn ang="0">
                <a:pos x="260" y="139"/>
              </a:cxn>
              <a:cxn ang="0">
                <a:pos x="255" y="96"/>
              </a:cxn>
              <a:cxn ang="0">
                <a:pos x="297" y="47"/>
              </a:cxn>
              <a:cxn ang="0">
                <a:pos x="297" y="47"/>
              </a:cxn>
            </a:cxnLst>
            <a:rect l="0" t="0" r="r" b="b"/>
            <a:pathLst>
              <a:path w="309" h="340">
                <a:moveTo>
                  <a:pt x="297" y="47"/>
                </a:moveTo>
                <a:lnTo>
                  <a:pt x="255" y="0"/>
                </a:lnTo>
                <a:lnTo>
                  <a:pt x="0" y="198"/>
                </a:lnTo>
                <a:lnTo>
                  <a:pt x="92" y="340"/>
                </a:lnTo>
                <a:lnTo>
                  <a:pt x="130" y="307"/>
                </a:lnTo>
                <a:lnTo>
                  <a:pt x="163" y="297"/>
                </a:lnTo>
                <a:lnTo>
                  <a:pt x="200" y="311"/>
                </a:lnTo>
                <a:lnTo>
                  <a:pt x="248" y="307"/>
                </a:lnTo>
                <a:lnTo>
                  <a:pt x="286" y="281"/>
                </a:lnTo>
                <a:lnTo>
                  <a:pt x="309" y="226"/>
                </a:lnTo>
                <a:lnTo>
                  <a:pt x="293" y="172"/>
                </a:lnTo>
                <a:lnTo>
                  <a:pt x="260" y="139"/>
                </a:lnTo>
                <a:lnTo>
                  <a:pt x="255" y="96"/>
                </a:lnTo>
                <a:lnTo>
                  <a:pt x="297" y="47"/>
                </a:lnTo>
                <a:lnTo>
                  <a:pt x="297" y="47"/>
                </a:lnTo>
                <a:close/>
              </a:path>
            </a:pathLst>
          </a:custGeom>
          <a:solidFill>
            <a:srgbClr val="FFFF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1639889" y="2438401"/>
            <a:ext cx="652463" cy="545306"/>
          </a:xfrm>
          <a:custGeom>
            <a:avLst/>
            <a:gdLst/>
            <a:ahLst/>
            <a:cxnLst>
              <a:cxn ang="0">
                <a:pos x="87" y="158"/>
              </a:cxn>
              <a:cxn ang="0">
                <a:pos x="125" y="120"/>
              </a:cxn>
              <a:cxn ang="0">
                <a:pos x="307" y="0"/>
              </a:cxn>
              <a:cxn ang="0">
                <a:pos x="323" y="28"/>
              </a:cxn>
              <a:cxn ang="0">
                <a:pos x="328" y="125"/>
              </a:cxn>
              <a:cxn ang="0">
                <a:pos x="345" y="196"/>
              </a:cxn>
              <a:cxn ang="0">
                <a:pos x="411" y="260"/>
              </a:cxn>
              <a:cxn ang="0">
                <a:pos x="156" y="458"/>
              </a:cxn>
              <a:cxn ang="0">
                <a:pos x="146" y="427"/>
              </a:cxn>
              <a:cxn ang="0">
                <a:pos x="134" y="394"/>
              </a:cxn>
              <a:cxn ang="0">
                <a:pos x="97" y="340"/>
              </a:cxn>
              <a:cxn ang="0">
                <a:pos x="92" y="293"/>
              </a:cxn>
              <a:cxn ang="0">
                <a:pos x="59" y="264"/>
              </a:cxn>
              <a:cxn ang="0">
                <a:pos x="0" y="255"/>
              </a:cxn>
              <a:cxn ang="0">
                <a:pos x="87" y="158"/>
              </a:cxn>
              <a:cxn ang="0">
                <a:pos x="87" y="158"/>
              </a:cxn>
            </a:cxnLst>
            <a:rect l="0" t="0" r="r" b="b"/>
            <a:pathLst>
              <a:path w="411" h="458">
                <a:moveTo>
                  <a:pt x="87" y="158"/>
                </a:moveTo>
                <a:lnTo>
                  <a:pt x="125" y="120"/>
                </a:lnTo>
                <a:lnTo>
                  <a:pt x="307" y="0"/>
                </a:lnTo>
                <a:lnTo>
                  <a:pt x="323" y="28"/>
                </a:lnTo>
                <a:lnTo>
                  <a:pt x="328" y="125"/>
                </a:lnTo>
                <a:lnTo>
                  <a:pt x="345" y="196"/>
                </a:lnTo>
                <a:lnTo>
                  <a:pt x="411" y="260"/>
                </a:lnTo>
                <a:lnTo>
                  <a:pt x="156" y="458"/>
                </a:lnTo>
                <a:lnTo>
                  <a:pt x="146" y="427"/>
                </a:lnTo>
                <a:lnTo>
                  <a:pt x="134" y="394"/>
                </a:lnTo>
                <a:lnTo>
                  <a:pt x="97" y="340"/>
                </a:lnTo>
                <a:lnTo>
                  <a:pt x="92" y="293"/>
                </a:lnTo>
                <a:lnTo>
                  <a:pt x="59" y="264"/>
                </a:lnTo>
                <a:lnTo>
                  <a:pt x="0" y="255"/>
                </a:lnTo>
                <a:lnTo>
                  <a:pt x="87" y="158"/>
                </a:lnTo>
                <a:lnTo>
                  <a:pt x="87" y="158"/>
                </a:lnTo>
                <a:close/>
              </a:path>
            </a:pathLst>
          </a:custGeom>
          <a:solidFill>
            <a:srgbClr val="FFFF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241802" y="2702719"/>
            <a:ext cx="600075" cy="384572"/>
          </a:xfrm>
          <a:custGeom>
            <a:avLst/>
            <a:gdLst/>
            <a:ahLst/>
            <a:cxnLst>
              <a:cxn ang="0">
                <a:pos x="274" y="4"/>
              </a:cxn>
              <a:cxn ang="0">
                <a:pos x="269" y="0"/>
              </a:cxn>
              <a:cxn ang="0">
                <a:pos x="260" y="16"/>
              </a:cxn>
              <a:cxn ang="0">
                <a:pos x="253" y="26"/>
              </a:cxn>
              <a:cxn ang="0">
                <a:pos x="248" y="26"/>
              </a:cxn>
              <a:cxn ang="0">
                <a:pos x="227" y="26"/>
              </a:cxn>
              <a:cxn ang="0">
                <a:pos x="210" y="33"/>
              </a:cxn>
              <a:cxn ang="0">
                <a:pos x="199" y="33"/>
              </a:cxn>
              <a:cxn ang="0">
                <a:pos x="177" y="26"/>
              </a:cxn>
              <a:cxn ang="0">
                <a:pos x="156" y="38"/>
              </a:cxn>
              <a:cxn ang="0">
                <a:pos x="151" y="38"/>
              </a:cxn>
              <a:cxn ang="0">
                <a:pos x="140" y="40"/>
              </a:cxn>
              <a:cxn ang="0">
                <a:pos x="0" y="123"/>
              </a:cxn>
              <a:cxn ang="0">
                <a:pos x="17" y="134"/>
              </a:cxn>
              <a:cxn ang="0">
                <a:pos x="21" y="151"/>
              </a:cxn>
              <a:cxn ang="0">
                <a:pos x="33" y="151"/>
              </a:cxn>
              <a:cxn ang="0">
                <a:pos x="50" y="139"/>
              </a:cxn>
              <a:cxn ang="0">
                <a:pos x="59" y="134"/>
              </a:cxn>
              <a:cxn ang="0">
                <a:pos x="59" y="130"/>
              </a:cxn>
              <a:cxn ang="0">
                <a:pos x="71" y="118"/>
              </a:cxn>
              <a:cxn ang="0">
                <a:pos x="71" y="123"/>
              </a:cxn>
              <a:cxn ang="0">
                <a:pos x="64" y="151"/>
              </a:cxn>
              <a:cxn ang="0">
                <a:pos x="71" y="156"/>
              </a:cxn>
              <a:cxn ang="0">
                <a:pos x="97" y="184"/>
              </a:cxn>
              <a:cxn ang="0">
                <a:pos x="102" y="210"/>
              </a:cxn>
              <a:cxn ang="0">
                <a:pos x="97" y="215"/>
              </a:cxn>
              <a:cxn ang="0">
                <a:pos x="109" y="231"/>
              </a:cxn>
              <a:cxn ang="0">
                <a:pos x="102" y="243"/>
              </a:cxn>
              <a:cxn ang="0">
                <a:pos x="78" y="267"/>
              </a:cxn>
              <a:cxn ang="0">
                <a:pos x="80" y="286"/>
              </a:cxn>
              <a:cxn ang="0">
                <a:pos x="97" y="297"/>
              </a:cxn>
              <a:cxn ang="0">
                <a:pos x="135" y="323"/>
              </a:cxn>
              <a:cxn ang="0">
                <a:pos x="312" y="193"/>
              </a:cxn>
              <a:cxn ang="0">
                <a:pos x="378" y="160"/>
              </a:cxn>
              <a:cxn ang="0">
                <a:pos x="357" y="146"/>
              </a:cxn>
              <a:cxn ang="0">
                <a:pos x="366" y="113"/>
              </a:cxn>
              <a:cxn ang="0">
                <a:pos x="362" y="85"/>
              </a:cxn>
              <a:cxn ang="0">
                <a:pos x="340" y="38"/>
              </a:cxn>
              <a:cxn ang="0">
                <a:pos x="328" y="4"/>
              </a:cxn>
              <a:cxn ang="0">
                <a:pos x="298" y="21"/>
              </a:cxn>
              <a:cxn ang="0">
                <a:pos x="274" y="4"/>
              </a:cxn>
              <a:cxn ang="0">
                <a:pos x="274" y="4"/>
              </a:cxn>
            </a:cxnLst>
            <a:rect l="0" t="0" r="r" b="b"/>
            <a:pathLst>
              <a:path w="378" h="323">
                <a:moveTo>
                  <a:pt x="274" y="4"/>
                </a:moveTo>
                <a:lnTo>
                  <a:pt x="269" y="0"/>
                </a:lnTo>
                <a:lnTo>
                  <a:pt x="260" y="16"/>
                </a:lnTo>
                <a:lnTo>
                  <a:pt x="253" y="26"/>
                </a:lnTo>
                <a:lnTo>
                  <a:pt x="248" y="26"/>
                </a:lnTo>
                <a:lnTo>
                  <a:pt x="227" y="26"/>
                </a:lnTo>
                <a:lnTo>
                  <a:pt x="210" y="33"/>
                </a:lnTo>
                <a:lnTo>
                  <a:pt x="199" y="33"/>
                </a:lnTo>
                <a:lnTo>
                  <a:pt x="177" y="26"/>
                </a:lnTo>
                <a:lnTo>
                  <a:pt x="156" y="38"/>
                </a:lnTo>
                <a:lnTo>
                  <a:pt x="151" y="38"/>
                </a:lnTo>
                <a:lnTo>
                  <a:pt x="140" y="40"/>
                </a:lnTo>
                <a:lnTo>
                  <a:pt x="0" y="123"/>
                </a:lnTo>
                <a:lnTo>
                  <a:pt x="17" y="134"/>
                </a:lnTo>
                <a:lnTo>
                  <a:pt x="21" y="151"/>
                </a:lnTo>
                <a:lnTo>
                  <a:pt x="33" y="151"/>
                </a:lnTo>
                <a:lnTo>
                  <a:pt x="50" y="139"/>
                </a:lnTo>
                <a:lnTo>
                  <a:pt x="59" y="134"/>
                </a:lnTo>
                <a:lnTo>
                  <a:pt x="59" y="130"/>
                </a:lnTo>
                <a:lnTo>
                  <a:pt x="71" y="118"/>
                </a:lnTo>
                <a:lnTo>
                  <a:pt x="71" y="123"/>
                </a:lnTo>
                <a:lnTo>
                  <a:pt x="64" y="151"/>
                </a:lnTo>
                <a:lnTo>
                  <a:pt x="71" y="156"/>
                </a:lnTo>
                <a:lnTo>
                  <a:pt x="97" y="184"/>
                </a:lnTo>
                <a:lnTo>
                  <a:pt x="102" y="210"/>
                </a:lnTo>
                <a:lnTo>
                  <a:pt x="97" y="215"/>
                </a:lnTo>
                <a:lnTo>
                  <a:pt x="109" y="231"/>
                </a:lnTo>
                <a:lnTo>
                  <a:pt x="102" y="243"/>
                </a:lnTo>
                <a:lnTo>
                  <a:pt x="78" y="267"/>
                </a:lnTo>
                <a:lnTo>
                  <a:pt x="80" y="286"/>
                </a:lnTo>
                <a:lnTo>
                  <a:pt x="97" y="297"/>
                </a:lnTo>
                <a:lnTo>
                  <a:pt x="135" y="323"/>
                </a:lnTo>
                <a:lnTo>
                  <a:pt x="312" y="193"/>
                </a:lnTo>
                <a:lnTo>
                  <a:pt x="378" y="160"/>
                </a:lnTo>
                <a:lnTo>
                  <a:pt x="357" y="146"/>
                </a:lnTo>
                <a:lnTo>
                  <a:pt x="366" y="113"/>
                </a:lnTo>
                <a:lnTo>
                  <a:pt x="362" y="85"/>
                </a:lnTo>
                <a:lnTo>
                  <a:pt x="340" y="38"/>
                </a:lnTo>
                <a:lnTo>
                  <a:pt x="328" y="4"/>
                </a:lnTo>
                <a:lnTo>
                  <a:pt x="298" y="21"/>
                </a:lnTo>
                <a:lnTo>
                  <a:pt x="274" y="4"/>
                </a:lnTo>
                <a:lnTo>
                  <a:pt x="274" y="4"/>
                </a:lnTo>
                <a:close/>
              </a:path>
            </a:pathLst>
          </a:custGeom>
          <a:solidFill>
            <a:srgbClr val="FFC0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875213" y="2626519"/>
            <a:ext cx="528638" cy="332185"/>
          </a:xfrm>
          <a:custGeom>
            <a:avLst/>
            <a:gdLst/>
            <a:ahLst/>
            <a:cxnLst>
              <a:cxn ang="0">
                <a:pos x="333" y="231"/>
              </a:cxn>
              <a:cxn ang="0">
                <a:pos x="319" y="253"/>
              </a:cxn>
              <a:cxn ang="0">
                <a:pos x="303" y="274"/>
              </a:cxn>
              <a:cxn ang="0">
                <a:pos x="270" y="253"/>
              </a:cxn>
              <a:cxn ang="0">
                <a:pos x="265" y="262"/>
              </a:cxn>
              <a:cxn ang="0">
                <a:pos x="248" y="269"/>
              </a:cxn>
              <a:cxn ang="0">
                <a:pos x="237" y="269"/>
              </a:cxn>
              <a:cxn ang="0">
                <a:pos x="211" y="248"/>
              </a:cxn>
              <a:cxn ang="0">
                <a:pos x="206" y="248"/>
              </a:cxn>
              <a:cxn ang="0">
                <a:pos x="194" y="253"/>
              </a:cxn>
              <a:cxn ang="0">
                <a:pos x="168" y="248"/>
              </a:cxn>
              <a:cxn ang="0">
                <a:pos x="156" y="236"/>
              </a:cxn>
              <a:cxn ang="0">
                <a:pos x="130" y="231"/>
              </a:cxn>
              <a:cxn ang="0">
                <a:pos x="109" y="236"/>
              </a:cxn>
              <a:cxn ang="0">
                <a:pos x="92" y="236"/>
              </a:cxn>
              <a:cxn ang="0">
                <a:pos x="76" y="257"/>
              </a:cxn>
              <a:cxn ang="0">
                <a:pos x="64" y="262"/>
              </a:cxn>
              <a:cxn ang="0">
                <a:pos x="48" y="279"/>
              </a:cxn>
              <a:cxn ang="0">
                <a:pos x="22" y="248"/>
              </a:cxn>
              <a:cxn ang="0">
                <a:pos x="0" y="236"/>
              </a:cxn>
              <a:cxn ang="0">
                <a:pos x="102" y="0"/>
              </a:cxn>
              <a:cxn ang="0">
                <a:pos x="333" y="231"/>
              </a:cxn>
              <a:cxn ang="0">
                <a:pos x="333" y="231"/>
              </a:cxn>
            </a:cxnLst>
            <a:rect l="0" t="0" r="r" b="b"/>
            <a:pathLst>
              <a:path w="333" h="279">
                <a:moveTo>
                  <a:pt x="333" y="231"/>
                </a:moveTo>
                <a:lnTo>
                  <a:pt x="319" y="253"/>
                </a:lnTo>
                <a:lnTo>
                  <a:pt x="303" y="274"/>
                </a:lnTo>
                <a:lnTo>
                  <a:pt x="270" y="253"/>
                </a:lnTo>
                <a:lnTo>
                  <a:pt x="265" y="262"/>
                </a:lnTo>
                <a:lnTo>
                  <a:pt x="248" y="269"/>
                </a:lnTo>
                <a:lnTo>
                  <a:pt x="237" y="269"/>
                </a:lnTo>
                <a:lnTo>
                  <a:pt x="211" y="248"/>
                </a:lnTo>
                <a:lnTo>
                  <a:pt x="206" y="248"/>
                </a:lnTo>
                <a:lnTo>
                  <a:pt x="194" y="253"/>
                </a:lnTo>
                <a:lnTo>
                  <a:pt x="168" y="248"/>
                </a:lnTo>
                <a:lnTo>
                  <a:pt x="156" y="236"/>
                </a:lnTo>
                <a:lnTo>
                  <a:pt x="130" y="231"/>
                </a:lnTo>
                <a:lnTo>
                  <a:pt x="109" y="236"/>
                </a:lnTo>
                <a:lnTo>
                  <a:pt x="92" y="236"/>
                </a:lnTo>
                <a:lnTo>
                  <a:pt x="76" y="257"/>
                </a:lnTo>
                <a:lnTo>
                  <a:pt x="64" y="262"/>
                </a:lnTo>
                <a:lnTo>
                  <a:pt x="48" y="279"/>
                </a:lnTo>
                <a:lnTo>
                  <a:pt x="22" y="248"/>
                </a:lnTo>
                <a:lnTo>
                  <a:pt x="0" y="236"/>
                </a:lnTo>
                <a:lnTo>
                  <a:pt x="102" y="0"/>
                </a:lnTo>
                <a:lnTo>
                  <a:pt x="333" y="231"/>
                </a:lnTo>
                <a:lnTo>
                  <a:pt x="333" y="231"/>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p:cNvSpPr>
          <p:nvPr/>
        </p:nvSpPr>
        <p:spPr bwMode="auto">
          <a:xfrm>
            <a:off x="4875213" y="2626519"/>
            <a:ext cx="528638" cy="332185"/>
          </a:xfrm>
          <a:custGeom>
            <a:avLst/>
            <a:gdLst/>
            <a:ahLst/>
            <a:cxnLst>
              <a:cxn ang="0">
                <a:pos x="333" y="231"/>
              </a:cxn>
              <a:cxn ang="0">
                <a:pos x="319" y="253"/>
              </a:cxn>
              <a:cxn ang="0">
                <a:pos x="303" y="274"/>
              </a:cxn>
              <a:cxn ang="0">
                <a:pos x="270" y="253"/>
              </a:cxn>
              <a:cxn ang="0">
                <a:pos x="265" y="262"/>
              </a:cxn>
              <a:cxn ang="0">
                <a:pos x="248" y="269"/>
              </a:cxn>
              <a:cxn ang="0">
                <a:pos x="237" y="269"/>
              </a:cxn>
              <a:cxn ang="0">
                <a:pos x="211" y="248"/>
              </a:cxn>
              <a:cxn ang="0">
                <a:pos x="206" y="248"/>
              </a:cxn>
              <a:cxn ang="0">
                <a:pos x="194" y="253"/>
              </a:cxn>
              <a:cxn ang="0">
                <a:pos x="168" y="248"/>
              </a:cxn>
              <a:cxn ang="0">
                <a:pos x="156" y="236"/>
              </a:cxn>
              <a:cxn ang="0">
                <a:pos x="130" y="231"/>
              </a:cxn>
              <a:cxn ang="0">
                <a:pos x="109" y="236"/>
              </a:cxn>
              <a:cxn ang="0">
                <a:pos x="92" y="236"/>
              </a:cxn>
              <a:cxn ang="0">
                <a:pos x="76" y="257"/>
              </a:cxn>
              <a:cxn ang="0">
                <a:pos x="64" y="262"/>
              </a:cxn>
              <a:cxn ang="0">
                <a:pos x="48" y="279"/>
              </a:cxn>
              <a:cxn ang="0">
                <a:pos x="22" y="248"/>
              </a:cxn>
              <a:cxn ang="0">
                <a:pos x="0" y="236"/>
              </a:cxn>
              <a:cxn ang="0">
                <a:pos x="102" y="0"/>
              </a:cxn>
              <a:cxn ang="0">
                <a:pos x="333" y="231"/>
              </a:cxn>
              <a:cxn ang="0">
                <a:pos x="333" y="231"/>
              </a:cxn>
            </a:cxnLst>
            <a:rect l="0" t="0" r="r" b="b"/>
            <a:pathLst>
              <a:path w="333" h="279">
                <a:moveTo>
                  <a:pt x="333" y="231"/>
                </a:moveTo>
                <a:lnTo>
                  <a:pt x="319" y="253"/>
                </a:lnTo>
                <a:lnTo>
                  <a:pt x="303" y="274"/>
                </a:lnTo>
                <a:lnTo>
                  <a:pt x="270" y="253"/>
                </a:lnTo>
                <a:lnTo>
                  <a:pt x="265" y="262"/>
                </a:lnTo>
                <a:lnTo>
                  <a:pt x="248" y="269"/>
                </a:lnTo>
                <a:lnTo>
                  <a:pt x="237" y="269"/>
                </a:lnTo>
                <a:lnTo>
                  <a:pt x="211" y="248"/>
                </a:lnTo>
                <a:lnTo>
                  <a:pt x="206" y="248"/>
                </a:lnTo>
                <a:lnTo>
                  <a:pt x="194" y="253"/>
                </a:lnTo>
                <a:lnTo>
                  <a:pt x="168" y="248"/>
                </a:lnTo>
                <a:lnTo>
                  <a:pt x="156" y="236"/>
                </a:lnTo>
                <a:lnTo>
                  <a:pt x="130" y="231"/>
                </a:lnTo>
                <a:lnTo>
                  <a:pt x="109" y="236"/>
                </a:lnTo>
                <a:lnTo>
                  <a:pt x="92" y="236"/>
                </a:lnTo>
                <a:lnTo>
                  <a:pt x="76" y="257"/>
                </a:lnTo>
                <a:lnTo>
                  <a:pt x="64" y="262"/>
                </a:lnTo>
                <a:lnTo>
                  <a:pt x="48" y="279"/>
                </a:lnTo>
                <a:lnTo>
                  <a:pt x="22" y="248"/>
                </a:lnTo>
                <a:lnTo>
                  <a:pt x="0" y="236"/>
                </a:lnTo>
                <a:lnTo>
                  <a:pt x="102" y="0"/>
                </a:lnTo>
                <a:lnTo>
                  <a:pt x="333" y="231"/>
                </a:lnTo>
                <a:lnTo>
                  <a:pt x="333" y="231"/>
                </a:lnTo>
                <a:close/>
              </a:path>
            </a:pathLst>
          </a:custGeom>
          <a:solidFill>
            <a:srgbClr val="FFC0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b="1" dirty="0"/>
          </a:p>
        </p:txBody>
      </p:sp>
      <p:sp>
        <p:nvSpPr>
          <p:cNvPr id="1044" name="Freeform 20"/>
          <p:cNvSpPr>
            <a:spLocks/>
          </p:cNvSpPr>
          <p:nvPr/>
        </p:nvSpPr>
        <p:spPr bwMode="auto">
          <a:xfrm>
            <a:off x="4456114" y="2893219"/>
            <a:ext cx="727075" cy="484585"/>
          </a:xfrm>
          <a:custGeom>
            <a:avLst/>
            <a:gdLst/>
            <a:ahLst/>
            <a:cxnLst>
              <a:cxn ang="0">
                <a:pos x="243" y="0"/>
              </a:cxn>
              <a:cxn ang="0">
                <a:pos x="177" y="33"/>
              </a:cxn>
              <a:cxn ang="0">
                <a:pos x="0" y="163"/>
              </a:cxn>
              <a:cxn ang="0">
                <a:pos x="12" y="175"/>
              </a:cxn>
              <a:cxn ang="0">
                <a:pos x="26" y="185"/>
              </a:cxn>
              <a:cxn ang="0">
                <a:pos x="33" y="189"/>
              </a:cxn>
              <a:cxn ang="0">
                <a:pos x="42" y="201"/>
              </a:cxn>
              <a:cxn ang="0">
                <a:pos x="71" y="218"/>
              </a:cxn>
              <a:cxn ang="0">
                <a:pos x="92" y="234"/>
              </a:cxn>
              <a:cxn ang="0">
                <a:pos x="101" y="248"/>
              </a:cxn>
              <a:cxn ang="0">
                <a:pos x="49" y="277"/>
              </a:cxn>
              <a:cxn ang="0">
                <a:pos x="71" y="319"/>
              </a:cxn>
              <a:cxn ang="0">
                <a:pos x="75" y="319"/>
              </a:cxn>
              <a:cxn ang="0">
                <a:pos x="108" y="324"/>
              </a:cxn>
              <a:cxn ang="0">
                <a:pos x="118" y="319"/>
              </a:cxn>
              <a:cxn ang="0">
                <a:pos x="130" y="319"/>
              </a:cxn>
              <a:cxn ang="0">
                <a:pos x="130" y="324"/>
              </a:cxn>
              <a:cxn ang="0">
                <a:pos x="139" y="331"/>
              </a:cxn>
              <a:cxn ang="0">
                <a:pos x="172" y="357"/>
              </a:cxn>
              <a:cxn ang="0">
                <a:pos x="205" y="362"/>
              </a:cxn>
              <a:cxn ang="0">
                <a:pos x="222" y="374"/>
              </a:cxn>
              <a:cxn ang="0">
                <a:pos x="231" y="378"/>
              </a:cxn>
              <a:cxn ang="0">
                <a:pos x="243" y="369"/>
              </a:cxn>
              <a:cxn ang="0">
                <a:pos x="260" y="374"/>
              </a:cxn>
              <a:cxn ang="0">
                <a:pos x="269" y="383"/>
              </a:cxn>
              <a:cxn ang="0">
                <a:pos x="328" y="407"/>
              </a:cxn>
              <a:cxn ang="0">
                <a:pos x="345" y="407"/>
              </a:cxn>
              <a:cxn ang="0">
                <a:pos x="356" y="400"/>
              </a:cxn>
              <a:cxn ang="0">
                <a:pos x="373" y="400"/>
              </a:cxn>
              <a:cxn ang="0">
                <a:pos x="382" y="390"/>
              </a:cxn>
              <a:cxn ang="0">
                <a:pos x="432" y="378"/>
              </a:cxn>
              <a:cxn ang="0">
                <a:pos x="437" y="383"/>
              </a:cxn>
              <a:cxn ang="0">
                <a:pos x="446" y="395"/>
              </a:cxn>
              <a:cxn ang="0">
                <a:pos x="453" y="378"/>
              </a:cxn>
              <a:cxn ang="0">
                <a:pos x="458" y="369"/>
              </a:cxn>
              <a:cxn ang="0">
                <a:pos x="437" y="357"/>
              </a:cxn>
              <a:cxn ang="0">
                <a:pos x="425" y="348"/>
              </a:cxn>
              <a:cxn ang="0">
                <a:pos x="416" y="341"/>
              </a:cxn>
              <a:cxn ang="0">
                <a:pos x="394" y="303"/>
              </a:cxn>
              <a:cxn ang="0">
                <a:pos x="382" y="298"/>
              </a:cxn>
              <a:cxn ang="0">
                <a:pos x="373" y="281"/>
              </a:cxn>
              <a:cxn ang="0">
                <a:pos x="356" y="277"/>
              </a:cxn>
              <a:cxn ang="0">
                <a:pos x="349" y="265"/>
              </a:cxn>
              <a:cxn ang="0">
                <a:pos x="356" y="255"/>
              </a:cxn>
              <a:cxn ang="0">
                <a:pos x="345" y="244"/>
              </a:cxn>
              <a:cxn ang="0">
                <a:pos x="335" y="239"/>
              </a:cxn>
              <a:cxn ang="0">
                <a:pos x="340" y="222"/>
              </a:cxn>
              <a:cxn ang="0">
                <a:pos x="335" y="206"/>
              </a:cxn>
              <a:cxn ang="0">
                <a:pos x="323" y="168"/>
              </a:cxn>
              <a:cxn ang="0">
                <a:pos x="323" y="159"/>
              </a:cxn>
              <a:cxn ang="0">
                <a:pos x="335" y="159"/>
              </a:cxn>
              <a:cxn ang="0">
                <a:pos x="340" y="152"/>
              </a:cxn>
              <a:cxn ang="0">
                <a:pos x="328" y="142"/>
              </a:cxn>
              <a:cxn ang="0">
                <a:pos x="312" y="121"/>
              </a:cxn>
              <a:cxn ang="0">
                <a:pos x="297" y="109"/>
              </a:cxn>
              <a:cxn ang="0">
                <a:pos x="297" y="92"/>
              </a:cxn>
              <a:cxn ang="0">
                <a:pos x="312" y="71"/>
              </a:cxn>
              <a:cxn ang="0">
                <a:pos x="312" y="67"/>
              </a:cxn>
              <a:cxn ang="0">
                <a:pos x="312" y="55"/>
              </a:cxn>
              <a:cxn ang="0">
                <a:pos x="286" y="24"/>
              </a:cxn>
              <a:cxn ang="0">
                <a:pos x="264" y="12"/>
              </a:cxn>
              <a:cxn ang="0">
                <a:pos x="243" y="0"/>
              </a:cxn>
              <a:cxn ang="0">
                <a:pos x="243" y="0"/>
              </a:cxn>
            </a:cxnLst>
            <a:rect l="0" t="0" r="r" b="b"/>
            <a:pathLst>
              <a:path w="458" h="407">
                <a:moveTo>
                  <a:pt x="243" y="0"/>
                </a:moveTo>
                <a:lnTo>
                  <a:pt x="177" y="33"/>
                </a:lnTo>
                <a:lnTo>
                  <a:pt x="0" y="163"/>
                </a:lnTo>
                <a:lnTo>
                  <a:pt x="12" y="175"/>
                </a:lnTo>
                <a:lnTo>
                  <a:pt x="26" y="185"/>
                </a:lnTo>
                <a:lnTo>
                  <a:pt x="33" y="189"/>
                </a:lnTo>
                <a:lnTo>
                  <a:pt x="42" y="201"/>
                </a:lnTo>
                <a:lnTo>
                  <a:pt x="71" y="218"/>
                </a:lnTo>
                <a:lnTo>
                  <a:pt x="92" y="234"/>
                </a:lnTo>
                <a:lnTo>
                  <a:pt x="101" y="248"/>
                </a:lnTo>
                <a:lnTo>
                  <a:pt x="49" y="277"/>
                </a:lnTo>
                <a:lnTo>
                  <a:pt x="71" y="319"/>
                </a:lnTo>
                <a:lnTo>
                  <a:pt x="75" y="319"/>
                </a:lnTo>
                <a:lnTo>
                  <a:pt x="108" y="324"/>
                </a:lnTo>
                <a:lnTo>
                  <a:pt x="118" y="319"/>
                </a:lnTo>
                <a:lnTo>
                  <a:pt x="130" y="319"/>
                </a:lnTo>
                <a:lnTo>
                  <a:pt x="130" y="324"/>
                </a:lnTo>
                <a:lnTo>
                  <a:pt x="139" y="331"/>
                </a:lnTo>
                <a:lnTo>
                  <a:pt x="172" y="357"/>
                </a:lnTo>
                <a:lnTo>
                  <a:pt x="205" y="362"/>
                </a:lnTo>
                <a:lnTo>
                  <a:pt x="222" y="374"/>
                </a:lnTo>
                <a:lnTo>
                  <a:pt x="231" y="378"/>
                </a:lnTo>
                <a:lnTo>
                  <a:pt x="243" y="369"/>
                </a:lnTo>
                <a:lnTo>
                  <a:pt x="260" y="374"/>
                </a:lnTo>
                <a:lnTo>
                  <a:pt x="269" y="383"/>
                </a:lnTo>
                <a:lnTo>
                  <a:pt x="328" y="407"/>
                </a:lnTo>
                <a:lnTo>
                  <a:pt x="345" y="407"/>
                </a:lnTo>
                <a:lnTo>
                  <a:pt x="356" y="400"/>
                </a:lnTo>
                <a:lnTo>
                  <a:pt x="373" y="400"/>
                </a:lnTo>
                <a:lnTo>
                  <a:pt x="382" y="390"/>
                </a:lnTo>
                <a:lnTo>
                  <a:pt x="432" y="378"/>
                </a:lnTo>
                <a:lnTo>
                  <a:pt x="437" y="383"/>
                </a:lnTo>
                <a:lnTo>
                  <a:pt x="446" y="395"/>
                </a:lnTo>
                <a:lnTo>
                  <a:pt x="453" y="378"/>
                </a:lnTo>
                <a:lnTo>
                  <a:pt x="458" y="369"/>
                </a:lnTo>
                <a:lnTo>
                  <a:pt x="437" y="357"/>
                </a:lnTo>
                <a:lnTo>
                  <a:pt x="425" y="348"/>
                </a:lnTo>
                <a:lnTo>
                  <a:pt x="416" y="341"/>
                </a:lnTo>
                <a:lnTo>
                  <a:pt x="394" y="303"/>
                </a:lnTo>
                <a:lnTo>
                  <a:pt x="382" y="298"/>
                </a:lnTo>
                <a:lnTo>
                  <a:pt x="373" y="281"/>
                </a:lnTo>
                <a:lnTo>
                  <a:pt x="356" y="277"/>
                </a:lnTo>
                <a:lnTo>
                  <a:pt x="349" y="265"/>
                </a:lnTo>
                <a:lnTo>
                  <a:pt x="356" y="255"/>
                </a:lnTo>
                <a:lnTo>
                  <a:pt x="345" y="244"/>
                </a:lnTo>
                <a:lnTo>
                  <a:pt x="335" y="239"/>
                </a:lnTo>
                <a:lnTo>
                  <a:pt x="340" y="222"/>
                </a:lnTo>
                <a:lnTo>
                  <a:pt x="335" y="206"/>
                </a:lnTo>
                <a:lnTo>
                  <a:pt x="323" y="168"/>
                </a:lnTo>
                <a:lnTo>
                  <a:pt x="323" y="159"/>
                </a:lnTo>
                <a:lnTo>
                  <a:pt x="335" y="159"/>
                </a:lnTo>
                <a:lnTo>
                  <a:pt x="340" y="152"/>
                </a:lnTo>
                <a:lnTo>
                  <a:pt x="328" y="142"/>
                </a:lnTo>
                <a:lnTo>
                  <a:pt x="312" y="121"/>
                </a:lnTo>
                <a:lnTo>
                  <a:pt x="297" y="109"/>
                </a:lnTo>
                <a:lnTo>
                  <a:pt x="297" y="92"/>
                </a:lnTo>
                <a:lnTo>
                  <a:pt x="312" y="71"/>
                </a:lnTo>
                <a:lnTo>
                  <a:pt x="312" y="67"/>
                </a:lnTo>
                <a:lnTo>
                  <a:pt x="312" y="55"/>
                </a:lnTo>
                <a:lnTo>
                  <a:pt x="286" y="24"/>
                </a:lnTo>
                <a:lnTo>
                  <a:pt x="264" y="12"/>
                </a:lnTo>
                <a:lnTo>
                  <a:pt x="243" y="0"/>
                </a:lnTo>
                <a:lnTo>
                  <a:pt x="243" y="0"/>
                </a:lnTo>
                <a:close/>
              </a:path>
            </a:pathLst>
          </a:custGeom>
          <a:solidFill>
            <a:srgbClr val="FFC0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822826" y="3377804"/>
            <a:ext cx="641350" cy="582216"/>
          </a:xfrm>
          <a:custGeom>
            <a:avLst/>
            <a:gdLst/>
            <a:ahLst/>
            <a:cxnLst>
              <a:cxn ang="0">
                <a:pos x="291" y="42"/>
              </a:cxn>
              <a:cxn ang="0">
                <a:pos x="277" y="52"/>
              </a:cxn>
              <a:cxn ang="0">
                <a:pos x="265" y="52"/>
              </a:cxn>
              <a:cxn ang="0">
                <a:pos x="253" y="42"/>
              </a:cxn>
              <a:cxn ang="0">
                <a:pos x="239" y="42"/>
              </a:cxn>
              <a:cxn ang="0">
                <a:pos x="227" y="9"/>
              </a:cxn>
              <a:cxn ang="0">
                <a:pos x="215" y="0"/>
              </a:cxn>
              <a:cxn ang="0">
                <a:pos x="206" y="14"/>
              </a:cxn>
              <a:cxn ang="0">
                <a:pos x="173" y="47"/>
              </a:cxn>
              <a:cxn ang="0">
                <a:pos x="151" y="118"/>
              </a:cxn>
              <a:cxn ang="0">
                <a:pos x="151" y="144"/>
              </a:cxn>
              <a:cxn ang="0">
                <a:pos x="125" y="165"/>
              </a:cxn>
              <a:cxn ang="0">
                <a:pos x="114" y="193"/>
              </a:cxn>
              <a:cxn ang="0">
                <a:pos x="92" y="203"/>
              </a:cxn>
              <a:cxn ang="0">
                <a:pos x="55" y="241"/>
              </a:cxn>
              <a:cxn ang="0">
                <a:pos x="38" y="278"/>
              </a:cxn>
              <a:cxn ang="0">
                <a:pos x="0" y="337"/>
              </a:cxn>
              <a:cxn ang="0">
                <a:pos x="104" y="399"/>
              </a:cxn>
              <a:cxn ang="0">
                <a:pos x="118" y="399"/>
              </a:cxn>
              <a:cxn ang="0">
                <a:pos x="135" y="404"/>
              </a:cxn>
              <a:cxn ang="0">
                <a:pos x="135" y="413"/>
              </a:cxn>
              <a:cxn ang="0">
                <a:pos x="156" y="430"/>
              </a:cxn>
              <a:cxn ang="0">
                <a:pos x="168" y="446"/>
              </a:cxn>
              <a:cxn ang="0">
                <a:pos x="201" y="467"/>
              </a:cxn>
              <a:cxn ang="0">
                <a:pos x="215" y="467"/>
              </a:cxn>
              <a:cxn ang="0">
                <a:pos x="239" y="472"/>
              </a:cxn>
              <a:cxn ang="0">
                <a:pos x="244" y="489"/>
              </a:cxn>
              <a:cxn ang="0">
                <a:pos x="253" y="458"/>
              </a:cxn>
              <a:cxn ang="0">
                <a:pos x="277" y="463"/>
              </a:cxn>
              <a:cxn ang="0">
                <a:pos x="286" y="446"/>
              </a:cxn>
              <a:cxn ang="0">
                <a:pos x="291" y="420"/>
              </a:cxn>
              <a:cxn ang="0">
                <a:pos x="277" y="392"/>
              </a:cxn>
              <a:cxn ang="0">
                <a:pos x="244" y="371"/>
              </a:cxn>
              <a:cxn ang="0">
                <a:pos x="232" y="345"/>
              </a:cxn>
              <a:cxn ang="0">
                <a:pos x="239" y="300"/>
              </a:cxn>
              <a:cxn ang="0">
                <a:pos x="260" y="307"/>
              </a:cxn>
              <a:cxn ang="0">
                <a:pos x="253" y="345"/>
              </a:cxn>
              <a:cxn ang="0">
                <a:pos x="298" y="333"/>
              </a:cxn>
              <a:cxn ang="0">
                <a:pos x="319" y="295"/>
              </a:cxn>
              <a:cxn ang="0">
                <a:pos x="336" y="248"/>
              </a:cxn>
              <a:cxn ang="0">
                <a:pos x="404" y="151"/>
              </a:cxn>
              <a:cxn ang="0">
                <a:pos x="340" y="151"/>
              </a:cxn>
              <a:cxn ang="0">
                <a:pos x="340" y="134"/>
              </a:cxn>
              <a:cxn ang="0">
                <a:pos x="340" y="127"/>
              </a:cxn>
              <a:cxn ang="0">
                <a:pos x="329" y="123"/>
              </a:cxn>
              <a:cxn ang="0">
                <a:pos x="329" y="113"/>
              </a:cxn>
              <a:cxn ang="0">
                <a:pos x="336" y="97"/>
              </a:cxn>
              <a:cxn ang="0">
                <a:pos x="329" y="89"/>
              </a:cxn>
              <a:cxn ang="0">
                <a:pos x="324" y="85"/>
              </a:cxn>
              <a:cxn ang="0">
                <a:pos x="291" y="42"/>
              </a:cxn>
              <a:cxn ang="0">
                <a:pos x="291" y="42"/>
              </a:cxn>
            </a:cxnLst>
            <a:rect l="0" t="0" r="r" b="b"/>
            <a:pathLst>
              <a:path w="404" h="489">
                <a:moveTo>
                  <a:pt x="291" y="42"/>
                </a:moveTo>
                <a:lnTo>
                  <a:pt x="277" y="52"/>
                </a:lnTo>
                <a:lnTo>
                  <a:pt x="265" y="52"/>
                </a:lnTo>
                <a:lnTo>
                  <a:pt x="253" y="42"/>
                </a:lnTo>
                <a:lnTo>
                  <a:pt x="239" y="42"/>
                </a:lnTo>
                <a:lnTo>
                  <a:pt x="227" y="9"/>
                </a:lnTo>
                <a:lnTo>
                  <a:pt x="215" y="0"/>
                </a:lnTo>
                <a:lnTo>
                  <a:pt x="206" y="14"/>
                </a:lnTo>
                <a:lnTo>
                  <a:pt x="173" y="47"/>
                </a:lnTo>
                <a:lnTo>
                  <a:pt x="151" y="118"/>
                </a:lnTo>
                <a:lnTo>
                  <a:pt x="151" y="144"/>
                </a:lnTo>
                <a:lnTo>
                  <a:pt x="125" y="165"/>
                </a:lnTo>
                <a:lnTo>
                  <a:pt x="114" y="193"/>
                </a:lnTo>
                <a:lnTo>
                  <a:pt x="92" y="203"/>
                </a:lnTo>
                <a:lnTo>
                  <a:pt x="55" y="241"/>
                </a:lnTo>
                <a:lnTo>
                  <a:pt x="38" y="278"/>
                </a:lnTo>
                <a:lnTo>
                  <a:pt x="0" y="337"/>
                </a:lnTo>
                <a:lnTo>
                  <a:pt x="104" y="399"/>
                </a:lnTo>
                <a:lnTo>
                  <a:pt x="118" y="399"/>
                </a:lnTo>
                <a:lnTo>
                  <a:pt x="135" y="404"/>
                </a:lnTo>
                <a:lnTo>
                  <a:pt x="135" y="413"/>
                </a:lnTo>
                <a:lnTo>
                  <a:pt x="156" y="430"/>
                </a:lnTo>
                <a:lnTo>
                  <a:pt x="168" y="446"/>
                </a:lnTo>
                <a:lnTo>
                  <a:pt x="201" y="467"/>
                </a:lnTo>
                <a:lnTo>
                  <a:pt x="215" y="467"/>
                </a:lnTo>
                <a:lnTo>
                  <a:pt x="239" y="472"/>
                </a:lnTo>
                <a:lnTo>
                  <a:pt x="244" y="489"/>
                </a:lnTo>
                <a:lnTo>
                  <a:pt x="253" y="458"/>
                </a:lnTo>
                <a:lnTo>
                  <a:pt x="277" y="463"/>
                </a:lnTo>
                <a:lnTo>
                  <a:pt x="286" y="446"/>
                </a:lnTo>
                <a:lnTo>
                  <a:pt x="291" y="420"/>
                </a:lnTo>
                <a:lnTo>
                  <a:pt x="277" y="392"/>
                </a:lnTo>
                <a:lnTo>
                  <a:pt x="244" y="371"/>
                </a:lnTo>
                <a:lnTo>
                  <a:pt x="232" y="345"/>
                </a:lnTo>
                <a:lnTo>
                  <a:pt x="239" y="300"/>
                </a:lnTo>
                <a:lnTo>
                  <a:pt x="260" y="307"/>
                </a:lnTo>
                <a:lnTo>
                  <a:pt x="253" y="345"/>
                </a:lnTo>
                <a:lnTo>
                  <a:pt x="298" y="333"/>
                </a:lnTo>
                <a:lnTo>
                  <a:pt x="319" y="295"/>
                </a:lnTo>
                <a:lnTo>
                  <a:pt x="336" y="248"/>
                </a:lnTo>
                <a:lnTo>
                  <a:pt x="404" y="151"/>
                </a:lnTo>
                <a:lnTo>
                  <a:pt x="340" y="151"/>
                </a:lnTo>
                <a:lnTo>
                  <a:pt x="340" y="134"/>
                </a:lnTo>
                <a:lnTo>
                  <a:pt x="340" y="127"/>
                </a:lnTo>
                <a:lnTo>
                  <a:pt x="329" y="123"/>
                </a:lnTo>
                <a:lnTo>
                  <a:pt x="329" y="113"/>
                </a:lnTo>
                <a:lnTo>
                  <a:pt x="336" y="97"/>
                </a:lnTo>
                <a:lnTo>
                  <a:pt x="329" y="89"/>
                </a:lnTo>
                <a:lnTo>
                  <a:pt x="324" y="85"/>
                </a:lnTo>
                <a:lnTo>
                  <a:pt x="291" y="42"/>
                </a:lnTo>
                <a:lnTo>
                  <a:pt x="291" y="42"/>
                </a:lnTo>
                <a:close/>
              </a:path>
            </a:pathLst>
          </a:custGeom>
          <a:solidFill>
            <a:srgbClr val="FFC0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3633788" y="2207419"/>
            <a:ext cx="488950" cy="553641"/>
          </a:xfrm>
          <a:custGeom>
            <a:avLst/>
            <a:gdLst/>
            <a:ahLst/>
            <a:cxnLst>
              <a:cxn ang="0">
                <a:pos x="223" y="201"/>
              </a:cxn>
              <a:cxn ang="0">
                <a:pos x="81" y="194"/>
              </a:cxn>
              <a:cxn ang="0">
                <a:pos x="81" y="113"/>
              </a:cxn>
              <a:cxn ang="0">
                <a:pos x="34" y="45"/>
              </a:cxn>
              <a:cxn ang="0">
                <a:pos x="0" y="0"/>
              </a:cxn>
              <a:cxn ang="0">
                <a:pos x="26" y="109"/>
              </a:cxn>
              <a:cxn ang="0">
                <a:pos x="22" y="146"/>
              </a:cxn>
              <a:cxn ang="0">
                <a:pos x="26" y="172"/>
              </a:cxn>
              <a:cxn ang="0">
                <a:pos x="17" y="194"/>
              </a:cxn>
              <a:cxn ang="0">
                <a:pos x="22" y="243"/>
              </a:cxn>
              <a:cxn ang="0">
                <a:pos x="26" y="269"/>
              </a:cxn>
              <a:cxn ang="0">
                <a:pos x="34" y="281"/>
              </a:cxn>
              <a:cxn ang="0">
                <a:pos x="17" y="328"/>
              </a:cxn>
              <a:cxn ang="0">
                <a:pos x="22" y="328"/>
              </a:cxn>
              <a:cxn ang="0">
                <a:pos x="26" y="366"/>
              </a:cxn>
              <a:cxn ang="0">
                <a:pos x="22" y="404"/>
              </a:cxn>
              <a:cxn ang="0">
                <a:pos x="22" y="420"/>
              </a:cxn>
              <a:cxn ang="0">
                <a:pos x="22" y="449"/>
              </a:cxn>
              <a:cxn ang="0">
                <a:pos x="22" y="465"/>
              </a:cxn>
              <a:cxn ang="0">
                <a:pos x="109" y="399"/>
              </a:cxn>
              <a:cxn ang="0">
                <a:pos x="123" y="394"/>
              </a:cxn>
              <a:cxn ang="0">
                <a:pos x="140" y="373"/>
              </a:cxn>
              <a:cxn ang="0">
                <a:pos x="161" y="411"/>
              </a:cxn>
              <a:cxn ang="0">
                <a:pos x="308" y="345"/>
              </a:cxn>
              <a:cxn ang="0">
                <a:pos x="298" y="324"/>
              </a:cxn>
              <a:cxn ang="0">
                <a:pos x="291" y="314"/>
              </a:cxn>
              <a:cxn ang="0">
                <a:pos x="274" y="293"/>
              </a:cxn>
              <a:cxn ang="0">
                <a:pos x="265" y="276"/>
              </a:cxn>
              <a:cxn ang="0">
                <a:pos x="223" y="201"/>
              </a:cxn>
              <a:cxn ang="0">
                <a:pos x="223" y="201"/>
              </a:cxn>
            </a:cxnLst>
            <a:rect l="0" t="0" r="r" b="b"/>
            <a:pathLst>
              <a:path w="308" h="465">
                <a:moveTo>
                  <a:pt x="223" y="201"/>
                </a:moveTo>
                <a:lnTo>
                  <a:pt x="81" y="194"/>
                </a:lnTo>
                <a:lnTo>
                  <a:pt x="81" y="113"/>
                </a:lnTo>
                <a:lnTo>
                  <a:pt x="34" y="45"/>
                </a:lnTo>
                <a:lnTo>
                  <a:pt x="0" y="0"/>
                </a:lnTo>
                <a:lnTo>
                  <a:pt x="26" y="109"/>
                </a:lnTo>
                <a:lnTo>
                  <a:pt x="22" y="146"/>
                </a:lnTo>
                <a:lnTo>
                  <a:pt x="26" y="172"/>
                </a:lnTo>
                <a:lnTo>
                  <a:pt x="17" y="194"/>
                </a:lnTo>
                <a:lnTo>
                  <a:pt x="22" y="243"/>
                </a:lnTo>
                <a:lnTo>
                  <a:pt x="26" y="269"/>
                </a:lnTo>
                <a:lnTo>
                  <a:pt x="34" y="281"/>
                </a:lnTo>
                <a:lnTo>
                  <a:pt x="17" y="328"/>
                </a:lnTo>
                <a:lnTo>
                  <a:pt x="22" y="328"/>
                </a:lnTo>
                <a:lnTo>
                  <a:pt x="26" y="366"/>
                </a:lnTo>
                <a:lnTo>
                  <a:pt x="22" y="404"/>
                </a:lnTo>
                <a:lnTo>
                  <a:pt x="22" y="420"/>
                </a:lnTo>
                <a:lnTo>
                  <a:pt x="22" y="449"/>
                </a:lnTo>
                <a:lnTo>
                  <a:pt x="22" y="465"/>
                </a:lnTo>
                <a:lnTo>
                  <a:pt x="109" y="399"/>
                </a:lnTo>
                <a:lnTo>
                  <a:pt x="123" y="394"/>
                </a:lnTo>
                <a:lnTo>
                  <a:pt x="140" y="373"/>
                </a:lnTo>
                <a:lnTo>
                  <a:pt x="161" y="411"/>
                </a:lnTo>
                <a:lnTo>
                  <a:pt x="308" y="345"/>
                </a:lnTo>
                <a:lnTo>
                  <a:pt x="298" y="324"/>
                </a:lnTo>
                <a:lnTo>
                  <a:pt x="291" y="314"/>
                </a:lnTo>
                <a:lnTo>
                  <a:pt x="274" y="293"/>
                </a:lnTo>
                <a:lnTo>
                  <a:pt x="265" y="276"/>
                </a:lnTo>
                <a:lnTo>
                  <a:pt x="223" y="201"/>
                </a:lnTo>
                <a:lnTo>
                  <a:pt x="223" y="201"/>
                </a:lnTo>
                <a:close/>
              </a:path>
            </a:pathLst>
          </a:custGeom>
          <a:solidFill>
            <a:srgbClr val="99FFCC"/>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2292351" y="2477691"/>
            <a:ext cx="641350" cy="506016"/>
          </a:xfrm>
          <a:custGeom>
            <a:avLst/>
            <a:gdLst/>
            <a:ahLst/>
            <a:cxnLst>
              <a:cxn ang="0">
                <a:pos x="0" y="227"/>
              </a:cxn>
              <a:cxn ang="0">
                <a:pos x="54" y="177"/>
              </a:cxn>
              <a:cxn ang="0">
                <a:pos x="54" y="139"/>
              </a:cxn>
              <a:cxn ang="0">
                <a:pos x="106" y="0"/>
              </a:cxn>
              <a:cxn ang="0">
                <a:pos x="177" y="71"/>
              </a:cxn>
              <a:cxn ang="0">
                <a:pos x="286" y="134"/>
              </a:cxn>
              <a:cxn ang="0">
                <a:pos x="404" y="184"/>
              </a:cxn>
              <a:cxn ang="0">
                <a:pos x="316" y="312"/>
              </a:cxn>
              <a:cxn ang="0">
                <a:pos x="269" y="356"/>
              </a:cxn>
              <a:cxn ang="0">
                <a:pos x="236" y="425"/>
              </a:cxn>
              <a:cxn ang="0">
                <a:pos x="210" y="394"/>
              </a:cxn>
              <a:cxn ang="0">
                <a:pos x="80" y="323"/>
              </a:cxn>
              <a:cxn ang="0">
                <a:pos x="42" y="274"/>
              </a:cxn>
              <a:cxn ang="0">
                <a:pos x="0" y="227"/>
              </a:cxn>
              <a:cxn ang="0">
                <a:pos x="0" y="227"/>
              </a:cxn>
            </a:cxnLst>
            <a:rect l="0" t="0" r="r" b="b"/>
            <a:pathLst>
              <a:path w="404" h="425">
                <a:moveTo>
                  <a:pt x="0" y="227"/>
                </a:moveTo>
                <a:lnTo>
                  <a:pt x="54" y="177"/>
                </a:lnTo>
                <a:lnTo>
                  <a:pt x="54" y="139"/>
                </a:lnTo>
                <a:lnTo>
                  <a:pt x="106" y="0"/>
                </a:lnTo>
                <a:lnTo>
                  <a:pt x="177" y="71"/>
                </a:lnTo>
                <a:lnTo>
                  <a:pt x="286" y="134"/>
                </a:lnTo>
                <a:lnTo>
                  <a:pt x="404" y="184"/>
                </a:lnTo>
                <a:lnTo>
                  <a:pt x="316" y="312"/>
                </a:lnTo>
                <a:lnTo>
                  <a:pt x="269" y="356"/>
                </a:lnTo>
                <a:lnTo>
                  <a:pt x="236" y="425"/>
                </a:lnTo>
                <a:lnTo>
                  <a:pt x="210" y="394"/>
                </a:lnTo>
                <a:lnTo>
                  <a:pt x="80" y="323"/>
                </a:lnTo>
                <a:lnTo>
                  <a:pt x="42" y="274"/>
                </a:lnTo>
                <a:lnTo>
                  <a:pt x="0" y="227"/>
                </a:lnTo>
                <a:lnTo>
                  <a:pt x="0" y="227"/>
                </a:lnTo>
                <a:close/>
              </a:path>
            </a:pathLst>
          </a:custGeom>
          <a:solidFill>
            <a:srgbClr val="FFFF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4927602" y="2901553"/>
            <a:ext cx="428625" cy="538163"/>
          </a:xfrm>
          <a:custGeom>
            <a:avLst/>
            <a:gdLst/>
            <a:ahLst/>
            <a:cxnLst>
              <a:cxn ang="0">
                <a:pos x="15" y="60"/>
              </a:cxn>
              <a:cxn ang="0">
                <a:pos x="0" y="85"/>
              </a:cxn>
              <a:cxn ang="0">
                <a:pos x="15" y="114"/>
              </a:cxn>
              <a:cxn ang="0">
                <a:pos x="43" y="145"/>
              </a:cxn>
              <a:cxn ang="0">
                <a:pos x="26" y="152"/>
              </a:cxn>
              <a:cxn ang="0">
                <a:pos x="38" y="199"/>
              </a:cxn>
              <a:cxn ang="0">
                <a:pos x="38" y="232"/>
              </a:cxn>
              <a:cxn ang="0">
                <a:pos x="59" y="248"/>
              </a:cxn>
              <a:cxn ang="0">
                <a:pos x="59" y="270"/>
              </a:cxn>
              <a:cxn ang="0">
                <a:pos x="85" y="291"/>
              </a:cxn>
              <a:cxn ang="0">
                <a:pos x="119" y="334"/>
              </a:cxn>
              <a:cxn ang="0">
                <a:pos x="140" y="350"/>
              </a:cxn>
              <a:cxn ang="0">
                <a:pos x="156" y="371"/>
              </a:cxn>
              <a:cxn ang="0">
                <a:pos x="149" y="400"/>
              </a:cxn>
              <a:cxn ang="0">
                <a:pos x="173" y="442"/>
              </a:cxn>
              <a:cxn ang="0">
                <a:pos x="199" y="452"/>
              </a:cxn>
              <a:cxn ang="0">
                <a:pos x="225" y="442"/>
              </a:cxn>
              <a:cxn ang="0">
                <a:pos x="187" y="362"/>
              </a:cxn>
              <a:cxn ang="0">
                <a:pos x="187" y="324"/>
              </a:cxn>
              <a:cxn ang="0">
                <a:pos x="173" y="296"/>
              </a:cxn>
              <a:cxn ang="0">
                <a:pos x="149" y="232"/>
              </a:cxn>
              <a:cxn ang="0">
                <a:pos x="173" y="211"/>
              </a:cxn>
              <a:cxn ang="0">
                <a:pos x="199" y="178"/>
              </a:cxn>
              <a:cxn ang="0">
                <a:pos x="215" y="135"/>
              </a:cxn>
              <a:cxn ang="0">
                <a:pos x="263" y="64"/>
              </a:cxn>
              <a:cxn ang="0">
                <a:pos x="234" y="22"/>
              </a:cxn>
              <a:cxn ang="0">
                <a:pos x="215" y="38"/>
              </a:cxn>
              <a:cxn ang="0">
                <a:pos x="178" y="17"/>
              </a:cxn>
              <a:cxn ang="0">
                <a:pos x="161" y="22"/>
              </a:cxn>
              <a:cxn ang="0">
                <a:pos x="123" y="5"/>
              </a:cxn>
              <a:cxn ang="0">
                <a:pos x="76" y="5"/>
              </a:cxn>
              <a:cxn ang="0">
                <a:pos x="43" y="26"/>
              </a:cxn>
              <a:cxn ang="0">
                <a:pos x="15" y="48"/>
              </a:cxn>
            </a:cxnLst>
            <a:rect l="0" t="0" r="r" b="b"/>
            <a:pathLst>
              <a:path w="270" h="452">
                <a:moveTo>
                  <a:pt x="15" y="48"/>
                </a:moveTo>
                <a:lnTo>
                  <a:pt x="15" y="60"/>
                </a:lnTo>
                <a:lnTo>
                  <a:pt x="15" y="64"/>
                </a:lnTo>
                <a:lnTo>
                  <a:pt x="0" y="85"/>
                </a:lnTo>
                <a:lnTo>
                  <a:pt x="0" y="102"/>
                </a:lnTo>
                <a:lnTo>
                  <a:pt x="15" y="114"/>
                </a:lnTo>
                <a:lnTo>
                  <a:pt x="31" y="135"/>
                </a:lnTo>
                <a:lnTo>
                  <a:pt x="43" y="145"/>
                </a:lnTo>
                <a:lnTo>
                  <a:pt x="38" y="152"/>
                </a:lnTo>
                <a:lnTo>
                  <a:pt x="26" y="152"/>
                </a:lnTo>
                <a:lnTo>
                  <a:pt x="26" y="161"/>
                </a:lnTo>
                <a:lnTo>
                  <a:pt x="38" y="199"/>
                </a:lnTo>
                <a:lnTo>
                  <a:pt x="43" y="215"/>
                </a:lnTo>
                <a:lnTo>
                  <a:pt x="38" y="232"/>
                </a:lnTo>
                <a:lnTo>
                  <a:pt x="48" y="237"/>
                </a:lnTo>
                <a:lnTo>
                  <a:pt x="59" y="248"/>
                </a:lnTo>
                <a:lnTo>
                  <a:pt x="52" y="258"/>
                </a:lnTo>
                <a:lnTo>
                  <a:pt x="59" y="270"/>
                </a:lnTo>
                <a:lnTo>
                  <a:pt x="76" y="274"/>
                </a:lnTo>
                <a:lnTo>
                  <a:pt x="85" y="291"/>
                </a:lnTo>
                <a:lnTo>
                  <a:pt x="97" y="296"/>
                </a:lnTo>
                <a:lnTo>
                  <a:pt x="119" y="334"/>
                </a:lnTo>
                <a:lnTo>
                  <a:pt x="128" y="341"/>
                </a:lnTo>
                <a:lnTo>
                  <a:pt x="140" y="350"/>
                </a:lnTo>
                <a:lnTo>
                  <a:pt x="161" y="362"/>
                </a:lnTo>
                <a:lnTo>
                  <a:pt x="156" y="371"/>
                </a:lnTo>
                <a:lnTo>
                  <a:pt x="149" y="388"/>
                </a:lnTo>
                <a:lnTo>
                  <a:pt x="149" y="400"/>
                </a:lnTo>
                <a:lnTo>
                  <a:pt x="161" y="409"/>
                </a:lnTo>
                <a:lnTo>
                  <a:pt x="173" y="442"/>
                </a:lnTo>
                <a:lnTo>
                  <a:pt x="187" y="442"/>
                </a:lnTo>
                <a:lnTo>
                  <a:pt x="199" y="452"/>
                </a:lnTo>
                <a:lnTo>
                  <a:pt x="211" y="452"/>
                </a:lnTo>
                <a:lnTo>
                  <a:pt x="225" y="442"/>
                </a:lnTo>
                <a:lnTo>
                  <a:pt x="187" y="383"/>
                </a:lnTo>
                <a:lnTo>
                  <a:pt x="187" y="362"/>
                </a:lnTo>
                <a:lnTo>
                  <a:pt x="187" y="345"/>
                </a:lnTo>
                <a:lnTo>
                  <a:pt x="187" y="324"/>
                </a:lnTo>
                <a:lnTo>
                  <a:pt x="182" y="312"/>
                </a:lnTo>
                <a:lnTo>
                  <a:pt x="173" y="296"/>
                </a:lnTo>
                <a:lnTo>
                  <a:pt x="149" y="253"/>
                </a:lnTo>
                <a:lnTo>
                  <a:pt x="149" y="232"/>
                </a:lnTo>
                <a:lnTo>
                  <a:pt x="161" y="220"/>
                </a:lnTo>
                <a:lnTo>
                  <a:pt x="173" y="211"/>
                </a:lnTo>
                <a:lnTo>
                  <a:pt x="194" y="189"/>
                </a:lnTo>
                <a:lnTo>
                  <a:pt x="199" y="178"/>
                </a:lnTo>
                <a:lnTo>
                  <a:pt x="199" y="161"/>
                </a:lnTo>
                <a:lnTo>
                  <a:pt x="215" y="135"/>
                </a:lnTo>
                <a:lnTo>
                  <a:pt x="232" y="102"/>
                </a:lnTo>
                <a:lnTo>
                  <a:pt x="263" y="64"/>
                </a:lnTo>
                <a:lnTo>
                  <a:pt x="270" y="43"/>
                </a:lnTo>
                <a:lnTo>
                  <a:pt x="234" y="22"/>
                </a:lnTo>
                <a:lnTo>
                  <a:pt x="232" y="31"/>
                </a:lnTo>
                <a:lnTo>
                  <a:pt x="215" y="38"/>
                </a:lnTo>
                <a:lnTo>
                  <a:pt x="204" y="38"/>
                </a:lnTo>
                <a:lnTo>
                  <a:pt x="178" y="17"/>
                </a:lnTo>
                <a:lnTo>
                  <a:pt x="173" y="17"/>
                </a:lnTo>
                <a:lnTo>
                  <a:pt x="161" y="22"/>
                </a:lnTo>
                <a:lnTo>
                  <a:pt x="135" y="17"/>
                </a:lnTo>
                <a:lnTo>
                  <a:pt x="123" y="5"/>
                </a:lnTo>
                <a:lnTo>
                  <a:pt x="97" y="0"/>
                </a:lnTo>
                <a:lnTo>
                  <a:pt x="76" y="5"/>
                </a:lnTo>
                <a:lnTo>
                  <a:pt x="59" y="3"/>
                </a:lnTo>
                <a:lnTo>
                  <a:pt x="43" y="26"/>
                </a:lnTo>
                <a:lnTo>
                  <a:pt x="31" y="31"/>
                </a:lnTo>
                <a:lnTo>
                  <a:pt x="15" y="48"/>
                </a:lnTo>
                <a:lnTo>
                  <a:pt x="15" y="48"/>
                </a:lnTo>
                <a:close/>
              </a:path>
            </a:pathLst>
          </a:custGeom>
          <a:solidFill>
            <a:srgbClr val="FFC0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2667001" y="2696766"/>
            <a:ext cx="592138" cy="404813"/>
          </a:xfrm>
          <a:custGeom>
            <a:avLst/>
            <a:gdLst/>
            <a:ahLst/>
            <a:cxnLst>
              <a:cxn ang="0">
                <a:pos x="302" y="26"/>
              </a:cxn>
              <a:cxn ang="0">
                <a:pos x="302" y="47"/>
              </a:cxn>
              <a:cxn ang="0">
                <a:pos x="307" y="69"/>
              </a:cxn>
              <a:cxn ang="0">
                <a:pos x="328" y="139"/>
              </a:cxn>
              <a:cxn ang="0">
                <a:pos x="335" y="156"/>
              </a:cxn>
              <a:cxn ang="0">
                <a:pos x="357" y="198"/>
              </a:cxn>
              <a:cxn ang="0">
                <a:pos x="361" y="210"/>
              </a:cxn>
              <a:cxn ang="0">
                <a:pos x="373" y="220"/>
              </a:cxn>
              <a:cxn ang="0">
                <a:pos x="361" y="236"/>
              </a:cxn>
              <a:cxn ang="0">
                <a:pos x="366" y="241"/>
              </a:cxn>
              <a:cxn ang="0">
                <a:pos x="357" y="248"/>
              </a:cxn>
              <a:cxn ang="0">
                <a:pos x="345" y="253"/>
              </a:cxn>
              <a:cxn ang="0">
                <a:pos x="340" y="257"/>
              </a:cxn>
              <a:cxn ang="0">
                <a:pos x="324" y="265"/>
              </a:cxn>
              <a:cxn ang="0">
                <a:pos x="307" y="265"/>
              </a:cxn>
              <a:cxn ang="0">
                <a:pos x="291" y="312"/>
              </a:cxn>
              <a:cxn ang="0">
                <a:pos x="319" y="340"/>
              </a:cxn>
              <a:cxn ang="0">
                <a:pos x="269" y="340"/>
              </a:cxn>
              <a:cxn ang="0">
                <a:pos x="265" y="340"/>
              </a:cxn>
              <a:cxn ang="0">
                <a:pos x="227" y="340"/>
              </a:cxn>
              <a:cxn ang="0">
                <a:pos x="135" y="269"/>
              </a:cxn>
              <a:cxn ang="0">
                <a:pos x="118" y="269"/>
              </a:cxn>
              <a:cxn ang="0">
                <a:pos x="113" y="265"/>
              </a:cxn>
              <a:cxn ang="0">
                <a:pos x="97" y="274"/>
              </a:cxn>
              <a:cxn ang="0">
                <a:pos x="80" y="279"/>
              </a:cxn>
              <a:cxn ang="0">
                <a:pos x="64" y="274"/>
              </a:cxn>
              <a:cxn ang="0">
                <a:pos x="50" y="269"/>
              </a:cxn>
              <a:cxn ang="0">
                <a:pos x="38" y="295"/>
              </a:cxn>
              <a:cxn ang="0">
                <a:pos x="0" y="241"/>
              </a:cxn>
              <a:cxn ang="0">
                <a:pos x="33" y="172"/>
              </a:cxn>
              <a:cxn ang="0">
                <a:pos x="80" y="128"/>
              </a:cxn>
              <a:cxn ang="0">
                <a:pos x="168" y="0"/>
              </a:cxn>
              <a:cxn ang="0">
                <a:pos x="227" y="59"/>
              </a:cxn>
              <a:cxn ang="0">
                <a:pos x="265" y="26"/>
              </a:cxn>
              <a:cxn ang="0">
                <a:pos x="302" y="26"/>
              </a:cxn>
              <a:cxn ang="0">
                <a:pos x="302" y="26"/>
              </a:cxn>
            </a:cxnLst>
            <a:rect l="0" t="0" r="r" b="b"/>
            <a:pathLst>
              <a:path w="373" h="340">
                <a:moveTo>
                  <a:pt x="302" y="26"/>
                </a:moveTo>
                <a:lnTo>
                  <a:pt x="302" y="47"/>
                </a:lnTo>
                <a:lnTo>
                  <a:pt x="307" y="69"/>
                </a:lnTo>
                <a:lnTo>
                  <a:pt x="328" y="139"/>
                </a:lnTo>
                <a:lnTo>
                  <a:pt x="335" y="156"/>
                </a:lnTo>
                <a:lnTo>
                  <a:pt x="357" y="198"/>
                </a:lnTo>
                <a:lnTo>
                  <a:pt x="361" y="210"/>
                </a:lnTo>
                <a:lnTo>
                  <a:pt x="373" y="220"/>
                </a:lnTo>
                <a:lnTo>
                  <a:pt x="361" y="236"/>
                </a:lnTo>
                <a:lnTo>
                  <a:pt x="366" y="241"/>
                </a:lnTo>
                <a:lnTo>
                  <a:pt x="357" y="248"/>
                </a:lnTo>
                <a:lnTo>
                  <a:pt x="345" y="253"/>
                </a:lnTo>
                <a:lnTo>
                  <a:pt x="340" y="257"/>
                </a:lnTo>
                <a:lnTo>
                  <a:pt x="324" y="265"/>
                </a:lnTo>
                <a:lnTo>
                  <a:pt x="307" y="265"/>
                </a:lnTo>
                <a:lnTo>
                  <a:pt x="291" y="312"/>
                </a:lnTo>
                <a:lnTo>
                  <a:pt x="319" y="340"/>
                </a:lnTo>
                <a:lnTo>
                  <a:pt x="269" y="340"/>
                </a:lnTo>
                <a:lnTo>
                  <a:pt x="265" y="340"/>
                </a:lnTo>
                <a:lnTo>
                  <a:pt x="227" y="340"/>
                </a:lnTo>
                <a:lnTo>
                  <a:pt x="135" y="269"/>
                </a:lnTo>
                <a:lnTo>
                  <a:pt x="118" y="269"/>
                </a:lnTo>
                <a:lnTo>
                  <a:pt x="113" y="265"/>
                </a:lnTo>
                <a:lnTo>
                  <a:pt x="97" y="274"/>
                </a:lnTo>
                <a:lnTo>
                  <a:pt x="80" y="279"/>
                </a:lnTo>
                <a:lnTo>
                  <a:pt x="64" y="274"/>
                </a:lnTo>
                <a:lnTo>
                  <a:pt x="50" y="269"/>
                </a:lnTo>
                <a:lnTo>
                  <a:pt x="38" y="295"/>
                </a:lnTo>
                <a:lnTo>
                  <a:pt x="0" y="241"/>
                </a:lnTo>
                <a:lnTo>
                  <a:pt x="33" y="172"/>
                </a:lnTo>
                <a:lnTo>
                  <a:pt x="80" y="128"/>
                </a:lnTo>
                <a:lnTo>
                  <a:pt x="168" y="0"/>
                </a:lnTo>
                <a:lnTo>
                  <a:pt x="227" y="59"/>
                </a:lnTo>
                <a:lnTo>
                  <a:pt x="265" y="26"/>
                </a:lnTo>
                <a:lnTo>
                  <a:pt x="302" y="26"/>
                </a:lnTo>
                <a:lnTo>
                  <a:pt x="302" y="26"/>
                </a:lnTo>
                <a:close/>
              </a:path>
            </a:pathLst>
          </a:custGeom>
          <a:solidFill>
            <a:srgbClr val="FFFF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1290639" y="2266950"/>
            <a:ext cx="487363" cy="475060"/>
          </a:xfrm>
          <a:custGeom>
            <a:avLst/>
            <a:gdLst/>
            <a:ahLst/>
            <a:cxnLst>
              <a:cxn ang="0">
                <a:pos x="215" y="0"/>
              </a:cxn>
              <a:cxn ang="0">
                <a:pos x="156" y="16"/>
              </a:cxn>
              <a:cxn ang="0">
                <a:pos x="140" y="59"/>
              </a:cxn>
              <a:cxn ang="0">
                <a:pos x="106" y="75"/>
              </a:cxn>
              <a:cxn ang="0">
                <a:pos x="31" y="167"/>
              </a:cxn>
              <a:cxn ang="0">
                <a:pos x="5" y="219"/>
              </a:cxn>
              <a:cxn ang="0">
                <a:pos x="0" y="236"/>
              </a:cxn>
              <a:cxn ang="0">
                <a:pos x="59" y="295"/>
              </a:cxn>
              <a:cxn ang="0">
                <a:pos x="114" y="316"/>
              </a:cxn>
              <a:cxn ang="0">
                <a:pos x="151" y="366"/>
              </a:cxn>
              <a:cxn ang="0">
                <a:pos x="189" y="387"/>
              </a:cxn>
              <a:cxn ang="0">
                <a:pos x="220" y="399"/>
              </a:cxn>
              <a:cxn ang="0">
                <a:pos x="307" y="302"/>
              </a:cxn>
              <a:cxn ang="0">
                <a:pos x="269" y="42"/>
              </a:cxn>
              <a:cxn ang="0">
                <a:pos x="215" y="0"/>
              </a:cxn>
              <a:cxn ang="0">
                <a:pos x="215" y="0"/>
              </a:cxn>
            </a:cxnLst>
            <a:rect l="0" t="0" r="r" b="b"/>
            <a:pathLst>
              <a:path w="307" h="399">
                <a:moveTo>
                  <a:pt x="215" y="0"/>
                </a:moveTo>
                <a:lnTo>
                  <a:pt x="156" y="16"/>
                </a:lnTo>
                <a:lnTo>
                  <a:pt x="140" y="59"/>
                </a:lnTo>
                <a:lnTo>
                  <a:pt x="106" y="75"/>
                </a:lnTo>
                <a:lnTo>
                  <a:pt x="31" y="167"/>
                </a:lnTo>
                <a:lnTo>
                  <a:pt x="5" y="219"/>
                </a:lnTo>
                <a:lnTo>
                  <a:pt x="0" y="236"/>
                </a:lnTo>
                <a:lnTo>
                  <a:pt x="59" y="295"/>
                </a:lnTo>
                <a:lnTo>
                  <a:pt x="114" y="316"/>
                </a:lnTo>
                <a:lnTo>
                  <a:pt x="151" y="366"/>
                </a:lnTo>
                <a:lnTo>
                  <a:pt x="189" y="387"/>
                </a:lnTo>
                <a:lnTo>
                  <a:pt x="220" y="399"/>
                </a:lnTo>
                <a:lnTo>
                  <a:pt x="307" y="302"/>
                </a:lnTo>
                <a:lnTo>
                  <a:pt x="269" y="42"/>
                </a:lnTo>
                <a:lnTo>
                  <a:pt x="215" y="0"/>
                </a:lnTo>
                <a:lnTo>
                  <a:pt x="215" y="0"/>
                </a:lnTo>
                <a:close/>
              </a:path>
            </a:pathLst>
          </a:custGeom>
          <a:solidFill>
            <a:srgbClr val="FFFF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1631951" y="2201466"/>
            <a:ext cx="495300" cy="425054"/>
          </a:xfrm>
          <a:custGeom>
            <a:avLst/>
            <a:gdLst/>
            <a:ahLst/>
            <a:cxnLst>
              <a:cxn ang="0">
                <a:pos x="147" y="5"/>
              </a:cxn>
              <a:cxn ang="0">
                <a:pos x="12" y="50"/>
              </a:cxn>
              <a:cxn ang="0">
                <a:pos x="0" y="55"/>
              </a:cxn>
              <a:cxn ang="0">
                <a:pos x="54" y="97"/>
              </a:cxn>
              <a:cxn ang="0">
                <a:pos x="92" y="357"/>
              </a:cxn>
              <a:cxn ang="0">
                <a:pos x="130" y="319"/>
              </a:cxn>
              <a:cxn ang="0">
                <a:pos x="312" y="199"/>
              </a:cxn>
              <a:cxn ang="0">
                <a:pos x="286" y="64"/>
              </a:cxn>
              <a:cxn ang="0">
                <a:pos x="248" y="50"/>
              </a:cxn>
              <a:cxn ang="0">
                <a:pos x="248" y="0"/>
              </a:cxn>
              <a:cxn ang="0">
                <a:pos x="173" y="21"/>
              </a:cxn>
              <a:cxn ang="0">
                <a:pos x="147" y="5"/>
              </a:cxn>
              <a:cxn ang="0">
                <a:pos x="147" y="5"/>
              </a:cxn>
            </a:cxnLst>
            <a:rect l="0" t="0" r="r" b="b"/>
            <a:pathLst>
              <a:path w="312" h="357">
                <a:moveTo>
                  <a:pt x="147" y="5"/>
                </a:moveTo>
                <a:lnTo>
                  <a:pt x="12" y="50"/>
                </a:lnTo>
                <a:lnTo>
                  <a:pt x="0" y="55"/>
                </a:lnTo>
                <a:lnTo>
                  <a:pt x="54" y="97"/>
                </a:lnTo>
                <a:lnTo>
                  <a:pt x="92" y="357"/>
                </a:lnTo>
                <a:lnTo>
                  <a:pt x="130" y="319"/>
                </a:lnTo>
                <a:lnTo>
                  <a:pt x="312" y="199"/>
                </a:lnTo>
                <a:lnTo>
                  <a:pt x="286" y="64"/>
                </a:lnTo>
                <a:lnTo>
                  <a:pt x="248" y="50"/>
                </a:lnTo>
                <a:lnTo>
                  <a:pt x="248" y="0"/>
                </a:lnTo>
                <a:lnTo>
                  <a:pt x="173" y="21"/>
                </a:lnTo>
                <a:lnTo>
                  <a:pt x="147" y="5"/>
                </a:lnTo>
                <a:lnTo>
                  <a:pt x="147" y="5"/>
                </a:lnTo>
                <a:close/>
              </a:path>
            </a:pathLst>
          </a:custGeom>
          <a:solidFill>
            <a:srgbClr val="FFFF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2746376" y="2353866"/>
            <a:ext cx="407988" cy="410766"/>
          </a:xfrm>
          <a:custGeom>
            <a:avLst/>
            <a:gdLst/>
            <a:ahLst/>
            <a:cxnLst>
              <a:cxn ang="0">
                <a:pos x="0" y="236"/>
              </a:cxn>
              <a:cxn ang="0">
                <a:pos x="37" y="49"/>
              </a:cxn>
              <a:cxn ang="0">
                <a:pos x="75" y="0"/>
              </a:cxn>
              <a:cxn ang="0">
                <a:pos x="134" y="21"/>
              </a:cxn>
              <a:cxn ang="0">
                <a:pos x="193" y="21"/>
              </a:cxn>
              <a:cxn ang="0">
                <a:pos x="224" y="49"/>
              </a:cxn>
              <a:cxn ang="0">
                <a:pos x="219" y="71"/>
              </a:cxn>
              <a:cxn ang="0">
                <a:pos x="236" y="113"/>
              </a:cxn>
              <a:cxn ang="0">
                <a:pos x="215" y="139"/>
              </a:cxn>
              <a:cxn ang="0">
                <a:pos x="236" y="151"/>
              </a:cxn>
              <a:cxn ang="0">
                <a:pos x="236" y="189"/>
              </a:cxn>
              <a:cxn ang="0">
                <a:pos x="257" y="222"/>
              </a:cxn>
              <a:cxn ang="0">
                <a:pos x="252" y="253"/>
              </a:cxn>
              <a:cxn ang="0">
                <a:pos x="252" y="312"/>
              </a:cxn>
              <a:cxn ang="0">
                <a:pos x="215" y="312"/>
              </a:cxn>
              <a:cxn ang="0">
                <a:pos x="177" y="345"/>
              </a:cxn>
              <a:cxn ang="0">
                <a:pos x="118" y="286"/>
              </a:cxn>
              <a:cxn ang="0">
                <a:pos x="0" y="236"/>
              </a:cxn>
              <a:cxn ang="0">
                <a:pos x="0" y="236"/>
              </a:cxn>
            </a:cxnLst>
            <a:rect l="0" t="0" r="r" b="b"/>
            <a:pathLst>
              <a:path w="257" h="345">
                <a:moveTo>
                  <a:pt x="0" y="236"/>
                </a:moveTo>
                <a:lnTo>
                  <a:pt x="37" y="49"/>
                </a:lnTo>
                <a:lnTo>
                  <a:pt x="75" y="0"/>
                </a:lnTo>
                <a:lnTo>
                  <a:pt x="134" y="21"/>
                </a:lnTo>
                <a:lnTo>
                  <a:pt x="193" y="21"/>
                </a:lnTo>
                <a:lnTo>
                  <a:pt x="224" y="49"/>
                </a:lnTo>
                <a:lnTo>
                  <a:pt x="219" y="71"/>
                </a:lnTo>
                <a:lnTo>
                  <a:pt x="236" y="113"/>
                </a:lnTo>
                <a:lnTo>
                  <a:pt x="215" y="139"/>
                </a:lnTo>
                <a:lnTo>
                  <a:pt x="236" y="151"/>
                </a:lnTo>
                <a:lnTo>
                  <a:pt x="236" y="189"/>
                </a:lnTo>
                <a:lnTo>
                  <a:pt x="257" y="222"/>
                </a:lnTo>
                <a:lnTo>
                  <a:pt x="252" y="253"/>
                </a:lnTo>
                <a:lnTo>
                  <a:pt x="252" y="312"/>
                </a:lnTo>
                <a:lnTo>
                  <a:pt x="215" y="312"/>
                </a:lnTo>
                <a:lnTo>
                  <a:pt x="177" y="345"/>
                </a:lnTo>
                <a:lnTo>
                  <a:pt x="118" y="286"/>
                </a:lnTo>
                <a:lnTo>
                  <a:pt x="0" y="236"/>
                </a:lnTo>
                <a:lnTo>
                  <a:pt x="0" y="236"/>
                </a:lnTo>
                <a:close/>
              </a:path>
            </a:pathLst>
          </a:custGeom>
          <a:solidFill>
            <a:srgbClr val="99FFCC"/>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3079752" y="2125266"/>
            <a:ext cx="595313" cy="313135"/>
          </a:xfrm>
          <a:custGeom>
            <a:avLst/>
            <a:gdLst/>
            <a:ahLst/>
            <a:cxnLst>
              <a:cxn ang="0">
                <a:pos x="349" y="69"/>
              </a:cxn>
              <a:cxn ang="0">
                <a:pos x="333" y="43"/>
              </a:cxn>
              <a:cxn ang="0">
                <a:pos x="274" y="81"/>
              </a:cxn>
              <a:cxn ang="0">
                <a:pos x="262" y="64"/>
              </a:cxn>
              <a:cxn ang="0">
                <a:pos x="279" y="5"/>
              </a:cxn>
              <a:cxn ang="0">
                <a:pos x="101" y="0"/>
              </a:cxn>
              <a:cxn ang="0">
                <a:pos x="75" y="0"/>
              </a:cxn>
              <a:cxn ang="0">
                <a:pos x="52" y="31"/>
              </a:cxn>
              <a:cxn ang="0">
                <a:pos x="52" y="85"/>
              </a:cxn>
              <a:cxn ang="0">
                <a:pos x="9" y="81"/>
              </a:cxn>
              <a:cxn ang="0">
                <a:pos x="0" y="102"/>
              </a:cxn>
              <a:cxn ang="0">
                <a:pos x="14" y="241"/>
              </a:cxn>
              <a:cxn ang="0">
                <a:pos x="9" y="263"/>
              </a:cxn>
              <a:cxn ang="0">
                <a:pos x="366" y="263"/>
              </a:cxn>
              <a:cxn ang="0">
                <a:pos x="375" y="241"/>
              </a:cxn>
              <a:cxn ang="0">
                <a:pos x="371" y="215"/>
              </a:cxn>
              <a:cxn ang="0">
                <a:pos x="375" y="178"/>
              </a:cxn>
              <a:cxn ang="0">
                <a:pos x="349" y="69"/>
              </a:cxn>
              <a:cxn ang="0">
                <a:pos x="349" y="69"/>
              </a:cxn>
            </a:cxnLst>
            <a:rect l="0" t="0" r="r" b="b"/>
            <a:pathLst>
              <a:path w="375" h="263">
                <a:moveTo>
                  <a:pt x="349" y="69"/>
                </a:moveTo>
                <a:lnTo>
                  <a:pt x="333" y="43"/>
                </a:lnTo>
                <a:lnTo>
                  <a:pt x="274" y="81"/>
                </a:lnTo>
                <a:lnTo>
                  <a:pt x="262" y="64"/>
                </a:lnTo>
                <a:lnTo>
                  <a:pt x="279" y="5"/>
                </a:lnTo>
                <a:lnTo>
                  <a:pt x="101" y="0"/>
                </a:lnTo>
                <a:lnTo>
                  <a:pt x="75" y="0"/>
                </a:lnTo>
                <a:lnTo>
                  <a:pt x="52" y="31"/>
                </a:lnTo>
                <a:lnTo>
                  <a:pt x="52" y="85"/>
                </a:lnTo>
                <a:lnTo>
                  <a:pt x="9" y="81"/>
                </a:lnTo>
                <a:lnTo>
                  <a:pt x="0" y="102"/>
                </a:lnTo>
                <a:lnTo>
                  <a:pt x="14" y="241"/>
                </a:lnTo>
                <a:lnTo>
                  <a:pt x="9" y="263"/>
                </a:lnTo>
                <a:lnTo>
                  <a:pt x="366" y="263"/>
                </a:lnTo>
                <a:lnTo>
                  <a:pt x="375" y="241"/>
                </a:lnTo>
                <a:lnTo>
                  <a:pt x="371" y="215"/>
                </a:lnTo>
                <a:lnTo>
                  <a:pt x="375" y="178"/>
                </a:lnTo>
                <a:lnTo>
                  <a:pt x="349" y="69"/>
                </a:lnTo>
                <a:lnTo>
                  <a:pt x="349" y="69"/>
                </a:lnTo>
                <a:close/>
              </a:path>
            </a:pathLst>
          </a:custGeom>
          <a:solidFill>
            <a:srgbClr val="99FFCC"/>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3987802" y="2446735"/>
            <a:ext cx="741363" cy="402431"/>
          </a:xfrm>
          <a:custGeom>
            <a:avLst/>
            <a:gdLst/>
            <a:ahLst/>
            <a:cxnLst>
              <a:cxn ang="0">
                <a:pos x="382" y="0"/>
              </a:cxn>
              <a:cxn ang="0">
                <a:pos x="134" y="0"/>
              </a:cxn>
              <a:cxn ang="0">
                <a:pos x="0" y="0"/>
              </a:cxn>
              <a:cxn ang="0">
                <a:pos x="42" y="75"/>
              </a:cxn>
              <a:cxn ang="0">
                <a:pos x="51" y="92"/>
              </a:cxn>
              <a:cxn ang="0">
                <a:pos x="68" y="113"/>
              </a:cxn>
              <a:cxn ang="0">
                <a:pos x="75" y="123"/>
              </a:cxn>
              <a:cxn ang="0">
                <a:pos x="85" y="144"/>
              </a:cxn>
              <a:cxn ang="0">
                <a:pos x="96" y="160"/>
              </a:cxn>
              <a:cxn ang="0">
                <a:pos x="106" y="165"/>
              </a:cxn>
              <a:cxn ang="0">
                <a:pos x="111" y="177"/>
              </a:cxn>
              <a:cxn ang="0">
                <a:pos x="111" y="203"/>
              </a:cxn>
              <a:cxn ang="0">
                <a:pos x="122" y="210"/>
              </a:cxn>
              <a:cxn ang="0">
                <a:pos x="134" y="227"/>
              </a:cxn>
              <a:cxn ang="0">
                <a:pos x="139" y="236"/>
              </a:cxn>
              <a:cxn ang="0">
                <a:pos x="144" y="253"/>
              </a:cxn>
              <a:cxn ang="0">
                <a:pos x="134" y="269"/>
              </a:cxn>
              <a:cxn ang="0">
                <a:pos x="144" y="295"/>
              </a:cxn>
              <a:cxn ang="0">
                <a:pos x="155" y="307"/>
              </a:cxn>
              <a:cxn ang="0">
                <a:pos x="160" y="338"/>
              </a:cxn>
              <a:cxn ang="0">
                <a:pos x="300" y="253"/>
              </a:cxn>
              <a:cxn ang="0">
                <a:pos x="311" y="253"/>
              </a:cxn>
              <a:cxn ang="0">
                <a:pos x="316" y="253"/>
              </a:cxn>
              <a:cxn ang="0">
                <a:pos x="337" y="241"/>
              </a:cxn>
              <a:cxn ang="0">
                <a:pos x="359" y="248"/>
              </a:cxn>
              <a:cxn ang="0">
                <a:pos x="370" y="248"/>
              </a:cxn>
              <a:cxn ang="0">
                <a:pos x="387" y="241"/>
              </a:cxn>
              <a:cxn ang="0">
                <a:pos x="408" y="241"/>
              </a:cxn>
              <a:cxn ang="0">
                <a:pos x="413" y="241"/>
              </a:cxn>
              <a:cxn ang="0">
                <a:pos x="420" y="231"/>
              </a:cxn>
              <a:cxn ang="0">
                <a:pos x="429" y="215"/>
              </a:cxn>
              <a:cxn ang="0">
                <a:pos x="434" y="219"/>
              </a:cxn>
              <a:cxn ang="0">
                <a:pos x="451" y="160"/>
              </a:cxn>
              <a:cxn ang="0">
                <a:pos x="467" y="151"/>
              </a:cxn>
              <a:cxn ang="0">
                <a:pos x="462" y="123"/>
              </a:cxn>
              <a:cxn ang="0">
                <a:pos x="420" y="106"/>
              </a:cxn>
              <a:cxn ang="0">
                <a:pos x="408" y="59"/>
              </a:cxn>
              <a:cxn ang="0">
                <a:pos x="382" y="21"/>
              </a:cxn>
              <a:cxn ang="0">
                <a:pos x="382" y="0"/>
              </a:cxn>
              <a:cxn ang="0">
                <a:pos x="382" y="0"/>
              </a:cxn>
            </a:cxnLst>
            <a:rect l="0" t="0" r="r" b="b"/>
            <a:pathLst>
              <a:path w="467" h="338">
                <a:moveTo>
                  <a:pt x="382" y="0"/>
                </a:moveTo>
                <a:lnTo>
                  <a:pt x="134" y="0"/>
                </a:lnTo>
                <a:lnTo>
                  <a:pt x="0" y="0"/>
                </a:lnTo>
                <a:lnTo>
                  <a:pt x="42" y="75"/>
                </a:lnTo>
                <a:lnTo>
                  <a:pt x="51" y="92"/>
                </a:lnTo>
                <a:lnTo>
                  <a:pt x="68" y="113"/>
                </a:lnTo>
                <a:lnTo>
                  <a:pt x="75" y="123"/>
                </a:lnTo>
                <a:lnTo>
                  <a:pt x="85" y="144"/>
                </a:lnTo>
                <a:lnTo>
                  <a:pt x="96" y="160"/>
                </a:lnTo>
                <a:lnTo>
                  <a:pt x="106" y="165"/>
                </a:lnTo>
                <a:lnTo>
                  <a:pt x="111" y="177"/>
                </a:lnTo>
                <a:lnTo>
                  <a:pt x="111" y="203"/>
                </a:lnTo>
                <a:lnTo>
                  <a:pt x="122" y="210"/>
                </a:lnTo>
                <a:lnTo>
                  <a:pt x="134" y="227"/>
                </a:lnTo>
                <a:lnTo>
                  <a:pt x="139" y="236"/>
                </a:lnTo>
                <a:lnTo>
                  <a:pt x="144" y="253"/>
                </a:lnTo>
                <a:lnTo>
                  <a:pt x="134" y="269"/>
                </a:lnTo>
                <a:lnTo>
                  <a:pt x="144" y="295"/>
                </a:lnTo>
                <a:lnTo>
                  <a:pt x="155" y="307"/>
                </a:lnTo>
                <a:lnTo>
                  <a:pt x="160" y="338"/>
                </a:lnTo>
                <a:lnTo>
                  <a:pt x="300" y="253"/>
                </a:lnTo>
                <a:lnTo>
                  <a:pt x="311" y="253"/>
                </a:lnTo>
                <a:lnTo>
                  <a:pt x="316" y="253"/>
                </a:lnTo>
                <a:lnTo>
                  <a:pt x="337" y="241"/>
                </a:lnTo>
                <a:lnTo>
                  <a:pt x="359" y="248"/>
                </a:lnTo>
                <a:lnTo>
                  <a:pt x="370" y="248"/>
                </a:lnTo>
                <a:lnTo>
                  <a:pt x="387" y="241"/>
                </a:lnTo>
                <a:lnTo>
                  <a:pt x="408" y="241"/>
                </a:lnTo>
                <a:lnTo>
                  <a:pt x="413" y="241"/>
                </a:lnTo>
                <a:lnTo>
                  <a:pt x="420" y="231"/>
                </a:lnTo>
                <a:lnTo>
                  <a:pt x="429" y="215"/>
                </a:lnTo>
                <a:lnTo>
                  <a:pt x="434" y="219"/>
                </a:lnTo>
                <a:lnTo>
                  <a:pt x="451" y="160"/>
                </a:lnTo>
                <a:lnTo>
                  <a:pt x="467" y="151"/>
                </a:lnTo>
                <a:lnTo>
                  <a:pt x="462" y="123"/>
                </a:lnTo>
                <a:lnTo>
                  <a:pt x="420" y="106"/>
                </a:lnTo>
                <a:lnTo>
                  <a:pt x="408" y="59"/>
                </a:lnTo>
                <a:lnTo>
                  <a:pt x="382" y="21"/>
                </a:lnTo>
                <a:lnTo>
                  <a:pt x="382" y="0"/>
                </a:lnTo>
                <a:lnTo>
                  <a:pt x="382" y="0"/>
                </a:lnTo>
                <a:close/>
              </a:path>
            </a:pathLst>
          </a:custGeom>
          <a:solidFill>
            <a:srgbClr val="FFC0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5164139" y="2901554"/>
            <a:ext cx="720725" cy="656035"/>
          </a:xfrm>
          <a:custGeom>
            <a:avLst/>
            <a:gdLst/>
            <a:ahLst/>
            <a:cxnLst>
              <a:cxn ang="0">
                <a:pos x="454" y="324"/>
              </a:cxn>
              <a:cxn ang="0">
                <a:pos x="411" y="270"/>
              </a:cxn>
              <a:cxn ang="0">
                <a:pos x="151" y="0"/>
              </a:cxn>
              <a:cxn ang="0">
                <a:pos x="137" y="22"/>
              </a:cxn>
              <a:cxn ang="0">
                <a:pos x="121" y="43"/>
              </a:cxn>
              <a:cxn ang="0">
                <a:pos x="114" y="64"/>
              </a:cxn>
              <a:cxn ang="0">
                <a:pos x="83" y="102"/>
              </a:cxn>
              <a:cxn ang="0">
                <a:pos x="66" y="135"/>
              </a:cxn>
              <a:cxn ang="0">
                <a:pos x="50" y="161"/>
              </a:cxn>
              <a:cxn ang="0">
                <a:pos x="50" y="178"/>
              </a:cxn>
              <a:cxn ang="0">
                <a:pos x="45" y="189"/>
              </a:cxn>
              <a:cxn ang="0">
                <a:pos x="24" y="211"/>
              </a:cxn>
              <a:cxn ang="0">
                <a:pos x="12" y="220"/>
              </a:cxn>
              <a:cxn ang="0">
                <a:pos x="0" y="232"/>
              </a:cxn>
              <a:cxn ang="0">
                <a:pos x="0" y="253"/>
              </a:cxn>
              <a:cxn ang="0">
                <a:pos x="24" y="296"/>
              </a:cxn>
              <a:cxn ang="0">
                <a:pos x="33" y="312"/>
              </a:cxn>
              <a:cxn ang="0">
                <a:pos x="38" y="324"/>
              </a:cxn>
              <a:cxn ang="0">
                <a:pos x="38" y="345"/>
              </a:cxn>
              <a:cxn ang="0">
                <a:pos x="38" y="362"/>
              </a:cxn>
              <a:cxn ang="0">
                <a:pos x="38" y="383"/>
              </a:cxn>
              <a:cxn ang="0">
                <a:pos x="76" y="442"/>
              </a:cxn>
              <a:cxn ang="0">
                <a:pos x="109" y="485"/>
              </a:cxn>
              <a:cxn ang="0">
                <a:pos x="114" y="489"/>
              </a:cxn>
              <a:cxn ang="0">
                <a:pos x="121" y="497"/>
              </a:cxn>
              <a:cxn ang="0">
                <a:pos x="114" y="513"/>
              </a:cxn>
              <a:cxn ang="0">
                <a:pos x="114" y="523"/>
              </a:cxn>
              <a:cxn ang="0">
                <a:pos x="125" y="527"/>
              </a:cxn>
              <a:cxn ang="0">
                <a:pos x="125" y="534"/>
              </a:cxn>
              <a:cxn ang="0">
                <a:pos x="125" y="551"/>
              </a:cxn>
              <a:cxn ang="0">
                <a:pos x="189" y="551"/>
              </a:cxn>
              <a:cxn ang="0">
                <a:pos x="281" y="442"/>
              </a:cxn>
              <a:cxn ang="0">
                <a:pos x="407" y="355"/>
              </a:cxn>
              <a:cxn ang="0">
                <a:pos x="454" y="324"/>
              </a:cxn>
              <a:cxn ang="0">
                <a:pos x="454" y="324"/>
              </a:cxn>
            </a:cxnLst>
            <a:rect l="0" t="0" r="r" b="b"/>
            <a:pathLst>
              <a:path w="454" h="551">
                <a:moveTo>
                  <a:pt x="454" y="324"/>
                </a:moveTo>
                <a:lnTo>
                  <a:pt x="411" y="270"/>
                </a:lnTo>
                <a:lnTo>
                  <a:pt x="151" y="0"/>
                </a:lnTo>
                <a:lnTo>
                  <a:pt x="137" y="22"/>
                </a:lnTo>
                <a:lnTo>
                  <a:pt x="121" y="43"/>
                </a:lnTo>
                <a:lnTo>
                  <a:pt x="114" y="64"/>
                </a:lnTo>
                <a:lnTo>
                  <a:pt x="83" y="102"/>
                </a:lnTo>
                <a:lnTo>
                  <a:pt x="66" y="135"/>
                </a:lnTo>
                <a:lnTo>
                  <a:pt x="50" y="161"/>
                </a:lnTo>
                <a:lnTo>
                  <a:pt x="50" y="178"/>
                </a:lnTo>
                <a:lnTo>
                  <a:pt x="45" y="189"/>
                </a:lnTo>
                <a:lnTo>
                  <a:pt x="24" y="211"/>
                </a:lnTo>
                <a:lnTo>
                  <a:pt x="12" y="220"/>
                </a:lnTo>
                <a:lnTo>
                  <a:pt x="0" y="232"/>
                </a:lnTo>
                <a:lnTo>
                  <a:pt x="0" y="253"/>
                </a:lnTo>
                <a:lnTo>
                  <a:pt x="24" y="296"/>
                </a:lnTo>
                <a:lnTo>
                  <a:pt x="33" y="312"/>
                </a:lnTo>
                <a:lnTo>
                  <a:pt x="38" y="324"/>
                </a:lnTo>
                <a:lnTo>
                  <a:pt x="38" y="345"/>
                </a:lnTo>
                <a:lnTo>
                  <a:pt x="38" y="362"/>
                </a:lnTo>
                <a:lnTo>
                  <a:pt x="38" y="383"/>
                </a:lnTo>
                <a:lnTo>
                  <a:pt x="76" y="442"/>
                </a:lnTo>
                <a:lnTo>
                  <a:pt x="109" y="485"/>
                </a:lnTo>
                <a:lnTo>
                  <a:pt x="114" y="489"/>
                </a:lnTo>
                <a:lnTo>
                  <a:pt x="121" y="497"/>
                </a:lnTo>
                <a:lnTo>
                  <a:pt x="114" y="513"/>
                </a:lnTo>
                <a:lnTo>
                  <a:pt x="114" y="523"/>
                </a:lnTo>
                <a:lnTo>
                  <a:pt x="125" y="527"/>
                </a:lnTo>
                <a:lnTo>
                  <a:pt x="125" y="534"/>
                </a:lnTo>
                <a:lnTo>
                  <a:pt x="125" y="551"/>
                </a:lnTo>
                <a:lnTo>
                  <a:pt x="189" y="551"/>
                </a:lnTo>
                <a:lnTo>
                  <a:pt x="281" y="442"/>
                </a:lnTo>
                <a:lnTo>
                  <a:pt x="407" y="355"/>
                </a:lnTo>
                <a:lnTo>
                  <a:pt x="454" y="324"/>
                </a:lnTo>
                <a:lnTo>
                  <a:pt x="454" y="324"/>
                </a:lnTo>
                <a:close/>
              </a:path>
            </a:pathLst>
          </a:custGeom>
          <a:solidFill>
            <a:srgbClr val="FFC0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4021139" y="3223023"/>
            <a:ext cx="606425" cy="450056"/>
          </a:xfrm>
          <a:custGeom>
            <a:avLst/>
            <a:gdLst/>
            <a:ahLst/>
            <a:cxnLst>
              <a:cxn ang="0">
                <a:pos x="253" y="333"/>
              </a:cxn>
              <a:cxn ang="0">
                <a:pos x="236" y="333"/>
              </a:cxn>
              <a:cxn ang="0">
                <a:pos x="227" y="333"/>
              </a:cxn>
              <a:cxn ang="0">
                <a:pos x="231" y="340"/>
              </a:cxn>
              <a:cxn ang="0">
                <a:pos x="227" y="349"/>
              </a:cxn>
              <a:cxn ang="0">
                <a:pos x="219" y="361"/>
              </a:cxn>
              <a:cxn ang="0">
                <a:pos x="219" y="366"/>
              </a:cxn>
              <a:cxn ang="0">
                <a:pos x="210" y="366"/>
              </a:cxn>
              <a:cxn ang="0">
                <a:pos x="177" y="378"/>
              </a:cxn>
              <a:cxn ang="0">
                <a:pos x="165" y="371"/>
              </a:cxn>
              <a:cxn ang="0">
                <a:pos x="151" y="378"/>
              </a:cxn>
              <a:cxn ang="0">
                <a:pos x="134" y="366"/>
              </a:cxn>
              <a:cxn ang="0">
                <a:pos x="123" y="378"/>
              </a:cxn>
              <a:cxn ang="0">
                <a:pos x="106" y="378"/>
              </a:cxn>
              <a:cxn ang="0">
                <a:pos x="90" y="371"/>
              </a:cxn>
              <a:cxn ang="0">
                <a:pos x="75" y="366"/>
              </a:cxn>
              <a:cxn ang="0">
                <a:pos x="42" y="333"/>
              </a:cxn>
              <a:cxn ang="0">
                <a:pos x="47" y="328"/>
              </a:cxn>
              <a:cxn ang="0">
                <a:pos x="30" y="319"/>
              </a:cxn>
              <a:cxn ang="0">
                <a:pos x="30" y="295"/>
              </a:cxn>
              <a:cxn ang="0">
                <a:pos x="26" y="290"/>
              </a:cxn>
              <a:cxn ang="0">
                <a:pos x="21" y="281"/>
              </a:cxn>
              <a:cxn ang="0">
                <a:pos x="9" y="281"/>
              </a:cxn>
              <a:cxn ang="0">
                <a:pos x="0" y="281"/>
              </a:cxn>
              <a:cxn ang="0">
                <a:pos x="0" y="269"/>
              </a:cxn>
              <a:cxn ang="0">
                <a:pos x="4" y="253"/>
              </a:cxn>
              <a:cxn ang="0">
                <a:pos x="0" y="248"/>
              </a:cxn>
              <a:cxn ang="0">
                <a:pos x="30" y="219"/>
              </a:cxn>
              <a:cxn ang="0">
                <a:pos x="38" y="189"/>
              </a:cxn>
              <a:cxn ang="0">
                <a:pos x="75" y="189"/>
              </a:cxn>
              <a:cxn ang="0">
                <a:pos x="75" y="123"/>
              </a:cxn>
              <a:cxn ang="0">
                <a:pos x="144" y="113"/>
              </a:cxn>
              <a:cxn ang="0">
                <a:pos x="156" y="97"/>
              </a:cxn>
              <a:cxn ang="0">
                <a:pos x="323" y="0"/>
              </a:cxn>
              <a:cxn ang="0">
                <a:pos x="345" y="42"/>
              </a:cxn>
              <a:cxn ang="0">
                <a:pos x="349" y="42"/>
              </a:cxn>
              <a:cxn ang="0">
                <a:pos x="382" y="47"/>
              </a:cxn>
              <a:cxn ang="0">
                <a:pos x="349" y="123"/>
              </a:cxn>
              <a:cxn ang="0">
                <a:pos x="338" y="113"/>
              </a:cxn>
              <a:cxn ang="0">
                <a:pos x="333" y="113"/>
              </a:cxn>
              <a:cxn ang="0">
                <a:pos x="366" y="158"/>
              </a:cxn>
              <a:cxn ang="0">
                <a:pos x="316" y="177"/>
              </a:cxn>
              <a:cxn ang="0">
                <a:pos x="316" y="182"/>
              </a:cxn>
              <a:cxn ang="0">
                <a:pos x="253" y="333"/>
              </a:cxn>
              <a:cxn ang="0">
                <a:pos x="253" y="333"/>
              </a:cxn>
            </a:cxnLst>
            <a:rect l="0" t="0" r="r" b="b"/>
            <a:pathLst>
              <a:path w="382" h="378">
                <a:moveTo>
                  <a:pt x="253" y="333"/>
                </a:moveTo>
                <a:lnTo>
                  <a:pt x="236" y="333"/>
                </a:lnTo>
                <a:lnTo>
                  <a:pt x="227" y="333"/>
                </a:lnTo>
                <a:lnTo>
                  <a:pt x="231" y="340"/>
                </a:lnTo>
                <a:lnTo>
                  <a:pt x="227" y="349"/>
                </a:lnTo>
                <a:lnTo>
                  <a:pt x="219" y="361"/>
                </a:lnTo>
                <a:lnTo>
                  <a:pt x="219" y="366"/>
                </a:lnTo>
                <a:lnTo>
                  <a:pt x="210" y="366"/>
                </a:lnTo>
                <a:lnTo>
                  <a:pt x="177" y="378"/>
                </a:lnTo>
                <a:lnTo>
                  <a:pt x="165" y="371"/>
                </a:lnTo>
                <a:lnTo>
                  <a:pt x="151" y="378"/>
                </a:lnTo>
                <a:lnTo>
                  <a:pt x="134" y="366"/>
                </a:lnTo>
                <a:lnTo>
                  <a:pt x="123" y="378"/>
                </a:lnTo>
                <a:lnTo>
                  <a:pt x="106" y="378"/>
                </a:lnTo>
                <a:lnTo>
                  <a:pt x="90" y="371"/>
                </a:lnTo>
                <a:lnTo>
                  <a:pt x="75" y="366"/>
                </a:lnTo>
                <a:lnTo>
                  <a:pt x="42" y="333"/>
                </a:lnTo>
                <a:lnTo>
                  <a:pt x="47" y="328"/>
                </a:lnTo>
                <a:lnTo>
                  <a:pt x="30" y="319"/>
                </a:lnTo>
                <a:lnTo>
                  <a:pt x="30" y="295"/>
                </a:lnTo>
                <a:lnTo>
                  <a:pt x="26" y="290"/>
                </a:lnTo>
                <a:lnTo>
                  <a:pt x="21" y="281"/>
                </a:lnTo>
                <a:lnTo>
                  <a:pt x="9" y="281"/>
                </a:lnTo>
                <a:lnTo>
                  <a:pt x="0" y="281"/>
                </a:lnTo>
                <a:lnTo>
                  <a:pt x="0" y="269"/>
                </a:lnTo>
                <a:lnTo>
                  <a:pt x="4" y="253"/>
                </a:lnTo>
                <a:lnTo>
                  <a:pt x="0" y="248"/>
                </a:lnTo>
                <a:lnTo>
                  <a:pt x="30" y="219"/>
                </a:lnTo>
                <a:lnTo>
                  <a:pt x="38" y="189"/>
                </a:lnTo>
                <a:lnTo>
                  <a:pt x="75" y="189"/>
                </a:lnTo>
                <a:lnTo>
                  <a:pt x="75" y="123"/>
                </a:lnTo>
                <a:lnTo>
                  <a:pt x="144" y="113"/>
                </a:lnTo>
                <a:lnTo>
                  <a:pt x="156" y="97"/>
                </a:lnTo>
                <a:lnTo>
                  <a:pt x="323" y="0"/>
                </a:lnTo>
                <a:lnTo>
                  <a:pt x="345" y="42"/>
                </a:lnTo>
                <a:lnTo>
                  <a:pt x="349" y="42"/>
                </a:lnTo>
                <a:lnTo>
                  <a:pt x="382" y="47"/>
                </a:lnTo>
                <a:lnTo>
                  <a:pt x="349" y="123"/>
                </a:lnTo>
                <a:lnTo>
                  <a:pt x="338" y="113"/>
                </a:lnTo>
                <a:lnTo>
                  <a:pt x="333" y="113"/>
                </a:lnTo>
                <a:lnTo>
                  <a:pt x="366" y="158"/>
                </a:lnTo>
                <a:lnTo>
                  <a:pt x="316" y="177"/>
                </a:lnTo>
                <a:lnTo>
                  <a:pt x="316" y="182"/>
                </a:lnTo>
                <a:lnTo>
                  <a:pt x="253" y="333"/>
                </a:lnTo>
                <a:lnTo>
                  <a:pt x="253" y="333"/>
                </a:lnTo>
                <a:close/>
              </a:path>
            </a:pathLst>
          </a:custGeom>
          <a:solidFill>
            <a:srgbClr val="FFC0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4054477" y="2843213"/>
            <a:ext cx="454025" cy="379810"/>
          </a:xfrm>
          <a:custGeom>
            <a:avLst/>
            <a:gdLst/>
            <a:ahLst/>
            <a:cxnLst>
              <a:cxn ang="0">
                <a:pos x="253" y="205"/>
              </a:cxn>
              <a:cxn ang="0">
                <a:pos x="265" y="217"/>
              </a:cxn>
              <a:cxn ang="0">
                <a:pos x="279" y="227"/>
              </a:cxn>
              <a:cxn ang="0">
                <a:pos x="286" y="231"/>
              </a:cxn>
              <a:cxn ang="0">
                <a:pos x="274" y="264"/>
              </a:cxn>
              <a:cxn ang="0">
                <a:pos x="253" y="269"/>
              </a:cxn>
              <a:cxn ang="0">
                <a:pos x="182" y="319"/>
              </a:cxn>
              <a:cxn ang="0">
                <a:pos x="177" y="269"/>
              </a:cxn>
              <a:cxn ang="0">
                <a:pos x="151" y="269"/>
              </a:cxn>
              <a:cxn ang="0">
                <a:pos x="135" y="243"/>
              </a:cxn>
              <a:cxn ang="0">
                <a:pos x="106" y="238"/>
              </a:cxn>
              <a:cxn ang="0">
                <a:pos x="80" y="231"/>
              </a:cxn>
              <a:cxn ang="0">
                <a:pos x="38" y="217"/>
              </a:cxn>
              <a:cxn ang="0">
                <a:pos x="5" y="189"/>
              </a:cxn>
              <a:cxn ang="0">
                <a:pos x="0" y="179"/>
              </a:cxn>
              <a:cxn ang="0">
                <a:pos x="0" y="156"/>
              </a:cxn>
              <a:cxn ang="0">
                <a:pos x="17" y="142"/>
              </a:cxn>
              <a:cxn ang="0">
                <a:pos x="21" y="109"/>
              </a:cxn>
              <a:cxn ang="0">
                <a:pos x="26" y="87"/>
              </a:cxn>
              <a:cxn ang="0">
                <a:pos x="33" y="75"/>
              </a:cxn>
              <a:cxn ang="0">
                <a:pos x="33" y="66"/>
              </a:cxn>
              <a:cxn ang="0">
                <a:pos x="54" y="54"/>
              </a:cxn>
              <a:cxn ang="0">
                <a:pos x="59" y="59"/>
              </a:cxn>
              <a:cxn ang="0">
                <a:pos x="69" y="59"/>
              </a:cxn>
              <a:cxn ang="0">
                <a:pos x="69" y="54"/>
              </a:cxn>
              <a:cxn ang="0">
                <a:pos x="80" y="42"/>
              </a:cxn>
              <a:cxn ang="0">
                <a:pos x="80" y="16"/>
              </a:cxn>
              <a:cxn ang="0">
                <a:pos x="85" y="16"/>
              </a:cxn>
              <a:cxn ang="0">
                <a:pos x="97" y="21"/>
              </a:cxn>
              <a:cxn ang="0">
                <a:pos x="118" y="5"/>
              </a:cxn>
              <a:cxn ang="0">
                <a:pos x="135" y="16"/>
              </a:cxn>
              <a:cxn ang="0">
                <a:pos x="139" y="33"/>
              </a:cxn>
              <a:cxn ang="0">
                <a:pos x="151" y="33"/>
              </a:cxn>
              <a:cxn ang="0">
                <a:pos x="168" y="21"/>
              </a:cxn>
              <a:cxn ang="0">
                <a:pos x="177" y="16"/>
              </a:cxn>
              <a:cxn ang="0">
                <a:pos x="177" y="12"/>
              </a:cxn>
              <a:cxn ang="0">
                <a:pos x="189" y="0"/>
              </a:cxn>
              <a:cxn ang="0">
                <a:pos x="189" y="5"/>
              </a:cxn>
              <a:cxn ang="0">
                <a:pos x="182" y="33"/>
              </a:cxn>
              <a:cxn ang="0">
                <a:pos x="189" y="38"/>
              </a:cxn>
              <a:cxn ang="0">
                <a:pos x="215" y="66"/>
              </a:cxn>
              <a:cxn ang="0">
                <a:pos x="220" y="92"/>
              </a:cxn>
              <a:cxn ang="0">
                <a:pos x="215" y="97"/>
              </a:cxn>
              <a:cxn ang="0">
                <a:pos x="227" y="113"/>
              </a:cxn>
              <a:cxn ang="0">
                <a:pos x="220" y="125"/>
              </a:cxn>
              <a:cxn ang="0">
                <a:pos x="194" y="151"/>
              </a:cxn>
              <a:cxn ang="0">
                <a:pos x="198" y="168"/>
              </a:cxn>
              <a:cxn ang="0">
                <a:pos x="215" y="179"/>
              </a:cxn>
              <a:cxn ang="0">
                <a:pos x="253" y="205"/>
              </a:cxn>
              <a:cxn ang="0">
                <a:pos x="253" y="205"/>
              </a:cxn>
            </a:cxnLst>
            <a:rect l="0" t="0" r="r" b="b"/>
            <a:pathLst>
              <a:path w="286" h="319">
                <a:moveTo>
                  <a:pt x="253" y="205"/>
                </a:moveTo>
                <a:lnTo>
                  <a:pt x="265" y="217"/>
                </a:lnTo>
                <a:lnTo>
                  <a:pt x="279" y="227"/>
                </a:lnTo>
                <a:lnTo>
                  <a:pt x="286" y="231"/>
                </a:lnTo>
                <a:lnTo>
                  <a:pt x="274" y="264"/>
                </a:lnTo>
                <a:lnTo>
                  <a:pt x="253" y="269"/>
                </a:lnTo>
                <a:lnTo>
                  <a:pt x="182" y="319"/>
                </a:lnTo>
                <a:lnTo>
                  <a:pt x="177" y="269"/>
                </a:lnTo>
                <a:lnTo>
                  <a:pt x="151" y="269"/>
                </a:lnTo>
                <a:lnTo>
                  <a:pt x="135" y="243"/>
                </a:lnTo>
                <a:lnTo>
                  <a:pt x="106" y="238"/>
                </a:lnTo>
                <a:lnTo>
                  <a:pt x="80" y="231"/>
                </a:lnTo>
                <a:lnTo>
                  <a:pt x="38" y="217"/>
                </a:lnTo>
                <a:lnTo>
                  <a:pt x="5" y="189"/>
                </a:lnTo>
                <a:lnTo>
                  <a:pt x="0" y="179"/>
                </a:lnTo>
                <a:lnTo>
                  <a:pt x="0" y="156"/>
                </a:lnTo>
                <a:lnTo>
                  <a:pt x="17" y="142"/>
                </a:lnTo>
                <a:lnTo>
                  <a:pt x="21" y="109"/>
                </a:lnTo>
                <a:lnTo>
                  <a:pt x="26" y="87"/>
                </a:lnTo>
                <a:lnTo>
                  <a:pt x="33" y="75"/>
                </a:lnTo>
                <a:lnTo>
                  <a:pt x="33" y="66"/>
                </a:lnTo>
                <a:lnTo>
                  <a:pt x="54" y="54"/>
                </a:lnTo>
                <a:lnTo>
                  <a:pt x="59" y="59"/>
                </a:lnTo>
                <a:lnTo>
                  <a:pt x="69" y="59"/>
                </a:lnTo>
                <a:lnTo>
                  <a:pt x="69" y="54"/>
                </a:lnTo>
                <a:lnTo>
                  <a:pt x="80" y="42"/>
                </a:lnTo>
                <a:lnTo>
                  <a:pt x="80" y="16"/>
                </a:lnTo>
                <a:lnTo>
                  <a:pt x="85" y="16"/>
                </a:lnTo>
                <a:lnTo>
                  <a:pt x="97" y="21"/>
                </a:lnTo>
                <a:lnTo>
                  <a:pt x="118" y="5"/>
                </a:lnTo>
                <a:lnTo>
                  <a:pt x="135" y="16"/>
                </a:lnTo>
                <a:lnTo>
                  <a:pt x="139" y="33"/>
                </a:lnTo>
                <a:lnTo>
                  <a:pt x="151" y="33"/>
                </a:lnTo>
                <a:lnTo>
                  <a:pt x="168" y="21"/>
                </a:lnTo>
                <a:lnTo>
                  <a:pt x="177" y="16"/>
                </a:lnTo>
                <a:lnTo>
                  <a:pt x="177" y="12"/>
                </a:lnTo>
                <a:lnTo>
                  <a:pt x="189" y="0"/>
                </a:lnTo>
                <a:lnTo>
                  <a:pt x="189" y="5"/>
                </a:lnTo>
                <a:lnTo>
                  <a:pt x="182" y="33"/>
                </a:lnTo>
                <a:lnTo>
                  <a:pt x="189" y="38"/>
                </a:lnTo>
                <a:lnTo>
                  <a:pt x="215" y="66"/>
                </a:lnTo>
                <a:lnTo>
                  <a:pt x="220" y="92"/>
                </a:lnTo>
                <a:lnTo>
                  <a:pt x="215" y="97"/>
                </a:lnTo>
                <a:lnTo>
                  <a:pt x="227" y="113"/>
                </a:lnTo>
                <a:lnTo>
                  <a:pt x="220" y="125"/>
                </a:lnTo>
                <a:lnTo>
                  <a:pt x="194" y="151"/>
                </a:lnTo>
                <a:lnTo>
                  <a:pt x="198" y="168"/>
                </a:lnTo>
                <a:lnTo>
                  <a:pt x="215" y="179"/>
                </a:lnTo>
                <a:lnTo>
                  <a:pt x="253" y="205"/>
                </a:lnTo>
                <a:lnTo>
                  <a:pt x="253" y="205"/>
                </a:lnTo>
                <a:close/>
              </a:path>
            </a:pathLst>
          </a:custGeom>
          <a:solidFill>
            <a:srgbClr val="FFC0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4425951" y="3276600"/>
            <a:ext cx="742950" cy="506016"/>
          </a:xfrm>
          <a:custGeom>
            <a:avLst/>
            <a:gdLst/>
            <a:ahLst/>
            <a:cxnLst>
              <a:cxn ang="0">
                <a:pos x="468" y="75"/>
              </a:cxn>
              <a:cxn ang="0">
                <a:pos x="458" y="66"/>
              </a:cxn>
              <a:cxn ang="0">
                <a:pos x="453" y="59"/>
              </a:cxn>
              <a:cxn ang="0">
                <a:pos x="404" y="71"/>
              </a:cxn>
              <a:cxn ang="0">
                <a:pos x="392" y="80"/>
              </a:cxn>
              <a:cxn ang="0">
                <a:pos x="378" y="80"/>
              </a:cxn>
              <a:cxn ang="0">
                <a:pos x="366" y="87"/>
              </a:cxn>
              <a:cxn ang="0">
                <a:pos x="349" y="87"/>
              </a:cxn>
              <a:cxn ang="0">
                <a:pos x="290" y="66"/>
              </a:cxn>
              <a:cxn ang="0">
                <a:pos x="281" y="54"/>
              </a:cxn>
              <a:cxn ang="0">
                <a:pos x="264" y="49"/>
              </a:cxn>
              <a:cxn ang="0">
                <a:pos x="253" y="59"/>
              </a:cxn>
              <a:cxn ang="0">
                <a:pos x="243" y="54"/>
              </a:cxn>
              <a:cxn ang="0">
                <a:pos x="227" y="42"/>
              </a:cxn>
              <a:cxn ang="0">
                <a:pos x="194" y="37"/>
              </a:cxn>
              <a:cxn ang="0">
                <a:pos x="161" y="11"/>
              </a:cxn>
              <a:cxn ang="0">
                <a:pos x="151" y="4"/>
              </a:cxn>
              <a:cxn ang="0">
                <a:pos x="151" y="0"/>
              </a:cxn>
              <a:cxn ang="0">
                <a:pos x="139" y="0"/>
              </a:cxn>
              <a:cxn ang="0">
                <a:pos x="130" y="4"/>
              </a:cxn>
              <a:cxn ang="0">
                <a:pos x="97" y="80"/>
              </a:cxn>
              <a:cxn ang="0">
                <a:pos x="85" y="71"/>
              </a:cxn>
              <a:cxn ang="0">
                <a:pos x="80" y="71"/>
              </a:cxn>
              <a:cxn ang="0">
                <a:pos x="106" y="115"/>
              </a:cxn>
              <a:cxn ang="0">
                <a:pos x="64" y="134"/>
              </a:cxn>
              <a:cxn ang="0">
                <a:pos x="64" y="141"/>
              </a:cxn>
              <a:cxn ang="0">
                <a:pos x="0" y="290"/>
              </a:cxn>
              <a:cxn ang="0">
                <a:pos x="16" y="285"/>
              </a:cxn>
              <a:cxn ang="0">
                <a:pos x="42" y="290"/>
              </a:cxn>
              <a:cxn ang="0">
                <a:pos x="59" y="290"/>
              </a:cxn>
              <a:cxn ang="0">
                <a:pos x="68" y="290"/>
              </a:cxn>
              <a:cxn ang="0">
                <a:pos x="85" y="297"/>
              </a:cxn>
              <a:cxn ang="0">
                <a:pos x="118" y="319"/>
              </a:cxn>
              <a:cxn ang="0">
                <a:pos x="135" y="323"/>
              </a:cxn>
              <a:cxn ang="0">
                <a:pos x="144" y="328"/>
              </a:cxn>
              <a:cxn ang="0">
                <a:pos x="139" y="340"/>
              </a:cxn>
              <a:cxn ang="0">
                <a:pos x="139" y="345"/>
              </a:cxn>
              <a:cxn ang="0">
                <a:pos x="168" y="373"/>
              </a:cxn>
              <a:cxn ang="0">
                <a:pos x="189" y="378"/>
              </a:cxn>
              <a:cxn ang="0">
                <a:pos x="198" y="394"/>
              </a:cxn>
              <a:cxn ang="0">
                <a:pos x="210" y="404"/>
              </a:cxn>
              <a:cxn ang="0">
                <a:pos x="227" y="415"/>
              </a:cxn>
              <a:cxn ang="0">
                <a:pos x="253" y="425"/>
              </a:cxn>
              <a:cxn ang="0">
                <a:pos x="290" y="366"/>
              </a:cxn>
              <a:cxn ang="0">
                <a:pos x="307" y="328"/>
              </a:cxn>
              <a:cxn ang="0">
                <a:pos x="345" y="290"/>
              </a:cxn>
              <a:cxn ang="0">
                <a:pos x="366" y="281"/>
              </a:cxn>
              <a:cxn ang="0">
                <a:pos x="378" y="252"/>
              </a:cxn>
              <a:cxn ang="0">
                <a:pos x="404" y="231"/>
              </a:cxn>
              <a:cxn ang="0">
                <a:pos x="404" y="205"/>
              </a:cxn>
              <a:cxn ang="0">
                <a:pos x="425" y="134"/>
              </a:cxn>
              <a:cxn ang="0">
                <a:pos x="458" y="104"/>
              </a:cxn>
              <a:cxn ang="0">
                <a:pos x="468" y="87"/>
              </a:cxn>
              <a:cxn ang="0">
                <a:pos x="468" y="75"/>
              </a:cxn>
              <a:cxn ang="0">
                <a:pos x="468" y="75"/>
              </a:cxn>
            </a:cxnLst>
            <a:rect l="0" t="0" r="r" b="b"/>
            <a:pathLst>
              <a:path w="468" h="425">
                <a:moveTo>
                  <a:pt x="468" y="75"/>
                </a:moveTo>
                <a:lnTo>
                  <a:pt x="458" y="66"/>
                </a:lnTo>
                <a:lnTo>
                  <a:pt x="453" y="59"/>
                </a:lnTo>
                <a:lnTo>
                  <a:pt x="404" y="71"/>
                </a:lnTo>
                <a:lnTo>
                  <a:pt x="392" y="80"/>
                </a:lnTo>
                <a:lnTo>
                  <a:pt x="378" y="80"/>
                </a:lnTo>
                <a:lnTo>
                  <a:pt x="366" y="87"/>
                </a:lnTo>
                <a:lnTo>
                  <a:pt x="349" y="87"/>
                </a:lnTo>
                <a:lnTo>
                  <a:pt x="290" y="66"/>
                </a:lnTo>
                <a:lnTo>
                  <a:pt x="281" y="54"/>
                </a:lnTo>
                <a:lnTo>
                  <a:pt x="264" y="49"/>
                </a:lnTo>
                <a:lnTo>
                  <a:pt x="253" y="59"/>
                </a:lnTo>
                <a:lnTo>
                  <a:pt x="243" y="54"/>
                </a:lnTo>
                <a:lnTo>
                  <a:pt x="227" y="42"/>
                </a:lnTo>
                <a:lnTo>
                  <a:pt x="194" y="37"/>
                </a:lnTo>
                <a:lnTo>
                  <a:pt x="161" y="11"/>
                </a:lnTo>
                <a:lnTo>
                  <a:pt x="151" y="4"/>
                </a:lnTo>
                <a:lnTo>
                  <a:pt x="151" y="0"/>
                </a:lnTo>
                <a:lnTo>
                  <a:pt x="139" y="0"/>
                </a:lnTo>
                <a:lnTo>
                  <a:pt x="130" y="4"/>
                </a:lnTo>
                <a:lnTo>
                  <a:pt x="97" y="80"/>
                </a:lnTo>
                <a:lnTo>
                  <a:pt x="85" y="71"/>
                </a:lnTo>
                <a:lnTo>
                  <a:pt x="80" y="71"/>
                </a:lnTo>
                <a:lnTo>
                  <a:pt x="106" y="115"/>
                </a:lnTo>
                <a:lnTo>
                  <a:pt x="64" y="134"/>
                </a:lnTo>
                <a:lnTo>
                  <a:pt x="64" y="141"/>
                </a:lnTo>
                <a:lnTo>
                  <a:pt x="0" y="290"/>
                </a:lnTo>
                <a:lnTo>
                  <a:pt x="16" y="285"/>
                </a:lnTo>
                <a:lnTo>
                  <a:pt x="42" y="290"/>
                </a:lnTo>
                <a:lnTo>
                  <a:pt x="59" y="290"/>
                </a:lnTo>
                <a:lnTo>
                  <a:pt x="68" y="290"/>
                </a:lnTo>
                <a:lnTo>
                  <a:pt x="85" y="297"/>
                </a:lnTo>
                <a:lnTo>
                  <a:pt x="118" y="319"/>
                </a:lnTo>
                <a:lnTo>
                  <a:pt x="135" y="323"/>
                </a:lnTo>
                <a:lnTo>
                  <a:pt x="144" y="328"/>
                </a:lnTo>
                <a:lnTo>
                  <a:pt x="139" y="340"/>
                </a:lnTo>
                <a:lnTo>
                  <a:pt x="139" y="345"/>
                </a:lnTo>
                <a:lnTo>
                  <a:pt x="168" y="373"/>
                </a:lnTo>
                <a:lnTo>
                  <a:pt x="189" y="378"/>
                </a:lnTo>
                <a:lnTo>
                  <a:pt x="198" y="394"/>
                </a:lnTo>
                <a:lnTo>
                  <a:pt x="210" y="404"/>
                </a:lnTo>
                <a:lnTo>
                  <a:pt x="227" y="415"/>
                </a:lnTo>
                <a:lnTo>
                  <a:pt x="253" y="425"/>
                </a:lnTo>
                <a:lnTo>
                  <a:pt x="290" y="366"/>
                </a:lnTo>
                <a:lnTo>
                  <a:pt x="307" y="328"/>
                </a:lnTo>
                <a:lnTo>
                  <a:pt x="345" y="290"/>
                </a:lnTo>
                <a:lnTo>
                  <a:pt x="366" y="281"/>
                </a:lnTo>
                <a:lnTo>
                  <a:pt x="378" y="252"/>
                </a:lnTo>
                <a:lnTo>
                  <a:pt x="404" y="231"/>
                </a:lnTo>
                <a:lnTo>
                  <a:pt x="404" y="205"/>
                </a:lnTo>
                <a:lnTo>
                  <a:pt x="425" y="134"/>
                </a:lnTo>
                <a:lnTo>
                  <a:pt x="458" y="104"/>
                </a:lnTo>
                <a:lnTo>
                  <a:pt x="468" y="87"/>
                </a:lnTo>
                <a:lnTo>
                  <a:pt x="468" y="75"/>
                </a:lnTo>
                <a:lnTo>
                  <a:pt x="468" y="75"/>
                </a:lnTo>
                <a:close/>
              </a:path>
            </a:pathLst>
          </a:custGeom>
          <a:solidFill>
            <a:srgbClr val="FFC0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3908427" y="3037285"/>
            <a:ext cx="708025" cy="481013"/>
          </a:xfrm>
          <a:custGeom>
            <a:avLst/>
            <a:gdLst/>
            <a:ahLst/>
            <a:cxnLst>
              <a:cxn ang="0">
                <a:pos x="394" y="156"/>
              </a:cxn>
              <a:cxn ang="0">
                <a:pos x="227" y="253"/>
              </a:cxn>
              <a:cxn ang="0">
                <a:pos x="215" y="269"/>
              </a:cxn>
              <a:cxn ang="0">
                <a:pos x="146" y="279"/>
              </a:cxn>
              <a:cxn ang="0">
                <a:pos x="146" y="345"/>
              </a:cxn>
              <a:cxn ang="0">
                <a:pos x="109" y="345"/>
              </a:cxn>
              <a:cxn ang="0">
                <a:pos x="101" y="375"/>
              </a:cxn>
              <a:cxn ang="0">
                <a:pos x="71" y="404"/>
              </a:cxn>
              <a:cxn ang="0">
                <a:pos x="54" y="392"/>
              </a:cxn>
              <a:cxn ang="0">
                <a:pos x="59" y="375"/>
              </a:cxn>
              <a:cxn ang="0">
                <a:pos x="54" y="366"/>
              </a:cxn>
              <a:cxn ang="0">
                <a:pos x="38" y="361"/>
              </a:cxn>
              <a:cxn ang="0">
                <a:pos x="38" y="349"/>
              </a:cxn>
              <a:cxn ang="0">
                <a:pos x="38" y="345"/>
              </a:cxn>
              <a:cxn ang="0">
                <a:pos x="21" y="338"/>
              </a:cxn>
              <a:cxn ang="0">
                <a:pos x="5" y="312"/>
              </a:cxn>
              <a:cxn ang="0">
                <a:pos x="5" y="307"/>
              </a:cxn>
              <a:cxn ang="0">
                <a:pos x="12" y="286"/>
              </a:cxn>
              <a:cxn ang="0">
                <a:pos x="16" y="279"/>
              </a:cxn>
              <a:cxn ang="0">
                <a:pos x="26" y="269"/>
              </a:cxn>
              <a:cxn ang="0">
                <a:pos x="26" y="248"/>
              </a:cxn>
              <a:cxn ang="0">
                <a:pos x="16" y="215"/>
              </a:cxn>
              <a:cxn ang="0">
                <a:pos x="16" y="210"/>
              </a:cxn>
              <a:cxn ang="0">
                <a:pos x="21" y="194"/>
              </a:cxn>
              <a:cxn ang="0">
                <a:pos x="16" y="177"/>
              </a:cxn>
              <a:cxn ang="0">
                <a:pos x="16" y="172"/>
              </a:cxn>
              <a:cxn ang="0">
                <a:pos x="21" y="160"/>
              </a:cxn>
              <a:cxn ang="0">
                <a:pos x="21" y="144"/>
              </a:cxn>
              <a:cxn ang="0">
                <a:pos x="26" y="139"/>
              </a:cxn>
              <a:cxn ang="0">
                <a:pos x="12" y="134"/>
              </a:cxn>
              <a:cxn ang="0">
                <a:pos x="0" y="123"/>
              </a:cxn>
              <a:cxn ang="0">
                <a:pos x="0" y="97"/>
              </a:cxn>
              <a:cxn ang="0">
                <a:pos x="12" y="64"/>
              </a:cxn>
              <a:cxn ang="0">
                <a:pos x="0" y="42"/>
              </a:cxn>
              <a:cxn ang="0">
                <a:pos x="33" y="31"/>
              </a:cxn>
              <a:cxn ang="0">
                <a:pos x="85" y="0"/>
              </a:cxn>
              <a:cxn ang="0">
                <a:pos x="92" y="16"/>
              </a:cxn>
              <a:cxn ang="0">
                <a:pos x="97" y="26"/>
              </a:cxn>
              <a:cxn ang="0">
                <a:pos x="130" y="54"/>
              </a:cxn>
              <a:cxn ang="0">
                <a:pos x="172" y="68"/>
              </a:cxn>
              <a:cxn ang="0">
                <a:pos x="198" y="75"/>
              </a:cxn>
              <a:cxn ang="0">
                <a:pos x="227" y="80"/>
              </a:cxn>
              <a:cxn ang="0">
                <a:pos x="243" y="106"/>
              </a:cxn>
              <a:cxn ang="0">
                <a:pos x="269" y="106"/>
              </a:cxn>
              <a:cxn ang="0">
                <a:pos x="274" y="156"/>
              </a:cxn>
              <a:cxn ang="0">
                <a:pos x="345" y="106"/>
              </a:cxn>
              <a:cxn ang="0">
                <a:pos x="366" y="101"/>
              </a:cxn>
              <a:cxn ang="0">
                <a:pos x="378" y="68"/>
              </a:cxn>
              <a:cxn ang="0">
                <a:pos x="387" y="80"/>
              </a:cxn>
              <a:cxn ang="0">
                <a:pos x="416" y="97"/>
              </a:cxn>
              <a:cxn ang="0">
                <a:pos x="437" y="113"/>
              </a:cxn>
              <a:cxn ang="0">
                <a:pos x="446" y="127"/>
              </a:cxn>
              <a:cxn ang="0">
                <a:pos x="394" y="156"/>
              </a:cxn>
              <a:cxn ang="0">
                <a:pos x="394" y="156"/>
              </a:cxn>
            </a:cxnLst>
            <a:rect l="0" t="0" r="r" b="b"/>
            <a:pathLst>
              <a:path w="446" h="404">
                <a:moveTo>
                  <a:pt x="394" y="156"/>
                </a:moveTo>
                <a:lnTo>
                  <a:pt x="227" y="253"/>
                </a:lnTo>
                <a:lnTo>
                  <a:pt x="215" y="269"/>
                </a:lnTo>
                <a:lnTo>
                  <a:pt x="146" y="279"/>
                </a:lnTo>
                <a:lnTo>
                  <a:pt x="146" y="345"/>
                </a:lnTo>
                <a:lnTo>
                  <a:pt x="109" y="345"/>
                </a:lnTo>
                <a:lnTo>
                  <a:pt x="101" y="375"/>
                </a:lnTo>
                <a:lnTo>
                  <a:pt x="71" y="404"/>
                </a:lnTo>
                <a:lnTo>
                  <a:pt x="54" y="392"/>
                </a:lnTo>
                <a:lnTo>
                  <a:pt x="59" y="375"/>
                </a:lnTo>
                <a:lnTo>
                  <a:pt x="54" y="366"/>
                </a:lnTo>
                <a:lnTo>
                  <a:pt x="38" y="361"/>
                </a:lnTo>
                <a:lnTo>
                  <a:pt x="38" y="349"/>
                </a:lnTo>
                <a:lnTo>
                  <a:pt x="38" y="345"/>
                </a:lnTo>
                <a:lnTo>
                  <a:pt x="21" y="338"/>
                </a:lnTo>
                <a:lnTo>
                  <a:pt x="5" y="312"/>
                </a:lnTo>
                <a:lnTo>
                  <a:pt x="5" y="307"/>
                </a:lnTo>
                <a:lnTo>
                  <a:pt x="12" y="286"/>
                </a:lnTo>
                <a:lnTo>
                  <a:pt x="16" y="279"/>
                </a:lnTo>
                <a:lnTo>
                  <a:pt x="26" y="269"/>
                </a:lnTo>
                <a:lnTo>
                  <a:pt x="26" y="248"/>
                </a:lnTo>
                <a:lnTo>
                  <a:pt x="16" y="215"/>
                </a:lnTo>
                <a:lnTo>
                  <a:pt x="16" y="210"/>
                </a:lnTo>
                <a:lnTo>
                  <a:pt x="21" y="194"/>
                </a:lnTo>
                <a:lnTo>
                  <a:pt x="16" y="177"/>
                </a:lnTo>
                <a:lnTo>
                  <a:pt x="16" y="172"/>
                </a:lnTo>
                <a:lnTo>
                  <a:pt x="21" y="160"/>
                </a:lnTo>
                <a:lnTo>
                  <a:pt x="21" y="144"/>
                </a:lnTo>
                <a:lnTo>
                  <a:pt x="26" y="139"/>
                </a:lnTo>
                <a:lnTo>
                  <a:pt x="12" y="134"/>
                </a:lnTo>
                <a:lnTo>
                  <a:pt x="0" y="123"/>
                </a:lnTo>
                <a:lnTo>
                  <a:pt x="0" y="97"/>
                </a:lnTo>
                <a:lnTo>
                  <a:pt x="12" y="64"/>
                </a:lnTo>
                <a:lnTo>
                  <a:pt x="0" y="42"/>
                </a:lnTo>
                <a:lnTo>
                  <a:pt x="33" y="31"/>
                </a:lnTo>
                <a:lnTo>
                  <a:pt x="85" y="0"/>
                </a:lnTo>
                <a:lnTo>
                  <a:pt x="92" y="16"/>
                </a:lnTo>
                <a:lnTo>
                  <a:pt x="97" y="26"/>
                </a:lnTo>
                <a:lnTo>
                  <a:pt x="130" y="54"/>
                </a:lnTo>
                <a:lnTo>
                  <a:pt x="172" y="68"/>
                </a:lnTo>
                <a:lnTo>
                  <a:pt x="198" y="75"/>
                </a:lnTo>
                <a:lnTo>
                  <a:pt x="227" y="80"/>
                </a:lnTo>
                <a:lnTo>
                  <a:pt x="243" y="106"/>
                </a:lnTo>
                <a:lnTo>
                  <a:pt x="269" y="106"/>
                </a:lnTo>
                <a:lnTo>
                  <a:pt x="274" y="156"/>
                </a:lnTo>
                <a:lnTo>
                  <a:pt x="345" y="106"/>
                </a:lnTo>
                <a:lnTo>
                  <a:pt x="366" y="101"/>
                </a:lnTo>
                <a:lnTo>
                  <a:pt x="378" y="68"/>
                </a:lnTo>
                <a:lnTo>
                  <a:pt x="387" y="80"/>
                </a:lnTo>
                <a:lnTo>
                  <a:pt x="416" y="97"/>
                </a:lnTo>
                <a:lnTo>
                  <a:pt x="437" y="113"/>
                </a:lnTo>
                <a:lnTo>
                  <a:pt x="446" y="127"/>
                </a:lnTo>
                <a:lnTo>
                  <a:pt x="394" y="156"/>
                </a:lnTo>
                <a:lnTo>
                  <a:pt x="394" y="156"/>
                </a:lnTo>
                <a:close/>
              </a:path>
            </a:pathLst>
          </a:custGeom>
          <a:solidFill>
            <a:srgbClr val="FFC0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4591051" y="2443162"/>
            <a:ext cx="446088" cy="461963"/>
          </a:xfrm>
          <a:custGeom>
            <a:avLst/>
            <a:gdLst/>
            <a:ahLst/>
            <a:cxnLst>
              <a:cxn ang="0">
                <a:pos x="245" y="232"/>
              </a:cxn>
              <a:cxn ang="0">
                <a:pos x="281" y="147"/>
              </a:cxn>
              <a:cxn ang="0">
                <a:pos x="144" y="7"/>
              </a:cxn>
              <a:cxn ang="0">
                <a:pos x="0" y="0"/>
              </a:cxn>
              <a:cxn ang="0">
                <a:pos x="0" y="24"/>
              </a:cxn>
              <a:cxn ang="0">
                <a:pos x="26" y="62"/>
              </a:cxn>
              <a:cxn ang="0">
                <a:pos x="38" y="111"/>
              </a:cxn>
              <a:cxn ang="0">
                <a:pos x="80" y="126"/>
              </a:cxn>
              <a:cxn ang="0">
                <a:pos x="85" y="152"/>
              </a:cxn>
              <a:cxn ang="0">
                <a:pos x="71" y="163"/>
              </a:cxn>
              <a:cxn ang="0">
                <a:pos x="54" y="222"/>
              </a:cxn>
              <a:cxn ang="0">
                <a:pos x="75" y="239"/>
              </a:cxn>
              <a:cxn ang="0">
                <a:pos x="106" y="222"/>
              </a:cxn>
              <a:cxn ang="0">
                <a:pos x="118" y="256"/>
              </a:cxn>
              <a:cxn ang="0">
                <a:pos x="139" y="291"/>
              </a:cxn>
              <a:cxn ang="0">
                <a:pos x="144" y="331"/>
              </a:cxn>
              <a:cxn ang="0">
                <a:pos x="142" y="362"/>
              </a:cxn>
              <a:cxn ang="0">
                <a:pos x="156" y="378"/>
              </a:cxn>
              <a:cxn ang="0">
                <a:pos x="179" y="388"/>
              </a:cxn>
              <a:cxn ang="0">
                <a:pos x="245" y="232"/>
              </a:cxn>
              <a:cxn ang="0">
                <a:pos x="245" y="232"/>
              </a:cxn>
            </a:cxnLst>
            <a:rect l="0" t="0" r="r" b="b"/>
            <a:pathLst>
              <a:path w="281" h="388">
                <a:moveTo>
                  <a:pt x="245" y="232"/>
                </a:moveTo>
                <a:lnTo>
                  <a:pt x="281" y="147"/>
                </a:lnTo>
                <a:lnTo>
                  <a:pt x="144" y="7"/>
                </a:lnTo>
                <a:lnTo>
                  <a:pt x="0" y="0"/>
                </a:lnTo>
                <a:lnTo>
                  <a:pt x="0" y="24"/>
                </a:lnTo>
                <a:lnTo>
                  <a:pt x="26" y="62"/>
                </a:lnTo>
                <a:lnTo>
                  <a:pt x="38" y="111"/>
                </a:lnTo>
                <a:lnTo>
                  <a:pt x="80" y="126"/>
                </a:lnTo>
                <a:lnTo>
                  <a:pt x="85" y="152"/>
                </a:lnTo>
                <a:lnTo>
                  <a:pt x="71" y="163"/>
                </a:lnTo>
                <a:lnTo>
                  <a:pt x="54" y="222"/>
                </a:lnTo>
                <a:lnTo>
                  <a:pt x="75" y="239"/>
                </a:lnTo>
                <a:lnTo>
                  <a:pt x="106" y="222"/>
                </a:lnTo>
                <a:lnTo>
                  <a:pt x="118" y="256"/>
                </a:lnTo>
                <a:lnTo>
                  <a:pt x="139" y="291"/>
                </a:lnTo>
                <a:lnTo>
                  <a:pt x="144" y="331"/>
                </a:lnTo>
                <a:lnTo>
                  <a:pt x="142" y="362"/>
                </a:lnTo>
                <a:lnTo>
                  <a:pt x="156" y="378"/>
                </a:lnTo>
                <a:lnTo>
                  <a:pt x="179" y="388"/>
                </a:lnTo>
                <a:lnTo>
                  <a:pt x="245" y="232"/>
                </a:lnTo>
                <a:lnTo>
                  <a:pt x="245" y="232"/>
                </a:lnTo>
                <a:close/>
              </a:path>
            </a:pathLst>
          </a:custGeom>
          <a:solidFill>
            <a:srgbClr val="FFC0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p:cNvSpPr>
          <p:nvPr/>
        </p:nvSpPr>
        <p:spPr bwMode="auto">
          <a:xfrm>
            <a:off x="4197351" y="2097882"/>
            <a:ext cx="457200" cy="351235"/>
          </a:xfrm>
          <a:custGeom>
            <a:avLst/>
            <a:gdLst/>
            <a:ahLst/>
            <a:cxnLst>
              <a:cxn ang="0">
                <a:pos x="9" y="12"/>
              </a:cxn>
              <a:cxn ang="0">
                <a:pos x="30" y="0"/>
              </a:cxn>
              <a:cxn ang="0">
                <a:pos x="54" y="28"/>
              </a:cxn>
              <a:cxn ang="0">
                <a:pos x="85" y="33"/>
              </a:cxn>
              <a:cxn ang="0">
                <a:pos x="106" y="12"/>
              </a:cxn>
              <a:cxn ang="0">
                <a:pos x="149" y="42"/>
              </a:cxn>
              <a:cxn ang="0">
                <a:pos x="149" y="59"/>
              </a:cxn>
              <a:cxn ang="0">
                <a:pos x="191" y="87"/>
              </a:cxn>
              <a:cxn ang="0">
                <a:pos x="224" y="59"/>
              </a:cxn>
              <a:cxn ang="0">
                <a:pos x="267" y="113"/>
              </a:cxn>
              <a:cxn ang="0">
                <a:pos x="257" y="144"/>
              </a:cxn>
              <a:cxn ang="0">
                <a:pos x="283" y="172"/>
              </a:cxn>
              <a:cxn ang="0">
                <a:pos x="288" y="236"/>
              </a:cxn>
              <a:cxn ang="0">
                <a:pos x="245" y="295"/>
              </a:cxn>
              <a:cxn ang="0">
                <a:pos x="0" y="295"/>
              </a:cxn>
              <a:cxn ang="0">
                <a:pos x="9" y="12"/>
              </a:cxn>
              <a:cxn ang="0">
                <a:pos x="9" y="12"/>
              </a:cxn>
            </a:cxnLst>
            <a:rect l="0" t="0" r="r" b="b"/>
            <a:pathLst>
              <a:path w="288" h="295">
                <a:moveTo>
                  <a:pt x="9" y="12"/>
                </a:moveTo>
                <a:lnTo>
                  <a:pt x="30" y="0"/>
                </a:lnTo>
                <a:lnTo>
                  <a:pt x="54" y="28"/>
                </a:lnTo>
                <a:lnTo>
                  <a:pt x="85" y="33"/>
                </a:lnTo>
                <a:lnTo>
                  <a:pt x="106" y="12"/>
                </a:lnTo>
                <a:lnTo>
                  <a:pt x="149" y="42"/>
                </a:lnTo>
                <a:lnTo>
                  <a:pt x="149" y="59"/>
                </a:lnTo>
                <a:lnTo>
                  <a:pt x="191" y="87"/>
                </a:lnTo>
                <a:lnTo>
                  <a:pt x="224" y="59"/>
                </a:lnTo>
                <a:lnTo>
                  <a:pt x="267" y="113"/>
                </a:lnTo>
                <a:lnTo>
                  <a:pt x="257" y="144"/>
                </a:lnTo>
                <a:lnTo>
                  <a:pt x="283" y="172"/>
                </a:lnTo>
                <a:lnTo>
                  <a:pt x="288" y="236"/>
                </a:lnTo>
                <a:lnTo>
                  <a:pt x="245" y="295"/>
                </a:lnTo>
                <a:lnTo>
                  <a:pt x="0" y="295"/>
                </a:lnTo>
                <a:lnTo>
                  <a:pt x="9" y="12"/>
                </a:lnTo>
                <a:lnTo>
                  <a:pt x="9" y="12"/>
                </a:lnTo>
                <a:close/>
              </a:path>
            </a:pathLst>
          </a:custGeom>
          <a:solidFill>
            <a:srgbClr val="FFCC99"/>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3498851" y="1825229"/>
            <a:ext cx="458788" cy="438150"/>
          </a:xfrm>
          <a:custGeom>
            <a:avLst/>
            <a:gdLst/>
            <a:ahLst/>
            <a:cxnLst>
              <a:cxn ang="0">
                <a:pos x="59" y="0"/>
              </a:cxn>
              <a:cxn ang="0">
                <a:pos x="161" y="4"/>
              </a:cxn>
              <a:cxn ang="0">
                <a:pos x="182" y="89"/>
              </a:cxn>
              <a:cxn ang="0">
                <a:pos x="220" y="127"/>
              </a:cxn>
              <a:cxn ang="0">
                <a:pos x="225" y="191"/>
              </a:cxn>
              <a:cxn ang="0">
                <a:pos x="289" y="241"/>
              </a:cxn>
              <a:cxn ang="0">
                <a:pos x="166" y="363"/>
              </a:cxn>
              <a:cxn ang="0">
                <a:pos x="119" y="368"/>
              </a:cxn>
              <a:cxn ang="0">
                <a:pos x="85" y="326"/>
              </a:cxn>
              <a:cxn ang="0">
                <a:pos x="69" y="300"/>
              </a:cxn>
              <a:cxn ang="0">
                <a:pos x="10" y="337"/>
              </a:cxn>
              <a:cxn ang="0">
                <a:pos x="0" y="321"/>
              </a:cxn>
              <a:cxn ang="0">
                <a:pos x="17" y="262"/>
              </a:cxn>
              <a:cxn ang="0">
                <a:pos x="59" y="68"/>
              </a:cxn>
              <a:cxn ang="0">
                <a:pos x="59" y="0"/>
              </a:cxn>
              <a:cxn ang="0">
                <a:pos x="59" y="0"/>
              </a:cxn>
            </a:cxnLst>
            <a:rect l="0" t="0" r="r" b="b"/>
            <a:pathLst>
              <a:path w="289" h="368">
                <a:moveTo>
                  <a:pt x="59" y="0"/>
                </a:moveTo>
                <a:lnTo>
                  <a:pt x="161" y="4"/>
                </a:lnTo>
                <a:lnTo>
                  <a:pt x="182" y="89"/>
                </a:lnTo>
                <a:lnTo>
                  <a:pt x="220" y="127"/>
                </a:lnTo>
                <a:lnTo>
                  <a:pt x="225" y="191"/>
                </a:lnTo>
                <a:lnTo>
                  <a:pt x="289" y="241"/>
                </a:lnTo>
                <a:lnTo>
                  <a:pt x="166" y="363"/>
                </a:lnTo>
                <a:lnTo>
                  <a:pt x="119" y="368"/>
                </a:lnTo>
                <a:lnTo>
                  <a:pt x="85" y="326"/>
                </a:lnTo>
                <a:lnTo>
                  <a:pt x="69" y="300"/>
                </a:lnTo>
                <a:lnTo>
                  <a:pt x="10" y="337"/>
                </a:lnTo>
                <a:lnTo>
                  <a:pt x="0" y="321"/>
                </a:lnTo>
                <a:lnTo>
                  <a:pt x="17" y="262"/>
                </a:lnTo>
                <a:lnTo>
                  <a:pt x="59" y="68"/>
                </a:lnTo>
                <a:lnTo>
                  <a:pt x="59" y="0"/>
                </a:lnTo>
                <a:lnTo>
                  <a:pt x="59" y="0"/>
                </a:lnTo>
                <a:close/>
              </a:path>
            </a:pathLst>
          </a:custGeom>
          <a:solidFill>
            <a:srgbClr val="FFCC99"/>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3687764" y="2112169"/>
            <a:ext cx="523875" cy="336947"/>
          </a:xfrm>
          <a:custGeom>
            <a:avLst/>
            <a:gdLst/>
            <a:ahLst/>
            <a:cxnLst>
              <a:cxn ang="0">
                <a:pos x="330" y="0"/>
              </a:cxn>
              <a:cxn ang="0">
                <a:pos x="245" y="16"/>
              </a:cxn>
              <a:cxn ang="0">
                <a:pos x="198" y="4"/>
              </a:cxn>
              <a:cxn ang="0">
                <a:pos x="170" y="0"/>
              </a:cxn>
              <a:cxn ang="0">
                <a:pos x="47" y="122"/>
              </a:cxn>
              <a:cxn ang="0">
                <a:pos x="0" y="127"/>
              </a:cxn>
              <a:cxn ang="0">
                <a:pos x="47" y="198"/>
              </a:cxn>
              <a:cxn ang="0">
                <a:pos x="47" y="278"/>
              </a:cxn>
              <a:cxn ang="0">
                <a:pos x="186" y="283"/>
              </a:cxn>
              <a:cxn ang="0">
                <a:pos x="321" y="283"/>
              </a:cxn>
              <a:cxn ang="0">
                <a:pos x="330" y="0"/>
              </a:cxn>
              <a:cxn ang="0">
                <a:pos x="330" y="0"/>
              </a:cxn>
            </a:cxnLst>
            <a:rect l="0" t="0" r="r" b="b"/>
            <a:pathLst>
              <a:path w="330" h="283">
                <a:moveTo>
                  <a:pt x="330" y="0"/>
                </a:moveTo>
                <a:lnTo>
                  <a:pt x="245" y="16"/>
                </a:lnTo>
                <a:lnTo>
                  <a:pt x="198" y="4"/>
                </a:lnTo>
                <a:lnTo>
                  <a:pt x="170" y="0"/>
                </a:lnTo>
                <a:lnTo>
                  <a:pt x="47" y="122"/>
                </a:lnTo>
                <a:lnTo>
                  <a:pt x="0" y="127"/>
                </a:lnTo>
                <a:lnTo>
                  <a:pt x="47" y="198"/>
                </a:lnTo>
                <a:lnTo>
                  <a:pt x="47" y="278"/>
                </a:lnTo>
                <a:lnTo>
                  <a:pt x="186" y="283"/>
                </a:lnTo>
                <a:lnTo>
                  <a:pt x="321" y="283"/>
                </a:lnTo>
                <a:lnTo>
                  <a:pt x="330" y="0"/>
                </a:lnTo>
                <a:lnTo>
                  <a:pt x="330" y="0"/>
                </a:lnTo>
                <a:close/>
              </a:path>
            </a:pathLst>
          </a:custGeom>
          <a:solidFill>
            <a:srgbClr val="FFCC99"/>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3192464" y="879872"/>
            <a:ext cx="460375" cy="171450"/>
          </a:xfrm>
          <a:custGeom>
            <a:avLst/>
            <a:gdLst/>
            <a:ahLst/>
            <a:cxnLst>
              <a:cxn ang="0">
                <a:pos x="290" y="12"/>
              </a:cxn>
              <a:cxn ang="0">
                <a:pos x="7" y="0"/>
              </a:cxn>
              <a:cxn ang="0">
                <a:pos x="0" y="16"/>
              </a:cxn>
              <a:cxn ang="0">
                <a:pos x="59" y="92"/>
              </a:cxn>
              <a:cxn ang="0">
                <a:pos x="49" y="144"/>
              </a:cxn>
              <a:cxn ang="0">
                <a:pos x="108" y="113"/>
              </a:cxn>
              <a:cxn ang="0">
                <a:pos x="198" y="113"/>
              </a:cxn>
              <a:cxn ang="0">
                <a:pos x="198" y="139"/>
              </a:cxn>
              <a:cxn ang="0">
                <a:pos x="236" y="123"/>
              </a:cxn>
              <a:cxn ang="0">
                <a:pos x="262" y="33"/>
              </a:cxn>
              <a:cxn ang="0">
                <a:pos x="290" y="12"/>
              </a:cxn>
              <a:cxn ang="0">
                <a:pos x="290" y="12"/>
              </a:cxn>
            </a:cxnLst>
            <a:rect l="0" t="0" r="r" b="b"/>
            <a:pathLst>
              <a:path w="290" h="144">
                <a:moveTo>
                  <a:pt x="290" y="12"/>
                </a:moveTo>
                <a:lnTo>
                  <a:pt x="7" y="0"/>
                </a:lnTo>
                <a:lnTo>
                  <a:pt x="0" y="16"/>
                </a:lnTo>
                <a:lnTo>
                  <a:pt x="59" y="92"/>
                </a:lnTo>
                <a:lnTo>
                  <a:pt x="49" y="144"/>
                </a:lnTo>
                <a:lnTo>
                  <a:pt x="108" y="113"/>
                </a:lnTo>
                <a:lnTo>
                  <a:pt x="198" y="113"/>
                </a:lnTo>
                <a:lnTo>
                  <a:pt x="198" y="139"/>
                </a:lnTo>
                <a:lnTo>
                  <a:pt x="236" y="123"/>
                </a:lnTo>
                <a:lnTo>
                  <a:pt x="262" y="33"/>
                </a:lnTo>
                <a:lnTo>
                  <a:pt x="290" y="12"/>
                </a:lnTo>
                <a:lnTo>
                  <a:pt x="290" y="12"/>
                </a:lnTo>
                <a:close/>
              </a:path>
            </a:pathLst>
          </a:custGeom>
          <a:solidFill>
            <a:schemeClr val="bg1"/>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2843214" y="859632"/>
            <a:ext cx="442913" cy="321469"/>
          </a:xfrm>
          <a:custGeom>
            <a:avLst/>
            <a:gdLst/>
            <a:ahLst/>
            <a:cxnLst>
              <a:cxn ang="0">
                <a:pos x="227" y="17"/>
              </a:cxn>
              <a:cxn ang="0">
                <a:pos x="59" y="0"/>
              </a:cxn>
              <a:cxn ang="0">
                <a:pos x="21" y="33"/>
              </a:cxn>
              <a:cxn ang="0">
                <a:pos x="28" y="93"/>
              </a:cxn>
              <a:cxn ang="0">
                <a:pos x="0" y="140"/>
              </a:cxn>
              <a:cxn ang="0">
                <a:pos x="17" y="173"/>
              </a:cxn>
              <a:cxn ang="0">
                <a:pos x="54" y="182"/>
              </a:cxn>
              <a:cxn ang="0">
                <a:pos x="147" y="270"/>
              </a:cxn>
              <a:cxn ang="0">
                <a:pos x="194" y="227"/>
              </a:cxn>
              <a:cxn ang="0">
                <a:pos x="220" y="232"/>
              </a:cxn>
              <a:cxn ang="0">
                <a:pos x="220" y="178"/>
              </a:cxn>
              <a:cxn ang="0">
                <a:pos x="248" y="156"/>
              </a:cxn>
              <a:cxn ang="0">
                <a:pos x="269" y="161"/>
              </a:cxn>
              <a:cxn ang="0">
                <a:pos x="279" y="109"/>
              </a:cxn>
              <a:cxn ang="0">
                <a:pos x="220" y="33"/>
              </a:cxn>
              <a:cxn ang="0">
                <a:pos x="227" y="17"/>
              </a:cxn>
              <a:cxn ang="0">
                <a:pos x="227" y="17"/>
              </a:cxn>
            </a:cxnLst>
            <a:rect l="0" t="0" r="r" b="b"/>
            <a:pathLst>
              <a:path w="279" h="270">
                <a:moveTo>
                  <a:pt x="227" y="17"/>
                </a:moveTo>
                <a:lnTo>
                  <a:pt x="59" y="0"/>
                </a:lnTo>
                <a:lnTo>
                  <a:pt x="21" y="33"/>
                </a:lnTo>
                <a:lnTo>
                  <a:pt x="28" y="93"/>
                </a:lnTo>
                <a:lnTo>
                  <a:pt x="0" y="140"/>
                </a:lnTo>
                <a:lnTo>
                  <a:pt x="17" y="173"/>
                </a:lnTo>
                <a:lnTo>
                  <a:pt x="54" y="182"/>
                </a:lnTo>
                <a:lnTo>
                  <a:pt x="147" y="270"/>
                </a:lnTo>
                <a:lnTo>
                  <a:pt x="194" y="227"/>
                </a:lnTo>
                <a:lnTo>
                  <a:pt x="220" y="232"/>
                </a:lnTo>
                <a:lnTo>
                  <a:pt x="220" y="178"/>
                </a:lnTo>
                <a:lnTo>
                  <a:pt x="248" y="156"/>
                </a:lnTo>
                <a:lnTo>
                  <a:pt x="269" y="161"/>
                </a:lnTo>
                <a:lnTo>
                  <a:pt x="279" y="109"/>
                </a:lnTo>
                <a:lnTo>
                  <a:pt x="220" y="33"/>
                </a:lnTo>
                <a:lnTo>
                  <a:pt x="227" y="17"/>
                </a:lnTo>
                <a:lnTo>
                  <a:pt x="227" y="17"/>
                </a:lnTo>
                <a:close/>
              </a:path>
            </a:pathLst>
          </a:custGeom>
          <a:solidFill>
            <a:schemeClr val="bg1"/>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2520952" y="1096566"/>
            <a:ext cx="307975" cy="371475"/>
          </a:xfrm>
          <a:custGeom>
            <a:avLst/>
            <a:gdLst/>
            <a:ahLst/>
            <a:cxnLst>
              <a:cxn ang="0">
                <a:pos x="161" y="160"/>
              </a:cxn>
              <a:cxn ang="0">
                <a:pos x="130" y="0"/>
              </a:cxn>
              <a:cxn ang="0">
                <a:pos x="92" y="59"/>
              </a:cxn>
              <a:cxn ang="0">
                <a:pos x="42" y="139"/>
              </a:cxn>
              <a:cxn ang="0">
                <a:pos x="5" y="168"/>
              </a:cxn>
              <a:cxn ang="0">
                <a:pos x="21" y="248"/>
              </a:cxn>
              <a:cxn ang="0">
                <a:pos x="0" y="269"/>
              </a:cxn>
              <a:cxn ang="0">
                <a:pos x="54" y="312"/>
              </a:cxn>
              <a:cxn ang="0">
                <a:pos x="85" y="274"/>
              </a:cxn>
              <a:cxn ang="0">
                <a:pos x="109" y="236"/>
              </a:cxn>
              <a:cxn ang="0">
                <a:pos x="161" y="274"/>
              </a:cxn>
              <a:cxn ang="0">
                <a:pos x="194" y="198"/>
              </a:cxn>
              <a:cxn ang="0">
                <a:pos x="161" y="160"/>
              </a:cxn>
              <a:cxn ang="0">
                <a:pos x="161" y="160"/>
              </a:cxn>
            </a:cxnLst>
            <a:rect l="0" t="0" r="r" b="b"/>
            <a:pathLst>
              <a:path w="194" h="312">
                <a:moveTo>
                  <a:pt x="161" y="160"/>
                </a:moveTo>
                <a:lnTo>
                  <a:pt x="130" y="0"/>
                </a:lnTo>
                <a:lnTo>
                  <a:pt x="92" y="59"/>
                </a:lnTo>
                <a:lnTo>
                  <a:pt x="42" y="139"/>
                </a:lnTo>
                <a:lnTo>
                  <a:pt x="5" y="168"/>
                </a:lnTo>
                <a:lnTo>
                  <a:pt x="21" y="248"/>
                </a:lnTo>
                <a:lnTo>
                  <a:pt x="0" y="269"/>
                </a:lnTo>
                <a:lnTo>
                  <a:pt x="54" y="312"/>
                </a:lnTo>
                <a:lnTo>
                  <a:pt x="85" y="274"/>
                </a:lnTo>
                <a:lnTo>
                  <a:pt x="109" y="236"/>
                </a:lnTo>
                <a:lnTo>
                  <a:pt x="161" y="274"/>
                </a:lnTo>
                <a:lnTo>
                  <a:pt x="194" y="198"/>
                </a:lnTo>
                <a:lnTo>
                  <a:pt x="161" y="160"/>
                </a:lnTo>
                <a:lnTo>
                  <a:pt x="161" y="160"/>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7156452" y="1619250"/>
            <a:ext cx="669925" cy="472679"/>
          </a:xfrm>
          <a:custGeom>
            <a:avLst/>
            <a:gdLst/>
            <a:ahLst/>
            <a:cxnLst>
              <a:cxn ang="0">
                <a:pos x="9" y="0"/>
              </a:cxn>
              <a:cxn ang="0">
                <a:pos x="118" y="55"/>
              </a:cxn>
              <a:cxn ang="0">
                <a:pos x="229" y="33"/>
              </a:cxn>
              <a:cxn ang="0">
                <a:pos x="337" y="33"/>
              </a:cxn>
              <a:cxn ang="0">
                <a:pos x="422" y="123"/>
              </a:cxn>
              <a:cxn ang="0">
                <a:pos x="422" y="144"/>
              </a:cxn>
              <a:cxn ang="0">
                <a:pos x="389" y="151"/>
              </a:cxn>
              <a:cxn ang="0">
                <a:pos x="368" y="161"/>
              </a:cxn>
              <a:cxn ang="0">
                <a:pos x="337" y="140"/>
              </a:cxn>
              <a:cxn ang="0">
                <a:pos x="316" y="151"/>
              </a:cxn>
              <a:cxn ang="0">
                <a:pos x="359" y="189"/>
              </a:cxn>
              <a:cxn ang="0">
                <a:pos x="354" y="203"/>
              </a:cxn>
              <a:cxn ang="0">
                <a:pos x="363" y="241"/>
              </a:cxn>
              <a:cxn ang="0">
                <a:pos x="337" y="258"/>
              </a:cxn>
              <a:cxn ang="0">
                <a:pos x="304" y="232"/>
              </a:cxn>
              <a:cxn ang="0">
                <a:pos x="245" y="220"/>
              </a:cxn>
              <a:cxn ang="0">
                <a:pos x="236" y="189"/>
              </a:cxn>
              <a:cxn ang="0">
                <a:pos x="207" y="210"/>
              </a:cxn>
              <a:cxn ang="0">
                <a:pos x="122" y="173"/>
              </a:cxn>
              <a:cxn ang="0">
                <a:pos x="106" y="194"/>
              </a:cxn>
              <a:cxn ang="0">
                <a:pos x="139" y="225"/>
              </a:cxn>
              <a:cxn ang="0">
                <a:pos x="274" y="270"/>
              </a:cxn>
              <a:cxn ang="0">
                <a:pos x="274" y="300"/>
              </a:cxn>
              <a:cxn ang="0">
                <a:pos x="321" y="300"/>
              </a:cxn>
              <a:cxn ang="0">
                <a:pos x="347" y="333"/>
              </a:cxn>
              <a:cxn ang="0">
                <a:pos x="363" y="359"/>
              </a:cxn>
              <a:cxn ang="0">
                <a:pos x="224" y="397"/>
              </a:cxn>
              <a:cxn ang="0">
                <a:pos x="181" y="364"/>
              </a:cxn>
              <a:cxn ang="0">
                <a:pos x="134" y="317"/>
              </a:cxn>
              <a:cxn ang="0">
                <a:pos x="0" y="241"/>
              </a:cxn>
              <a:cxn ang="0">
                <a:pos x="16" y="161"/>
              </a:cxn>
              <a:cxn ang="0">
                <a:pos x="54" y="123"/>
              </a:cxn>
              <a:cxn ang="0">
                <a:pos x="26" y="102"/>
              </a:cxn>
              <a:cxn ang="0">
                <a:pos x="9" y="0"/>
              </a:cxn>
              <a:cxn ang="0">
                <a:pos x="9" y="0"/>
              </a:cxn>
            </a:cxnLst>
            <a:rect l="0" t="0" r="r" b="b"/>
            <a:pathLst>
              <a:path w="422" h="397">
                <a:moveTo>
                  <a:pt x="9" y="0"/>
                </a:moveTo>
                <a:lnTo>
                  <a:pt x="118" y="55"/>
                </a:lnTo>
                <a:lnTo>
                  <a:pt x="229" y="33"/>
                </a:lnTo>
                <a:lnTo>
                  <a:pt x="337" y="33"/>
                </a:lnTo>
                <a:lnTo>
                  <a:pt x="422" y="123"/>
                </a:lnTo>
                <a:lnTo>
                  <a:pt x="422" y="144"/>
                </a:lnTo>
                <a:lnTo>
                  <a:pt x="389" y="151"/>
                </a:lnTo>
                <a:lnTo>
                  <a:pt x="368" y="161"/>
                </a:lnTo>
                <a:lnTo>
                  <a:pt x="337" y="140"/>
                </a:lnTo>
                <a:lnTo>
                  <a:pt x="316" y="151"/>
                </a:lnTo>
                <a:lnTo>
                  <a:pt x="359" y="189"/>
                </a:lnTo>
                <a:lnTo>
                  <a:pt x="354" y="203"/>
                </a:lnTo>
                <a:lnTo>
                  <a:pt x="363" y="241"/>
                </a:lnTo>
                <a:lnTo>
                  <a:pt x="337" y="258"/>
                </a:lnTo>
                <a:lnTo>
                  <a:pt x="304" y="232"/>
                </a:lnTo>
                <a:lnTo>
                  <a:pt x="245" y="220"/>
                </a:lnTo>
                <a:lnTo>
                  <a:pt x="236" y="189"/>
                </a:lnTo>
                <a:lnTo>
                  <a:pt x="207" y="210"/>
                </a:lnTo>
                <a:lnTo>
                  <a:pt x="122" y="173"/>
                </a:lnTo>
                <a:lnTo>
                  <a:pt x="106" y="194"/>
                </a:lnTo>
                <a:lnTo>
                  <a:pt x="139" y="225"/>
                </a:lnTo>
                <a:lnTo>
                  <a:pt x="274" y="270"/>
                </a:lnTo>
                <a:lnTo>
                  <a:pt x="274" y="300"/>
                </a:lnTo>
                <a:lnTo>
                  <a:pt x="321" y="300"/>
                </a:lnTo>
                <a:lnTo>
                  <a:pt x="347" y="333"/>
                </a:lnTo>
                <a:lnTo>
                  <a:pt x="363" y="359"/>
                </a:lnTo>
                <a:lnTo>
                  <a:pt x="224" y="397"/>
                </a:lnTo>
                <a:lnTo>
                  <a:pt x="181" y="364"/>
                </a:lnTo>
                <a:lnTo>
                  <a:pt x="134" y="317"/>
                </a:lnTo>
                <a:lnTo>
                  <a:pt x="0" y="241"/>
                </a:lnTo>
                <a:lnTo>
                  <a:pt x="16" y="161"/>
                </a:lnTo>
                <a:lnTo>
                  <a:pt x="54" y="123"/>
                </a:lnTo>
                <a:lnTo>
                  <a:pt x="26" y="102"/>
                </a:lnTo>
                <a:lnTo>
                  <a:pt x="9" y="0"/>
                </a:lnTo>
                <a:lnTo>
                  <a:pt x="9" y="0"/>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5546727" y="2409825"/>
            <a:ext cx="690563" cy="435769"/>
          </a:xfrm>
          <a:custGeom>
            <a:avLst/>
            <a:gdLst/>
            <a:ahLst/>
            <a:cxnLst>
              <a:cxn ang="0">
                <a:pos x="0" y="12"/>
              </a:cxn>
              <a:cxn ang="0">
                <a:pos x="50" y="7"/>
              </a:cxn>
              <a:cxn ang="0">
                <a:pos x="241" y="0"/>
              </a:cxn>
              <a:cxn ang="0">
                <a:pos x="388" y="220"/>
              </a:cxn>
              <a:cxn ang="0">
                <a:pos x="388" y="253"/>
              </a:cxn>
              <a:cxn ang="0">
                <a:pos x="435" y="291"/>
              </a:cxn>
              <a:cxn ang="0">
                <a:pos x="392" y="333"/>
              </a:cxn>
              <a:cxn ang="0">
                <a:pos x="338" y="359"/>
              </a:cxn>
              <a:cxn ang="0">
                <a:pos x="307" y="366"/>
              </a:cxn>
              <a:cxn ang="0">
                <a:pos x="147" y="295"/>
              </a:cxn>
              <a:cxn ang="0">
                <a:pos x="50" y="295"/>
              </a:cxn>
              <a:cxn ang="0">
                <a:pos x="29" y="279"/>
              </a:cxn>
              <a:cxn ang="0">
                <a:pos x="45" y="262"/>
              </a:cxn>
              <a:cxn ang="0">
                <a:pos x="45" y="220"/>
              </a:cxn>
              <a:cxn ang="0">
                <a:pos x="71" y="147"/>
              </a:cxn>
              <a:cxn ang="0">
                <a:pos x="0" y="12"/>
              </a:cxn>
              <a:cxn ang="0">
                <a:pos x="0" y="12"/>
              </a:cxn>
            </a:cxnLst>
            <a:rect l="0" t="0" r="r" b="b"/>
            <a:pathLst>
              <a:path w="435" h="366">
                <a:moveTo>
                  <a:pt x="0" y="12"/>
                </a:moveTo>
                <a:lnTo>
                  <a:pt x="50" y="7"/>
                </a:lnTo>
                <a:lnTo>
                  <a:pt x="241" y="0"/>
                </a:lnTo>
                <a:lnTo>
                  <a:pt x="388" y="220"/>
                </a:lnTo>
                <a:lnTo>
                  <a:pt x="388" y="253"/>
                </a:lnTo>
                <a:lnTo>
                  <a:pt x="435" y="291"/>
                </a:lnTo>
                <a:lnTo>
                  <a:pt x="392" y="333"/>
                </a:lnTo>
                <a:lnTo>
                  <a:pt x="338" y="359"/>
                </a:lnTo>
                <a:lnTo>
                  <a:pt x="307" y="366"/>
                </a:lnTo>
                <a:lnTo>
                  <a:pt x="147" y="295"/>
                </a:lnTo>
                <a:lnTo>
                  <a:pt x="50" y="295"/>
                </a:lnTo>
                <a:lnTo>
                  <a:pt x="29" y="279"/>
                </a:lnTo>
                <a:lnTo>
                  <a:pt x="45" y="262"/>
                </a:lnTo>
                <a:lnTo>
                  <a:pt x="45" y="220"/>
                </a:lnTo>
                <a:lnTo>
                  <a:pt x="71" y="147"/>
                </a:lnTo>
                <a:lnTo>
                  <a:pt x="0" y="12"/>
                </a:lnTo>
                <a:lnTo>
                  <a:pt x="0" y="12"/>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5802313" y="2837260"/>
            <a:ext cx="655638" cy="447675"/>
          </a:xfrm>
          <a:custGeom>
            <a:avLst/>
            <a:gdLst/>
            <a:ahLst/>
            <a:cxnLst>
              <a:cxn ang="0">
                <a:pos x="354" y="21"/>
              </a:cxn>
              <a:cxn ang="0">
                <a:pos x="295" y="0"/>
              </a:cxn>
              <a:cxn ang="0">
                <a:pos x="231" y="114"/>
              </a:cxn>
              <a:cxn ang="0">
                <a:pos x="167" y="123"/>
              </a:cxn>
              <a:cxn ang="0">
                <a:pos x="139" y="168"/>
              </a:cxn>
              <a:cxn ang="0">
                <a:pos x="92" y="144"/>
              </a:cxn>
              <a:cxn ang="0">
                <a:pos x="66" y="161"/>
              </a:cxn>
              <a:cxn ang="0">
                <a:pos x="59" y="225"/>
              </a:cxn>
              <a:cxn ang="0">
                <a:pos x="12" y="262"/>
              </a:cxn>
              <a:cxn ang="0">
                <a:pos x="0" y="321"/>
              </a:cxn>
              <a:cxn ang="0">
                <a:pos x="45" y="376"/>
              </a:cxn>
              <a:cxn ang="0">
                <a:pos x="97" y="376"/>
              </a:cxn>
              <a:cxn ang="0">
                <a:pos x="167" y="333"/>
              </a:cxn>
              <a:cxn ang="0">
                <a:pos x="189" y="354"/>
              </a:cxn>
              <a:cxn ang="0">
                <a:pos x="253" y="338"/>
              </a:cxn>
              <a:cxn ang="0">
                <a:pos x="349" y="359"/>
              </a:cxn>
              <a:cxn ang="0">
                <a:pos x="401" y="295"/>
              </a:cxn>
              <a:cxn ang="0">
                <a:pos x="413" y="215"/>
              </a:cxn>
              <a:cxn ang="0">
                <a:pos x="408" y="161"/>
              </a:cxn>
              <a:cxn ang="0">
                <a:pos x="375" y="38"/>
              </a:cxn>
              <a:cxn ang="0">
                <a:pos x="354" y="21"/>
              </a:cxn>
              <a:cxn ang="0">
                <a:pos x="354" y="21"/>
              </a:cxn>
            </a:cxnLst>
            <a:rect l="0" t="0" r="r" b="b"/>
            <a:pathLst>
              <a:path w="413" h="376">
                <a:moveTo>
                  <a:pt x="354" y="21"/>
                </a:moveTo>
                <a:lnTo>
                  <a:pt x="295" y="0"/>
                </a:lnTo>
                <a:lnTo>
                  <a:pt x="231" y="114"/>
                </a:lnTo>
                <a:lnTo>
                  <a:pt x="167" y="123"/>
                </a:lnTo>
                <a:lnTo>
                  <a:pt x="139" y="168"/>
                </a:lnTo>
                <a:lnTo>
                  <a:pt x="92" y="144"/>
                </a:lnTo>
                <a:lnTo>
                  <a:pt x="66" y="161"/>
                </a:lnTo>
                <a:lnTo>
                  <a:pt x="59" y="225"/>
                </a:lnTo>
                <a:lnTo>
                  <a:pt x="12" y="262"/>
                </a:lnTo>
                <a:lnTo>
                  <a:pt x="0" y="321"/>
                </a:lnTo>
                <a:lnTo>
                  <a:pt x="45" y="376"/>
                </a:lnTo>
                <a:lnTo>
                  <a:pt x="97" y="376"/>
                </a:lnTo>
                <a:lnTo>
                  <a:pt x="167" y="333"/>
                </a:lnTo>
                <a:lnTo>
                  <a:pt x="189" y="354"/>
                </a:lnTo>
                <a:lnTo>
                  <a:pt x="253" y="338"/>
                </a:lnTo>
                <a:lnTo>
                  <a:pt x="349" y="359"/>
                </a:lnTo>
                <a:lnTo>
                  <a:pt x="401" y="295"/>
                </a:lnTo>
                <a:lnTo>
                  <a:pt x="413" y="215"/>
                </a:lnTo>
                <a:lnTo>
                  <a:pt x="408" y="161"/>
                </a:lnTo>
                <a:lnTo>
                  <a:pt x="375" y="38"/>
                </a:lnTo>
                <a:lnTo>
                  <a:pt x="354" y="21"/>
                </a:lnTo>
                <a:lnTo>
                  <a:pt x="354" y="21"/>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1763713" y="1538288"/>
            <a:ext cx="636588" cy="373856"/>
          </a:xfrm>
          <a:custGeom>
            <a:avLst/>
            <a:gdLst/>
            <a:ahLst/>
            <a:cxnLst>
              <a:cxn ang="0">
                <a:pos x="359" y="97"/>
              </a:cxn>
              <a:cxn ang="0">
                <a:pos x="316" y="42"/>
              </a:cxn>
              <a:cxn ang="0">
                <a:pos x="316" y="16"/>
              </a:cxn>
              <a:cxn ang="0">
                <a:pos x="269" y="0"/>
              </a:cxn>
              <a:cxn ang="0">
                <a:pos x="45" y="111"/>
              </a:cxn>
              <a:cxn ang="0">
                <a:pos x="0" y="123"/>
              </a:cxn>
              <a:cxn ang="0">
                <a:pos x="12" y="149"/>
              </a:cxn>
              <a:cxn ang="0">
                <a:pos x="45" y="153"/>
              </a:cxn>
              <a:cxn ang="0">
                <a:pos x="66" y="208"/>
              </a:cxn>
              <a:cxn ang="0">
                <a:pos x="49" y="283"/>
              </a:cxn>
              <a:cxn ang="0">
                <a:pos x="80" y="314"/>
              </a:cxn>
              <a:cxn ang="0">
                <a:pos x="101" y="283"/>
              </a:cxn>
              <a:cxn ang="0">
                <a:pos x="167" y="304"/>
              </a:cxn>
              <a:cxn ang="0">
                <a:pos x="278" y="267"/>
              </a:cxn>
              <a:cxn ang="0">
                <a:pos x="366" y="271"/>
              </a:cxn>
              <a:cxn ang="0">
                <a:pos x="401" y="229"/>
              </a:cxn>
              <a:cxn ang="0">
                <a:pos x="345" y="177"/>
              </a:cxn>
              <a:cxn ang="0">
                <a:pos x="349" y="118"/>
              </a:cxn>
              <a:cxn ang="0">
                <a:pos x="359" y="97"/>
              </a:cxn>
              <a:cxn ang="0">
                <a:pos x="359" y="97"/>
              </a:cxn>
            </a:cxnLst>
            <a:rect l="0" t="0" r="r" b="b"/>
            <a:pathLst>
              <a:path w="401" h="314">
                <a:moveTo>
                  <a:pt x="359" y="97"/>
                </a:moveTo>
                <a:lnTo>
                  <a:pt x="316" y="42"/>
                </a:lnTo>
                <a:lnTo>
                  <a:pt x="316" y="16"/>
                </a:lnTo>
                <a:lnTo>
                  <a:pt x="269" y="0"/>
                </a:lnTo>
                <a:lnTo>
                  <a:pt x="45" y="111"/>
                </a:lnTo>
                <a:lnTo>
                  <a:pt x="0" y="123"/>
                </a:lnTo>
                <a:lnTo>
                  <a:pt x="12" y="149"/>
                </a:lnTo>
                <a:lnTo>
                  <a:pt x="45" y="153"/>
                </a:lnTo>
                <a:lnTo>
                  <a:pt x="66" y="208"/>
                </a:lnTo>
                <a:lnTo>
                  <a:pt x="49" y="283"/>
                </a:lnTo>
                <a:lnTo>
                  <a:pt x="80" y="314"/>
                </a:lnTo>
                <a:lnTo>
                  <a:pt x="101" y="283"/>
                </a:lnTo>
                <a:lnTo>
                  <a:pt x="167" y="304"/>
                </a:lnTo>
                <a:lnTo>
                  <a:pt x="278" y="267"/>
                </a:lnTo>
                <a:lnTo>
                  <a:pt x="366" y="271"/>
                </a:lnTo>
                <a:lnTo>
                  <a:pt x="401" y="229"/>
                </a:lnTo>
                <a:lnTo>
                  <a:pt x="345" y="177"/>
                </a:lnTo>
                <a:lnTo>
                  <a:pt x="349" y="118"/>
                </a:lnTo>
                <a:lnTo>
                  <a:pt x="359" y="97"/>
                </a:lnTo>
                <a:lnTo>
                  <a:pt x="359" y="97"/>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2776539" y="1282304"/>
            <a:ext cx="460375" cy="317897"/>
          </a:xfrm>
          <a:custGeom>
            <a:avLst/>
            <a:gdLst/>
            <a:ahLst/>
            <a:cxnLst>
              <a:cxn ang="0">
                <a:pos x="290" y="80"/>
              </a:cxn>
              <a:cxn ang="0">
                <a:pos x="240" y="38"/>
              </a:cxn>
              <a:cxn ang="0">
                <a:pos x="155" y="0"/>
              </a:cxn>
              <a:cxn ang="0">
                <a:pos x="0" y="4"/>
              </a:cxn>
              <a:cxn ang="0">
                <a:pos x="30" y="45"/>
              </a:cxn>
              <a:cxn ang="0">
                <a:pos x="0" y="118"/>
              </a:cxn>
              <a:cxn ang="0">
                <a:pos x="59" y="191"/>
              </a:cxn>
              <a:cxn ang="0">
                <a:pos x="113" y="208"/>
              </a:cxn>
              <a:cxn ang="0">
                <a:pos x="151" y="253"/>
              </a:cxn>
              <a:cxn ang="0">
                <a:pos x="269" y="267"/>
              </a:cxn>
              <a:cxn ang="0">
                <a:pos x="283" y="253"/>
              </a:cxn>
              <a:cxn ang="0">
                <a:pos x="271" y="198"/>
              </a:cxn>
              <a:cxn ang="0">
                <a:pos x="290" y="80"/>
              </a:cxn>
              <a:cxn ang="0">
                <a:pos x="290" y="80"/>
              </a:cxn>
            </a:cxnLst>
            <a:rect l="0" t="0" r="r" b="b"/>
            <a:pathLst>
              <a:path w="290" h="267">
                <a:moveTo>
                  <a:pt x="290" y="80"/>
                </a:moveTo>
                <a:lnTo>
                  <a:pt x="240" y="38"/>
                </a:lnTo>
                <a:lnTo>
                  <a:pt x="155" y="0"/>
                </a:lnTo>
                <a:lnTo>
                  <a:pt x="0" y="4"/>
                </a:lnTo>
                <a:lnTo>
                  <a:pt x="30" y="45"/>
                </a:lnTo>
                <a:lnTo>
                  <a:pt x="0" y="118"/>
                </a:lnTo>
                <a:lnTo>
                  <a:pt x="59" y="191"/>
                </a:lnTo>
                <a:lnTo>
                  <a:pt x="113" y="208"/>
                </a:lnTo>
                <a:lnTo>
                  <a:pt x="151" y="253"/>
                </a:lnTo>
                <a:lnTo>
                  <a:pt x="269" y="267"/>
                </a:lnTo>
                <a:lnTo>
                  <a:pt x="283" y="253"/>
                </a:lnTo>
                <a:lnTo>
                  <a:pt x="271" y="198"/>
                </a:lnTo>
                <a:lnTo>
                  <a:pt x="290" y="80"/>
                </a:lnTo>
                <a:lnTo>
                  <a:pt x="290" y="80"/>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7215188" y="2226469"/>
            <a:ext cx="814388" cy="338138"/>
          </a:xfrm>
          <a:custGeom>
            <a:avLst/>
            <a:gdLst/>
            <a:ahLst/>
            <a:cxnLst>
              <a:cxn ang="0">
                <a:pos x="22" y="166"/>
              </a:cxn>
              <a:cxn ang="0">
                <a:pos x="0" y="215"/>
              </a:cxn>
              <a:cxn ang="0">
                <a:pos x="22" y="220"/>
              </a:cxn>
              <a:cxn ang="0">
                <a:pos x="43" y="284"/>
              </a:cxn>
              <a:cxn ang="0">
                <a:pos x="149" y="246"/>
              </a:cxn>
              <a:cxn ang="0">
                <a:pos x="258" y="251"/>
              </a:cxn>
              <a:cxn ang="0">
                <a:pos x="272" y="234"/>
              </a:cxn>
              <a:cxn ang="0">
                <a:pos x="241" y="225"/>
              </a:cxn>
              <a:cxn ang="0">
                <a:pos x="251" y="197"/>
              </a:cxn>
              <a:cxn ang="0">
                <a:pos x="284" y="197"/>
              </a:cxn>
              <a:cxn ang="0">
                <a:pos x="284" y="230"/>
              </a:cxn>
              <a:cxn ang="0">
                <a:pos x="300" y="241"/>
              </a:cxn>
              <a:cxn ang="0">
                <a:pos x="317" y="234"/>
              </a:cxn>
              <a:cxn ang="0">
                <a:pos x="322" y="197"/>
              </a:cxn>
              <a:cxn ang="0">
                <a:pos x="343" y="204"/>
              </a:cxn>
              <a:cxn ang="0">
                <a:pos x="338" y="241"/>
              </a:cxn>
              <a:cxn ang="0">
                <a:pos x="359" y="251"/>
              </a:cxn>
              <a:cxn ang="0">
                <a:pos x="385" y="234"/>
              </a:cxn>
              <a:cxn ang="0">
                <a:pos x="390" y="208"/>
              </a:cxn>
              <a:cxn ang="0">
                <a:pos x="418" y="187"/>
              </a:cxn>
              <a:cxn ang="0">
                <a:pos x="433" y="166"/>
              </a:cxn>
              <a:cxn ang="0">
                <a:pos x="444" y="133"/>
              </a:cxn>
              <a:cxn ang="0">
                <a:pos x="470" y="133"/>
              </a:cxn>
              <a:cxn ang="0">
                <a:pos x="499" y="112"/>
              </a:cxn>
              <a:cxn ang="0">
                <a:pos x="487" y="90"/>
              </a:cxn>
              <a:cxn ang="0">
                <a:pos x="513" y="81"/>
              </a:cxn>
              <a:cxn ang="0">
                <a:pos x="492" y="26"/>
              </a:cxn>
              <a:cxn ang="0">
                <a:pos x="461" y="86"/>
              </a:cxn>
              <a:cxn ang="0">
                <a:pos x="411" y="86"/>
              </a:cxn>
              <a:cxn ang="0">
                <a:pos x="440" y="48"/>
              </a:cxn>
              <a:cxn ang="0">
                <a:pos x="423" y="31"/>
              </a:cxn>
              <a:cxn ang="0">
                <a:pos x="428" y="0"/>
              </a:cxn>
              <a:cxn ang="0">
                <a:pos x="402" y="0"/>
              </a:cxn>
              <a:cxn ang="0">
                <a:pos x="390" y="36"/>
              </a:cxn>
              <a:cxn ang="0">
                <a:pos x="348" y="36"/>
              </a:cxn>
              <a:cxn ang="0">
                <a:pos x="359" y="95"/>
              </a:cxn>
              <a:cxn ang="0">
                <a:pos x="343" y="95"/>
              </a:cxn>
              <a:cxn ang="0">
                <a:pos x="322" y="60"/>
              </a:cxn>
              <a:cxn ang="0">
                <a:pos x="296" y="64"/>
              </a:cxn>
              <a:cxn ang="0">
                <a:pos x="305" y="107"/>
              </a:cxn>
              <a:cxn ang="0">
                <a:pos x="284" y="107"/>
              </a:cxn>
              <a:cxn ang="0">
                <a:pos x="288" y="133"/>
              </a:cxn>
              <a:cxn ang="0">
                <a:pos x="237" y="161"/>
              </a:cxn>
              <a:cxn ang="0">
                <a:pos x="22" y="166"/>
              </a:cxn>
              <a:cxn ang="0">
                <a:pos x="22" y="166"/>
              </a:cxn>
            </a:cxnLst>
            <a:rect l="0" t="0" r="r" b="b"/>
            <a:pathLst>
              <a:path w="513" h="284">
                <a:moveTo>
                  <a:pt x="22" y="166"/>
                </a:moveTo>
                <a:lnTo>
                  <a:pt x="0" y="215"/>
                </a:lnTo>
                <a:lnTo>
                  <a:pt x="22" y="220"/>
                </a:lnTo>
                <a:lnTo>
                  <a:pt x="43" y="284"/>
                </a:lnTo>
                <a:lnTo>
                  <a:pt x="149" y="246"/>
                </a:lnTo>
                <a:lnTo>
                  <a:pt x="258" y="251"/>
                </a:lnTo>
                <a:lnTo>
                  <a:pt x="272" y="234"/>
                </a:lnTo>
                <a:lnTo>
                  <a:pt x="241" y="225"/>
                </a:lnTo>
                <a:lnTo>
                  <a:pt x="251" y="197"/>
                </a:lnTo>
                <a:lnTo>
                  <a:pt x="284" y="197"/>
                </a:lnTo>
                <a:lnTo>
                  <a:pt x="284" y="230"/>
                </a:lnTo>
                <a:lnTo>
                  <a:pt x="300" y="241"/>
                </a:lnTo>
                <a:lnTo>
                  <a:pt x="317" y="234"/>
                </a:lnTo>
                <a:lnTo>
                  <a:pt x="322" y="197"/>
                </a:lnTo>
                <a:lnTo>
                  <a:pt x="343" y="204"/>
                </a:lnTo>
                <a:lnTo>
                  <a:pt x="338" y="241"/>
                </a:lnTo>
                <a:lnTo>
                  <a:pt x="359" y="251"/>
                </a:lnTo>
                <a:lnTo>
                  <a:pt x="385" y="234"/>
                </a:lnTo>
                <a:lnTo>
                  <a:pt x="390" y="208"/>
                </a:lnTo>
                <a:lnTo>
                  <a:pt x="418" y="187"/>
                </a:lnTo>
                <a:lnTo>
                  <a:pt x="433" y="166"/>
                </a:lnTo>
                <a:lnTo>
                  <a:pt x="444" y="133"/>
                </a:lnTo>
                <a:lnTo>
                  <a:pt x="470" y="133"/>
                </a:lnTo>
                <a:lnTo>
                  <a:pt x="499" y="112"/>
                </a:lnTo>
                <a:lnTo>
                  <a:pt x="487" y="90"/>
                </a:lnTo>
                <a:lnTo>
                  <a:pt x="513" y="81"/>
                </a:lnTo>
                <a:lnTo>
                  <a:pt x="492" y="26"/>
                </a:lnTo>
                <a:lnTo>
                  <a:pt x="461" y="86"/>
                </a:lnTo>
                <a:lnTo>
                  <a:pt x="411" y="86"/>
                </a:lnTo>
                <a:lnTo>
                  <a:pt x="440" y="48"/>
                </a:lnTo>
                <a:lnTo>
                  <a:pt x="423" y="31"/>
                </a:lnTo>
                <a:lnTo>
                  <a:pt x="428" y="0"/>
                </a:lnTo>
                <a:lnTo>
                  <a:pt x="402" y="0"/>
                </a:lnTo>
                <a:lnTo>
                  <a:pt x="390" y="36"/>
                </a:lnTo>
                <a:lnTo>
                  <a:pt x="348" y="36"/>
                </a:lnTo>
                <a:lnTo>
                  <a:pt x="359" y="95"/>
                </a:lnTo>
                <a:lnTo>
                  <a:pt x="343" y="95"/>
                </a:lnTo>
                <a:lnTo>
                  <a:pt x="322" y="60"/>
                </a:lnTo>
                <a:lnTo>
                  <a:pt x="296" y="64"/>
                </a:lnTo>
                <a:lnTo>
                  <a:pt x="305" y="107"/>
                </a:lnTo>
                <a:lnTo>
                  <a:pt x="284" y="107"/>
                </a:lnTo>
                <a:lnTo>
                  <a:pt x="288" y="133"/>
                </a:lnTo>
                <a:lnTo>
                  <a:pt x="237" y="161"/>
                </a:lnTo>
                <a:lnTo>
                  <a:pt x="22" y="166"/>
                </a:lnTo>
                <a:lnTo>
                  <a:pt x="22" y="166"/>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4962526" y="898922"/>
            <a:ext cx="374650" cy="282179"/>
          </a:xfrm>
          <a:custGeom>
            <a:avLst/>
            <a:gdLst/>
            <a:ahLst/>
            <a:cxnLst>
              <a:cxn ang="0">
                <a:pos x="236" y="5"/>
              </a:cxn>
              <a:cxn ang="0">
                <a:pos x="177" y="0"/>
              </a:cxn>
              <a:cxn ang="0">
                <a:pos x="16" y="5"/>
              </a:cxn>
              <a:cxn ang="0">
                <a:pos x="0" y="237"/>
              </a:cxn>
              <a:cxn ang="0">
                <a:pos x="148" y="237"/>
              </a:cxn>
              <a:cxn ang="0">
                <a:pos x="215" y="237"/>
              </a:cxn>
              <a:cxn ang="0">
                <a:pos x="236" y="5"/>
              </a:cxn>
              <a:cxn ang="0">
                <a:pos x="236" y="5"/>
              </a:cxn>
            </a:cxnLst>
            <a:rect l="0" t="0" r="r" b="b"/>
            <a:pathLst>
              <a:path w="236" h="237">
                <a:moveTo>
                  <a:pt x="236" y="5"/>
                </a:moveTo>
                <a:lnTo>
                  <a:pt x="177" y="0"/>
                </a:lnTo>
                <a:lnTo>
                  <a:pt x="16" y="5"/>
                </a:lnTo>
                <a:lnTo>
                  <a:pt x="0" y="237"/>
                </a:lnTo>
                <a:lnTo>
                  <a:pt x="148" y="237"/>
                </a:lnTo>
                <a:lnTo>
                  <a:pt x="215" y="237"/>
                </a:lnTo>
                <a:lnTo>
                  <a:pt x="236" y="5"/>
                </a:lnTo>
                <a:lnTo>
                  <a:pt x="236" y="5"/>
                </a:lnTo>
                <a:close/>
              </a:path>
            </a:pathLst>
          </a:custGeom>
          <a:solidFill>
            <a:schemeClr val="bg2">
              <a:lumMod val="9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3049588" y="1538288"/>
            <a:ext cx="577850" cy="260747"/>
          </a:xfrm>
          <a:custGeom>
            <a:avLst/>
            <a:gdLst/>
            <a:ahLst/>
            <a:cxnLst>
              <a:cxn ang="0">
                <a:pos x="0" y="186"/>
              </a:cxn>
              <a:cxn ang="0">
                <a:pos x="97" y="52"/>
              </a:cxn>
              <a:cxn ang="0">
                <a:pos x="111" y="38"/>
              </a:cxn>
              <a:cxn ang="0">
                <a:pos x="222" y="0"/>
              </a:cxn>
              <a:cxn ang="0">
                <a:pos x="257" y="42"/>
              </a:cxn>
              <a:cxn ang="0">
                <a:pos x="364" y="165"/>
              </a:cxn>
              <a:cxn ang="0">
                <a:pos x="347" y="219"/>
              </a:cxn>
              <a:cxn ang="0">
                <a:pos x="0" y="186"/>
              </a:cxn>
              <a:cxn ang="0">
                <a:pos x="0" y="186"/>
              </a:cxn>
            </a:cxnLst>
            <a:rect l="0" t="0" r="r" b="b"/>
            <a:pathLst>
              <a:path w="364" h="219">
                <a:moveTo>
                  <a:pt x="0" y="186"/>
                </a:moveTo>
                <a:lnTo>
                  <a:pt x="97" y="52"/>
                </a:lnTo>
                <a:lnTo>
                  <a:pt x="111" y="38"/>
                </a:lnTo>
                <a:lnTo>
                  <a:pt x="222" y="0"/>
                </a:lnTo>
                <a:lnTo>
                  <a:pt x="257" y="42"/>
                </a:lnTo>
                <a:lnTo>
                  <a:pt x="364" y="165"/>
                </a:lnTo>
                <a:lnTo>
                  <a:pt x="347" y="219"/>
                </a:lnTo>
                <a:lnTo>
                  <a:pt x="0" y="186"/>
                </a:lnTo>
                <a:lnTo>
                  <a:pt x="0" y="186"/>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4943476" y="1493044"/>
            <a:ext cx="595313" cy="332185"/>
          </a:xfrm>
          <a:custGeom>
            <a:avLst/>
            <a:gdLst/>
            <a:ahLst/>
            <a:cxnLst>
              <a:cxn ang="0">
                <a:pos x="371" y="224"/>
              </a:cxn>
              <a:cxn ang="0">
                <a:pos x="328" y="203"/>
              </a:cxn>
              <a:cxn ang="0">
                <a:pos x="375" y="26"/>
              </a:cxn>
              <a:cxn ang="0">
                <a:pos x="307" y="21"/>
              </a:cxn>
              <a:cxn ang="0">
                <a:pos x="205" y="16"/>
              </a:cxn>
              <a:cxn ang="0">
                <a:pos x="172" y="0"/>
              </a:cxn>
              <a:cxn ang="0">
                <a:pos x="177" y="31"/>
              </a:cxn>
              <a:cxn ang="0">
                <a:pos x="0" y="31"/>
              </a:cxn>
              <a:cxn ang="0">
                <a:pos x="7" y="267"/>
              </a:cxn>
              <a:cxn ang="0">
                <a:pos x="118" y="279"/>
              </a:cxn>
              <a:cxn ang="0">
                <a:pos x="139" y="246"/>
              </a:cxn>
              <a:cxn ang="0">
                <a:pos x="160" y="257"/>
              </a:cxn>
              <a:cxn ang="0">
                <a:pos x="220" y="220"/>
              </a:cxn>
              <a:cxn ang="0">
                <a:pos x="257" y="208"/>
              </a:cxn>
              <a:cxn ang="0">
                <a:pos x="286" y="224"/>
              </a:cxn>
              <a:cxn ang="0">
                <a:pos x="300" y="257"/>
              </a:cxn>
              <a:cxn ang="0">
                <a:pos x="338" y="272"/>
              </a:cxn>
              <a:cxn ang="0">
                <a:pos x="371" y="224"/>
              </a:cxn>
              <a:cxn ang="0">
                <a:pos x="371" y="224"/>
              </a:cxn>
            </a:cxnLst>
            <a:rect l="0" t="0" r="r" b="b"/>
            <a:pathLst>
              <a:path w="375" h="279">
                <a:moveTo>
                  <a:pt x="371" y="224"/>
                </a:moveTo>
                <a:lnTo>
                  <a:pt x="328" y="203"/>
                </a:lnTo>
                <a:lnTo>
                  <a:pt x="375" y="26"/>
                </a:lnTo>
                <a:lnTo>
                  <a:pt x="307" y="21"/>
                </a:lnTo>
                <a:lnTo>
                  <a:pt x="205" y="16"/>
                </a:lnTo>
                <a:lnTo>
                  <a:pt x="172" y="0"/>
                </a:lnTo>
                <a:lnTo>
                  <a:pt x="177" y="31"/>
                </a:lnTo>
                <a:lnTo>
                  <a:pt x="0" y="31"/>
                </a:lnTo>
                <a:lnTo>
                  <a:pt x="7" y="267"/>
                </a:lnTo>
                <a:lnTo>
                  <a:pt x="118" y="279"/>
                </a:lnTo>
                <a:lnTo>
                  <a:pt x="139" y="246"/>
                </a:lnTo>
                <a:lnTo>
                  <a:pt x="160" y="257"/>
                </a:lnTo>
                <a:lnTo>
                  <a:pt x="220" y="220"/>
                </a:lnTo>
                <a:lnTo>
                  <a:pt x="257" y="208"/>
                </a:lnTo>
                <a:lnTo>
                  <a:pt x="286" y="224"/>
                </a:lnTo>
                <a:lnTo>
                  <a:pt x="300" y="257"/>
                </a:lnTo>
                <a:lnTo>
                  <a:pt x="338" y="272"/>
                </a:lnTo>
                <a:lnTo>
                  <a:pt x="371" y="224"/>
                </a:lnTo>
                <a:lnTo>
                  <a:pt x="371" y="224"/>
                </a:lnTo>
                <a:close/>
              </a:path>
            </a:pathLst>
          </a:custGeom>
          <a:solidFill>
            <a:schemeClr val="bg2">
              <a:lumMod val="9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406401" y="2021681"/>
            <a:ext cx="592138" cy="280988"/>
          </a:xfrm>
          <a:custGeom>
            <a:avLst/>
            <a:gdLst/>
            <a:ahLst/>
            <a:cxnLst>
              <a:cxn ang="0">
                <a:pos x="359" y="26"/>
              </a:cxn>
              <a:cxn ang="0">
                <a:pos x="326" y="38"/>
              </a:cxn>
              <a:cxn ang="0">
                <a:pos x="309" y="26"/>
              </a:cxn>
              <a:cxn ang="0">
                <a:pos x="196" y="64"/>
              </a:cxn>
              <a:cxn ang="0">
                <a:pos x="174" y="0"/>
              </a:cxn>
              <a:cxn ang="0">
                <a:pos x="111" y="38"/>
              </a:cxn>
              <a:cxn ang="0">
                <a:pos x="68" y="43"/>
              </a:cxn>
              <a:cxn ang="0">
                <a:pos x="42" y="21"/>
              </a:cxn>
              <a:cxn ang="0">
                <a:pos x="14" y="64"/>
              </a:cxn>
              <a:cxn ang="0">
                <a:pos x="0" y="224"/>
              </a:cxn>
              <a:cxn ang="0">
                <a:pos x="0" y="232"/>
              </a:cxn>
              <a:cxn ang="0">
                <a:pos x="94" y="236"/>
              </a:cxn>
              <a:cxn ang="0">
                <a:pos x="182" y="236"/>
              </a:cxn>
              <a:cxn ang="0">
                <a:pos x="271" y="118"/>
              </a:cxn>
              <a:cxn ang="0">
                <a:pos x="347" y="106"/>
              </a:cxn>
              <a:cxn ang="0">
                <a:pos x="373" y="43"/>
              </a:cxn>
              <a:cxn ang="0">
                <a:pos x="359" y="26"/>
              </a:cxn>
              <a:cxn ang="0">
                <a:pos x="359" y="26"/>
              </a:cxn>
            </a:cxnLst>
            <a:rect l="0" t="0" r="r" b="b"/>
            <a:pathLst>
              <a:path w="373" h="236">
                <a:moveTo>
                  <a:pt x="359" y="26"/>
                </a:moveTo>
                <a:lnTo>
                  <a:pt x="326" y="38"/>
                </a:lnTo>
                <a:lnTo>
                  <a:pt x="309" y="26"/>
                </a:lnTo>
                <a:lnTo>
                  <a:pt x="196" y="64"/>
                </a:lnTo>
                <a:lnTo>
                  <a:pt x="174" y="0"/>
                </a:lnTo>
                <a:lnTo>
                  <a:pt x="111" y="38"/>
                </a:lnTo>
                <a:lnTo>
                  <a:pt x="68" y="43"/>
                </a:lnTo>
                <a:lnTo>
                  <a:pt x="42" y="21"/>
                </a:lnTo>
                <a:lnTo>
                  <a:pt x="14" y="64"/>
                </a:lnTo>
                <a:lnTo>
                  <a:pt x="0" y="224"/>
                </a:lnTo>
                <a:lnTo>
                  <a:pt x="0" y="232"/>
                </a:lnTo>
                <a:lnTo>
                  <a:pt x="94" y="236"/>
                </a:lnTo>
                <a:lnTo>
                  <a:pt x="182" y="236"/>
                </a:lnTo>
                <a:lnTo>
                  <a:pt x="271" y="118"/>
                </a:lnTo>
                <a:lnTo>
                  <a:pt x="347" y="106"/>
                </a:lnTo>
                <a:lnTo>
                  <a:pt x="373" y="43"/>
                </a:lnTo>
                <a:lnTo>
                  <a:pt x="359" y="26"/>
                </a:lnTo>
                <a:lnTo>
                  <a:pt x="359" y="26"/>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p:cNvSpPr>
          <p:nvPr/>
        </p:nvSpPr>
        <p:spPr bwMode="auto">
          <a:xfrm>
            <a:off x="695326" y="2147888"/>
            <a:ext cx="476250" cy="154781"/>
          </a:xfrm>
          <a:custGeom>
            <a:avLst/>
            <a:gdLst/>
            <a:ahLst/>
            <a:cxnLst>
              <a:cxn ang="0">
                <a:pos x="300" y="126"/>
              </a:cxn>
              <a:cxn ang="0">
                <a:pos x="212" y="0"/>
              </a:cxn>
              <a:cxn ang="0">
                <a:pos x="165" y="0"/>
              </a:cxn>
              <a:cxn ang="0">
                <a:pos x="89" y="12"/>
              </a:cxn>
              <a:cxn ang="0">
                <a:pos x="0" y="130"/>
              </a:cxn>
              <a:cxn ang="0">
                <a:pos x="42" y="130"/>
              </a:cxn>
              <a:cxn ang="0">
                <a:pos x="262" y="126"/>
              </a:cxn>
              <a:cxn ang="0">
                <a:pos x="300" y="126"/>
              </a:cxn>
              <a:cxn ang="0">
                <a:pos x="300" y="126"/>
              </a:cxn>
            </a:cxnLst>
            <a:rect l="0" t="0" r="r" b="b"/>
            <a:pathLst>
              <a:path w="300" h="130">
                <a:moveTo>
                  <a:pt x="300" y="126"/>
                </a:moveTo>
                <a:lnTo>
                  <a:pt x="212" y="0"/>
                </a:lnTo>
                <a:lnTo>
                  <a:pt x="165" y="0"/>
                </a:lnTo>
                <a:lnTo>
                  <a:pt x="89" y="12"/>
                </a:lnTo>
                <a:lnTo>
                  <a:pt x="0" y="130"/>
                </a:lnTo>
                <a:lnTo>
                  <a:pt x="42" y="130"/>
                </a:lnTo>
                <a:lnTo>
                  <a:pt x="262" y="126"/>
                </a:lnTo>
                <a:lnTo>
                  <a:pt x="300" y="126"/>
                </a:lnTo>
                <a:lnTo>
                  <a:pt x="300" y="126"/>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b="1" dirty="0"/>
          </a:p>
        </p:txBody>
      </p:sp>
      <p:sp>
        <p:nvSpPr>
          <p:cNvPr id="1078" name="Freeform 54"/>
          <p:cNvSpPr>
            <a:spLocks/>
          </p:cNvSpPr>
          <p:nvPr/>
        </p:nvSpPr>
        <p:spPr bwMode="auto">
          <a:xfrm>
            <a:off x="5397502" y="2742010"/>
            <a:ext cx="873125" cy="477441"/>
          </a:xfrm>
          <a:custGeom>
            <a:avLst/>
            <a:gdLst/>
            <a:ahLst/>
            <a:cxnLst>
              <a:cxn ang="0">
                <a:pos x="550" y="80"/>
              </a:cxn>
              <a:cxn ang="0">
                <a:pos x="486" y="54"/>
              </a:cxn>
              <a:cxn ang="0">
                <a:pos x="432" y="80"/>
              </a:cxn>
              <a:cxn ang="0">
                <a:pos x="401" y="87"/>
              </a:cxn>
              <a:cxn ang="0">
                <a:pos x="241" y="16"/>
              </a:cxn>
              <a:cxn ang="0">
                <a:pos x="144" y="16"/>
              </a:cxn>
              <a:cxn ang="0">
                <a:pos x="123" y="0"/>
              </a:cxn>
              <a:cxn ang="0">
                <a:pos x="0" y="134"/>
              </a:cxn>
              <a:cxn ang="0">
                <a:pos x="255" y="401"/>
              </a:cxn>
              <a:cxn ang="0">
                <a:pos x="267" y="342"/>
              </a:cxn>
              <a:cxn ang="0">
                <a:pos x="314" y="305"/>
              </a:cxn>
              <a:cxn ang="0">
                <a:pos x="321" y="241"/>
              </a:cxn>
              <a:cxn ang="0">
                <a:pos x="347" y="224"/>
              </a:cxn>
              <a:cxn ang="0">
                <a:pos x="394" y="248"/>
              </a:cxn>
              <a:cxn ang="0">
                <a:pos x="422" y="203"/>
              </a:cxn>
              <a:cxn ang="0">
                <a:pos x="486" y="194"/>
              </a:cxn>
              <a:cxn ang="0">
                <a:pos x="550" y="80"/>
              </a:cxn>
              <a:cxn ang="0">
                <a:pos x="550" y="80"/>
              </a:cxn>
            </a:cxnLst>
            <a:rect l="0" t="0" r="r" b="b"/>
            <a:pathLst>
              <a:path w="550" h="401">
                <a:moveTo>
                  <a:pt x="550" y="80"/>
                </a:moveTo>
                <a:lnTo>
                  <a:pt x="486" y="54"/>
                </a:lnTo>
                <a:lnTo>
                  <a:pt x="432" y="80"/>
                </a:lnTo>
                <a:lnTo>
                  <a:pt x="401" y="87"/>
                </a:lnTo>
                <a:lnTo>
                  <a:pt x="241" y="16"/>
                </a:lnTo>
                <a:lnTo>
                  <a:pt x="144" y="16"/>
                </a:lnTo>
                <a:lnTo>
                  <a:pt x="123" y="0"/>
                </a:lnTo>
                <a:lnTo>
                  <a:pt x="0" y="134"/>
                </a:lnTo>
                <a:lnTo>
                  <a:pt x="255" y="401"/>
                </a:lnTo>
                <a:lnTo>
                  <a:pt x="267" y="342"/>
                </a:lnTo>
                <a:lnTo>
                  <a:pt x="314" y="305"/>
                </a:lnTo>
                <a:lnTo>
                  <a:pt x="321" y="241"/>
                </a:lnTo>
                <a:lnTo>
                  <a:pt x="347" y="224"/>
                </a:lnTo>
                <a:lnTo>
                  <a:pt x="394" y="248"/>
                </a:lnTo>
                <a:lnTo>
                  <a:pt x="422" y="203"/>
                </a:lnTo>
                <a:lnTo>
                  <a:pt x="486" y="194"/>
                </a:lnTo>
                <a:lnTo>
                  <a:pt x="550" y="80"/>
                </a:lnTo>
                <a:lnTo>
                  <a:pt x="550" y="80"/>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6892927" y="1906192"/>
            <a:ext cx="779463" cy="517922"/>
          </a:xfrm>
          <a:custGeom>
            <a:avLst/>
            <a:gdLst/>
            <a:ahLst/>
            <a:cxnLst>
              <a:cxn ang="0">
                <a:pos x="347" y="123"/>
              </a:cxn>
              <a:cxn ang="0">
                <a:pos x="300" y="76"/>
              </a:cxn>
              <a:cxn ang="0">
                <a:pos x="166" y="0"/>
              </a:cxn>
              <a:cxn ang="0">
                <a:pos x="128" y="43"/>
              </a:cxn>
              <a:cxn ang="0">
                <a:pos x="52" y="55"/>
              </a:cxn>
              <a:cxn ang="0">
                <a:pos x="14" y="85"/>
              </a:cxn>
              <a:cxn ang="0">
                <a:pos x="26" y="102"/>
              </a:cxn>
              <a:cxn ang="0">
                <a:pos x="0" y="135"/>
              </a:cxn>
              <a:cxn ang="0">
                <a:pos x="175" y="262"/>
              </a:cxn>
              <a:cxn ang="0">
                <a:pos x="220" y="258"/>
              </a:cxn>
              <a:cxn ang="0">
                <a:pos x="225" y="435"/>
              </a:cxn>
              <a:cxn ang="0">
                <a:pos x="435" y="432"/>
              </a:cxn>
              <a:cxn ang="0">
                <a:pos x="491" y="402"/>
              </a:cxn>
              <a:cxn ang="0">
                <a:pos x="487" y="376"/>
              </a:cxn>
              <a:cxn ang="0">
                <a:pos x="487" y="343"/>
              </a:cxn>
              <a:cxn ang="0">
                <a:pos x="461" y="350"/>
              </a:cxn>
              <a:cxn ang="0">
                <a:pos x="440" y="376"/>
              </a:cxn>
              <a:cxn ang="0">
                <a:pos x="373" y="359"/>
              </a:cxn>
              <a:cxn ang="0">
                <a:pos x="321" y="329"/>
              </a:cxn>
              <a:cxn ang="0">
                <a:pos x="267" y="258"/>
              </a:cxn>
              <a:cxn ang="0">
                <a:pos x="234" y="241"/>
              </a:cxn>
              <a:cxn ang="0">
                <a:pos x="241" y="203"/>
              </a:cxn>
              <a:cxn ang="0">
                <a:pos x="255" y="194"/>
              </a:cxn>
              <a:cxn ang="0">
                <a:pos x="300" y="253"/>
              </a:cxn>
              <a:cxn ang="0">
                <a:pos x="326" y="258"/>
              </a:cxn>
              <a:cxn ang="0">
                <a:pos x="321" y="177"/>
              </a:cxn>
              <a:cxn ang="0">
                <a:pos x="347" y="123"/>
              </a:cxn>
              <a:cxn ang="0">
                <a:pos x="347" y="123"/>
              </a:cxn>
            </a:cxnLst>
            <a:rect l="0" t="0" r="r" b="b"/>
            <a:pathLst>
              <a:path w="491" h="435">
                <a:moveTo>
                  <a:pt x="347" y="123"/>
                </a:moveTo>
                <a:lnTo>
                  <a:pt x="300" y="76"/>
                </a:lnTo>
                <a:lnTo>
                  <a:pt x="166" y="0"/>
                </a:lnTo>
                <a:lnTo>
                  <a:pt x="128" y="43"/>
                </a:lnTo>
                <a:lnTo>
                  <a:pt x="52" y="55"/>
                </a:lnTo>
                <a:lnTo>
                  <a:pt x="14" y="85"/>
                </a:lnTo>
                <a:lnTo>
                  <a:pt x="26" y="102"/>
                </a:lnTo>
                <a:lnTo>
                  <a:pt x="0" y="135"/>
                </a:lnTo>
                <a:lnTo>
                  <a:pt x="175" y="262"/>
                </a:lnTo>
                <a:lnTo>
                  <a:pt x="220" y="258"/>
                </a:lnTo>
                <a:lnTo>
                  <a:pt x="225" y="435"/>
                </a:lnTo>
                <a:lnTo>
                  <a:pt x="435" y="432"/>
                </a:lnTo>
                <a:lnTo>
                  <a:pt x="491" y="402"/>
                </a:lnTo>
                <a:lnTo>
                  <a:pt x="487" y="376"/>
                </a:lnTo>
                <a:lnTo>
                  <a:pt x="487" y="343"/>
                </a:lnTo>
                <a:lnTo>
                  <a:pt x="461" y="350"/>
                </a:lnTo>
                <a:lnTo>
                  <a:pt x="440" y="376"/>
                </a:lnTo>
                <a:lnTo>
                  <a:pt x="373" y="359"/>
                </a:lnTo>
                <a:lnTo>
                  <a:pt x="321" y="329"/>
                </a:lnTo>
                <a:lnTo>
                  <a:pt x="267" y="258"/>
                </a:lnTo>
                <a:lnTo>
                  <a:pt x="234" y="241"/>
                </a:lnTo>
                <a:lnTo>
                  <a:pt x="241" y="203"/>
                </a:lnTo>
                <a:lnTo>
                  <a:pt x="255" y="194"/>
                </a:lnTo>
                <a:lnTo>
                  <a:pt x="300" y="253"/>
                </a:lnTo>
                <a:lnTo>
                  <a:pt x="326" y="258"/>
                </a:lnTo>
                <a:lnTo>
                  <a:pt x="321" y="177"/>
                </a:lnTo>
                <a:lnTo>
                  <a:pt x="347" y="123"/>
                </a:lnTo>
                <a:lnTo>
                  <a:pt x="347" y="123"/>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5337176" y="2046685"/>
            <a:ext cx="592138" cy="377429"/>
          </a:xfrm>
          <a:custGeom>
            <a:avLst/>
            <a:gdLst/>
            <a:ahLst/>
            <a:cxnLst>
              <a:cxn ang="0">
                <a:pos x="16" y="55"/>
              </a:cxn>
              <a:cxn ang="0">
                <a:pos x="132" y="26"/>
              </a:cxn>
              <a:cxn ang="0">
                <a:pos x="165" y="0"/>
              </a:cxn>
              <a:cxn ang="0">
                <a:pos x="229" y="0"/>
              </a:cxn>
              <a:cxn ang="0">
                <a:pos x="293" y="22"/>
              </a:cxn>
              <a:cxn ang="0">
                <a:pos x="272" y="114"/>
              </a:cxn>
              <a:cxn ang="0">
                <a:pos x="283" y="220"/>
              </a:cxn>
              <a:cxn ang="0">
                <a:pos x="314" y="237"/>
              </a:cxn>
              <a:cxn ang="0">
                <a:pos x="373" y="305"/>
              </a:cxn>
              <a:cxn ang="0">
                <a:pos x="182" y="312"/>
              </a:cxn>
              <a:cxn ang="0">
                <a:pos x="132" y="317"/>
              </a:cxn>
              <a:cxn ang="0">
                <a:pos x="106" y="263"/>
              </a:cxn>
              <a:cxn ang="0">
                <a:pos x="52" y="232"/>
              </a:cxn>
              <a:cxn ang="0">
                <a:pos x="9" y="135"/>
              </a:cxn>
              <a:cxn ang="0">
                <a:pos x="0" y="102"/>
              </a:cxn>
              <a:cxn ang="0">
                <a:pos x="16" y="55"/>
              </a:cxn>
              <a:cxn ang="0">
                <a:pos x="16" y="55"/>
              </a:cxn>
            </a:cxnLst>
            <a:rect l="0" t="0" r="r" b="b"/>
            <a:pathLst>
              <a:path w="373" h="317">
                <a:moveTo>
                  <a:pt x="16" y="55"/>
                </a:moveTo>
                <a:lnTo>
                  <a:pt x="132" y="26"/>
                </a:lnTo>
                <a:lnTo>
                  <a:pt x="165" y="0"/>
                </a:lnTo>
                <a:lnTo>
                  <a:pt x="229" y="0"/>
                </a:lnTo>
                <a:lnTo>
                  <a:pt x="293" y="22"/>
                </a:lnTo>
                <a:lnTo>
                  <a:pt x="272" y="114"/>
                </a:lnTo>
                <a:lnTo>
                  <a:pt x="283" y="220"/>
                </a:lnTo>
                <a:lnTo>
                  <a:pt x="314" y="237"/>
                </a:lnTo>
                <a:lnTo>
                  <a:pt x="373" y="305"/>
                </a:lnTo>
                <a:lnTo>
                  <a:pt x="182" y="312"/>
                </a:lnTo>
                <a:lnTo>
                  <a:pt x="132" y="317"/>
                </a:lnTo>
                <a:lnTo>
                  <a:pt x="106" y="263"/>
                </a:lnTo>
                <a:lnTo>
                  <a:pt x="52" y="232"/>
                </a:lnTo>
                <a:lnTo>
                  <a:pt x="9" y="135"/>
                </a:lnTo>
                <a:lnTo>
                  <a:pt x="0" y="102"/>
                </a:lnTo>
                <a:lnTo>
                  <a:pt x="16" y="55"/>
                </a:lnTo>
                <a:lnTo>
                  <a:pt x="16" y="55"/>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6221414" y="2112169"/>
            <a:ext cx="517525" cy="427435"/>
          </a:xfrm>
          <a:custGeom>
            <a:avLst/>
            <a:gdLst/>
            <a:ahLst/>
            <a:cxnLst>
              <a:cxn ang="0">
                <a:pos x="15" y="0"/>
              </a:cxn>
              <a:cxn ang="0">
                <a:pos x="208" y="0"/>
              </a:cxn>
              <a:cxn ang="0">
                <a:pos x="267" y="37"/>
              </a:cxn>
              <a:cxn ang="0">
                <a:pos x="267" y="118"/>
              </a:cxn>
              <a:cxn ang="0">
                <a:pos x="310" y="156"/>
              </a:cxn>
              <a:cxn ang="0">
                <a:pos x="326" y="212"/>
              </a:cxn>
              <a:cxn ang="0">
                <a:pos x="293" y="326"/>
              </a:cxn>
              <a:cxn ang="0">
                <a:pos x="305" y="359"/>
              </a:cxn>
              <a:cxn ang="0">
                <a:pos x="57" y="342"/>
              </a:cxn>
              <a:cxn ang="0">
                <a:pos x="43" y="359"/>
              </a:cxn>
              <a:cxn ang="0">
                <a:pos x="0" y="342"/>
              </a:cxn>
              <a:cxn ang="0">
                <a:pos x="31" y="203"/>
              </a:cxn>
              <a:cxn ang="0">
                <a:pos x="15" y="0"/>
              </a:cxn>
              <a:cxn ang="0">
                <a:pos x="15" y="0"/>
              </a:cxn>
            </a:cxnLst>
            <a:rect l="0" t="0" r="r" b="b"/>
            <a:pathLst>
              <a:path w="326" h="359">
                <a:moveTo>
                  <a:pt x="15" y="0"/>
                </a:moveTo>
                <a:lnTo>
                  <a:pt x="208" y="0"/>
                </a:lnTo>
                <a:lnTo>
                  <a:pt x="267" y="37"/>
                </a:lnTo>
                <a:lnTo>
                  <a:pt x="267" y="118"/>
                </a:lnTo>
                <a:lnTo>
                  <a:pt x="310" y="156"/>
                </a:lnTo>
                <a:lnTo>
                  <a:pt x="326" y="212"/>
                </a:lnTo>
                <a:lnTo>
                  <a:pt x="293" y="326"/>
                </a:lnTo>
                <a:lnTo>
                  <a:pt x="305" y="359"/>
                </a:lnTo>
                <a:lnTo>
                  <a:pt x="57" y="342"/>
                </a:lnTo>
                <a:lnTo>
                  <a:pt x="43" y="359"/>
                </a:lnTo>
                <a:lnTo>
                  <a:pt x="0" y="342"/>
                </a:lnTo>
                <a:lnTo>
                  <a:pt x="31" y="203"/>
                </a:lnTo>
                <a:lnTo>
                  <a:pt x="15" y="0"/>
                </a:lnTo>
                <a:lnTo>
                  <a:pt x="15" y="0"/>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5430839" y="1181100"/>
            <a:ext cx="288925" cy="342900"/>
          </a:xfrm>
          <a:custGeom>
            <a:avLst/>
            <a:gdLst/>
            <a:ahLst/>
            <a:cxnLst>
              <a:cxn ang="0">
                <a:pos x="38" y="0"/>
              </a:cxn>
              <a:cxn ang="0">
                <a:pos x="127" y="4"/>
              </a:cxn>
              <a:cxn ang="0">
                <a:pos x="132" y="118"/>
              </a:cxn>
              <a:cxn ang="0">
                <a:pos x="161" y="139"/>
              </a:cxn>
              <a:cxn ang="0">
                <a:pos x="182" y="198"/>
              </a:cxn>
              <a:cxn ang="0">
                <a:pos x="153" y="234"/>
              </a:cxn>
              <a:cxn ang="0">
                <a:pos x="127" y="234"/>
              </a:cxn>
              <a:cxn ang="0">
                <a:pos x="106" y="283"/>
              </a:cxn>
              <a:cxn ang="0">
                <a:pos x="68" y="288"/>
              </a:cxn>
              <a:cxn ang="0">
                <a:pos x="0" y="283"/>
              </a:cxn>
              <a:cxn ang="0">
                <a:pos x="38" y="0"/>
              </a:cxn>
              <a:cxn ang="0">
                <a:pos x="38" y="0"/>
              </a:cxn>
            </a:cxnLst>
            <a:rect l="0" t="0" r="r" b="b"/>
            <a:pathLst>
              <a:path w="182" h="288">
                <a:moveTo>
                  <a:pt x="38" y="0"/>
                </a:moveTo>
                <a:lnTo>
                  <a:pt x="127" y="4"/>
                </a:lnTo>
                <a:lnTo>
                  <a:pt x="132" y="118"/>
                </a:lnTo>
                <a:lnTo>
                  <a:pt x="161" y="139"/>
                </a:lnTo>
                <a:lnTo>
                  <a:pt x="182" y="198"/>
                </a:lnTo>
                <a:lnTo>
                  <a:pt x="153" y="234"/>
                </a:lnTo>
                <a:lnTo>
                  <a:pt x="127" y="234"/>
                </a:lnTo>
                <a:lnTo>
                  <a:pt x="106" y="283"/>
                </a:lnTo>
                <a:lnTo>
                  <a:pt x="68" y="288"/>
                </a:lnTo>
                <a:lnTo>
                  <a:pt x="0" y="283"/>
                </a:lnTo>
                <a:lnTo>
                  <a:pt x="38" y="0"/>
                </a:lnTo>
                <a:lnTo>
                  <a:pt x="38" y="0"/>
                </a:lnTo>
                <a:close/>
              </a:path>
            </a:pathLst>
          </a:custGeom>
          <a:solidFill>
            <a:schemeClr val="bg2">
              <a:lumMod val="9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p:cNvSpPr>
          <p:nvPr/>
        </p:nvSpPr>
        <p:spPr bwMode="auto">
          <a:xfrm>
            <a:off x="6567489" y="1262063"/>
            <a:ext cx="441325" cy="416719"/>
          </a:xfrm>
          <a:custGeom>
            <a:avLst/>
            <a:gdLst/>
            <a:ahLst/>
            <a:cxnLst>
              <a:cxn ang="0">
                <a:pos x="248" y="102"/>
              </a:cxn>
              <a:cxn ang="0">
                <a:pos x="248" y="140"/>
              </a:cxn>
              <a:cxn ang="0">
                <a:pos x="274" y="161"/>
              </a:cxn>
              <a:cxn ang="0">
                <a:pos x="278" y="241"/>
              </a:cxn>
              <a:cxn ang="0">
                <a:pos x="252" y="232"/>
              </a:cxn>
              <a:cxn ang="0">
                <a:pos x="97" y="350"/>
              </a:cxn>
              <a:cxn ang="0">
                <a:pos x="54" y="300"/>
              </a:cxn>
              <a:cxn ang="0">
                <a:pos x="37" y="236"/>
              </a:cxn>
              <a:cxn ang="0">
                <a:pos x="0" y="210"/>
              </a:cxn>
              <a:cxn ang="0">
                <a:pos x="59" y="38"/>
              </a:cxn>
              <a:cxn ang="0">
                <a:pos x="82" y="0"/>
              </a:cxn>
              <a:cxn ang="0">
                <a:pos x="167" y="38"/>
              </a:cxn>
              <a:cxn ang="0">
                <a:pos x="184" y="81"/>
              </a:cxn>
              <a:cxn ang="0">
                <a:pos x="248" y="102"/>
              </a:cxn>
              <a:cxn ang="0">
                <a:pos x="248" y="102"/>
              </a:cxn>
            </a:cxnLst>
            <a:rect l="0" t="0" r="r" b="b"/>
            <a:pathLst>
              <a:path w="278" h="350">
                <a:moveTo>
                  <a:pt x="248" y="102"/>
                </a:moveTo>
                <a:lnTo>
                  <a:pt x="248" y="140"/>
                </a:lnTo>
                <a:lnTo>
                  <a:pt x="274" y="161"/>
                </a:lnTo>
                <a:lnTo>
                  <a:pt x="278" y="241"/>
                </a:lnTo>
                <a:lnTo>
                  <a:pt x="252" y="232"/>
                </a:lnTo>
                <a:lnTo>
                  <a:pt x="97" y="350"/>
                </a:lnTo>
                <a:lnTo>
                  <a:pt x="54" y="300"/>
                </a:lnTo>
                <a:lnTo>
                  <a:pt x="37" y="236"/>
                </a:lnTo>
                <a:lnTo>
                  <a:pt x="0" y="210"/>
                </a:lnTo>
                <a:lnTo>
                  <a:pt x="59" y="38"/>
                </a:lnTo>
                <a:lnTo>
                  <a:pt x="82" y="0"/>
                </a:lnTo>
                <a:lnTo>
                  <a:pt x="167" y="38"/>
                </a:lnTo>
                <a:lnTo>
                  <a:pt x="184" y="81"/>
                </a:lnTo>
                <a:lnTo>
                  <a:pt x="248" y="102"/>
                </a:lnTo>
                <a:lnTo>
                  <a:pt x="248" y="102"/>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5888039" y="1154907"/>
            <a:ext cx="517525" cy="402431"/>
          </a:xfrm>
          <a:custGeom>
            <a:avLst/>
            <a:gdLst/>
            <a:ahLst/>
            <a:cxnLst>
              <a:cxn ang="0">
                <a:pos x="0" y="187"/>
              </a:cxn>
              <a:cxn ang="0">
                <a:pos x="21" y="64"/>
              </a:cxn>
              <a:cxn ang="0">
                <a:pos x="71" y="74"/>
              </a:cxn>
              <a:cxn ang="0">
                <a:pos x="92" y="31"/>
              </a:cxn>
              <a:cxn ang="0">
                <a:pos x="123" y="26"/>
              </a:cxn>
              <a:cxn ang="0">
                <a:pos x="135" y="0"/>
              </a:cxn>
              <a:cxn ang="0">
                <a:pos x="220" y="15"/>
              </a:cxn>
              <a:cxn ang="0">
                <a:pos x="326" y="52"/>
              </a:cxn>
              <a:cxn ang="0">
                <a:pos x="165" y="338"/>
              </a:cxn>
              <a:cxn ang="0">
                <a:pos x="156" y="300"/>
              </a:cxn>
              <a:cxn ang="0">
                <a:pos x="0" y="187"/>
              </a:cxn>
              <a:cxn ang="0">
                <a:pos x="0" y="187"/>
              </a:cxn>
            </a:cxnLst>
            <a:rect l="0" t="0" r="r" b="b"/>
            <a:pathLst>
              <a:path w="326" h="338">
                <a:moveTo>
                  <a:pt x="0" y="187"/>
                </a:moveTo>
                <a:lnTo>
                  <a:pt x="21" y="64"/>
                </a:lnTo>
                <a:lnTo>
                  <a:pt x="71" y="74"/>
                </a:lnTo>
                <a:lnTo>
                  <a:pt x="92" y="31"/>
                </a:lnTo>
                <a:lnTo>
                  <a:pt x="123" y="26"/>
                </a:lnTo>
                <a:lnTo>
                  <a:pt x="135" y="0"/>
                </a:lnTo>
                <a:lnTo>
                  <a:pt x="220" y="15"/>
                </a:lnTo>
                <a:lnTo>
                  <a:pt x="326" y="52"/>
                </a:lnTo>
                <a:lnTo>
                  <a:pt x="165" y="338"/>
                </a:lnTo>
                <a:lnTo>
                  <a:pt x="156" y="300"/>
                </a:lnTo>
                <a:lnTo>
                  <a:pt x="0" y="187"/>
                </a:lnTo>
                <a:lnTo>
                  <a:pt x="0" y="187"/>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p:cNvSpPr>
          <p:nvPr/>
        </p:nvSpPr>
        <p:spPr bwMode="auto">
          <a:xfrm>
            <a:off x="3124202" y="1906192"/>
            <a:ext cx="468313" cy="230981"/>
          </a:xfrm>
          <a:custGeom>
            <a:avLst/>
            <a:gdLst/>
            <a:ahLst/>
            <a:cxnLst>
              <a:cxn ang="0">
                <a:pos x="295" y="0"/>
              </a:cxn>
              <a:cxn ang="0">
                <a:pos x="0" y="0"/>
              </a:cxn>
              <a:cxn ang="0">
                <a:pos x="71" y="114"/>
              </a:cxn>
              <a:cxn ang="0">
                <a:pos x="76" y="189"/>
              </a:cxn>
              <a:cxn ang="0">
                <a:pos x="253" y="194"/>
              </a:cxn>
              <a:cxn ang="0">
                <a:pos x="295" y="0"/>
              </a:cxn>
              <a:cxn ang="0">
                <a:pos x="295" y="0"/>
              </a:cxn>
            </a:cxnLst>
            <a:rect l="0" t="0" r="r" b="b"/>
            <a:pathLst>
              <a:path w="295" h="194">
                <a:moveTo>
                  <a:pt x="295" y="0"/>
                </a:moveTo>
                <a:lnTo>
                  <a:pt x="0" y="0"/>
                </a:lnTo>
                <a:lnTo>
                  <a:pt x="71" y="114"/>
                </a:lnTo>
                <a:lnTo>
                  <a:pt x="76" y="189"/>
                </a:lnTo>
                <a:lnTo>
                  <a:pt x="253" y="194"/>
                </a:lnTo>
                <a:lnTo>
                  <a:pt x="295" y="0"/>
                </a:lnTo>
                <a:lnTo>
                  <a:pt x="295" y="0"/>
                </a:lnTo>
                <a:close/>
              </a:path>
            </a:pathLst>
          </a:custGeom>
          <a:solidFill>
            <a:srgbClr val="FFCC99"/>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682626" y="1881188"/>
            <a:ext cx="420688" cy="216694"/>
          </a:xfrm>
          <a:custGeom>
            <a:avLst/>
            <a:gdLst/>
            <a:ahLst/>
            <a:cxnLst>
              <a:cxn ang="0">
                <a:pos x="185" y="144"/>
              </a:cxn>
              <a:cxn ang="0">
                <a:pos x="189" y="118"/>
              </a:cxn>
              <a:cxn ang="0">
                <a:pos x="248" y="59"/>
              </a:cxn>
              <a:cxn ang="0">
                <a:pos x="265" y="16"/>
              </a:cxn>
              <a:cxn ang="0">
                <a:pos x="45" y="0"/>
              </a:cxn>
              <a:cxn ang="0">
                <a:pos x="12" y="38"/>
              </a:cxn>
              <a:cxn ang="0">
                <a:pos x="0" y="118"/>
              </a:cxn>
              <a:cxn ang="0">
                <a:pos x="22" y="182"/>
              </a:cxn>
              <a:cxn ang="0">
                <a:pos x="135" y="144"/>
              </a:cxn>
              <a:cxn ang="0">
                <a:pos x="152" y="156"/>
              </a:cxn>
              <a:cxn ang="0">
                <a:pos x="185" y="144"/>
              </a:cxn>
              <a:cxn ang="0">
                <a:pos x="185" y="144"/>
              </a:cxn>
            </a:cxnLst>
            <a:rect l="0" t="0" r="r" b="b"/>
            <a:pathLst>
              <a:path w="265" h="182">
                <a:moveTo>
                  <a:pt x="185" y="144"/>
                </a:moveTo>
                <a:lnTo>
                  <a:pt x="189" y="118"/>
                </a:lnTo>
                <a:lnTo>
                  <a:pt x="248" y="59"/>
                </a:lnTo>
                <a:lnTo>
                  <a:pt x="265" y="16"/>
                </a:lnTo>
                <a:lnTo>
                  <a:pt x="45" y="0"/>
                </a:lnTo>
                <a:lnTo>
                  <a:pt x="12" y="38"/>
                </a:lnTo>
                <a:lnTo>
                  <a:pt x="0" y="118"/>
                </a:lnTo>
                <a:lnTo>
                  <a:pt x="22" y="182"/>
                </a:lnTo>
                <a:lnTo>
                  <a:pt x="135" y="144"/>
                </a:lnTo>
                <a:lnTo>
                  <a:pt x="152" y="156"/>
                </a:lnTo>
                <a:lnTo>
                  <a:pt x="185" y="144"/>
                </a:lnTo>
                <a:lnTo>
                  <a:pt x="185" y="144"/>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5632451" y="904875"/>
            <a:ext cx="349250" cy="472679"/>
          </a:xfrm>
          <a:custGeom>
            <a:avLst/>
            <a:gdLst/>
            <a:ahLst/>
            <a:cxnLst>
              <a:cxn ang="0">
                <a:pos x="220" y="0"/>
              </a:cxn>
              <a:cxn ang="0">
                <a:pos x="55" y="0"/>
              </a:cxn>
              <a:cxn ang="0">
                <a:pos x="5" y="0"/>
              </a:cxn>
              <a:cxn ang="0">
                <a:pos x="0" y="236"/>
              </a:cxn>
              <a:cxn ang="0">
                <a:pos x="5" y="350"/>
              </a:cxn>
              <a:cxn ang="0">
                <a:pos x="34" y="371"/>
              </a:cxn>
              <a:cxn ang="0">
                <a:pos x="76" y="359"/>
              </a:cxn>
              <a:cxn ang="0">
                <a:pos x="161" y="397"/>
              </a:cxn>
              <a:cxn ang="0">
                <a:pos x="182" y="274"/>
              </a:cxn>
              <a:cxn ang="0">
                <a:pos x="182" y="50"/>
              </a:cxn>
              <a:cxn ang="0">
                <a:pos x="220" y="0"/>
              </a:cxn>
              <a:cxn ang="0">
                <a:pos x="220" y="0"/>
              </a:cxn>
            </a:cxnLst>
            <a:rect l="0" t="0" r="r" b="b"/>
            <a:pathLst>
              <a:path w="220" h="397">
                <a:moveTo>
                  <a:pt x="220" y="0"/>
                </a:moveTo>
                <a:lnTo>
                  <a:pt x="55" y="0"/>
                </a:lnTo>
                <a:lnTo>
                  <a:pt x="5" y="0"/>
                </a:lnTo>
                <a:lnTo>
                  <a:pt x="0" y="236"/>
                </a:lnTo>
                <a:lnTo>
                  <a:pt x="5" y="350"/>
                </a:lnTo>
                <a:lnTo>
                  <a:pt x="34" y="371"/>
                </a:lnTo>
                <a:lnTo>
                  <a:pt x="76" y="359"/>
                </a:lnTo>
                <a:lnTo>
                  <a:pt x="161" y="397"/>
                </a:lnTo>
                <a:lnTo>
                  <a:pt x="182" y="274"/>
                </a:lnTo>
                <a:lnTo>
                  <a:pt x="182" y="50"/>
                </a:lnTo>
                <a:lnTo>
                  <a:pt x="220" y="0"/>
                </a:lnTo>
                <a:lnTo>
                  <a:pt x="220" y="0"/>
                </a:lnTo>
                <a:close/>
              </a:path>
            </a:pathLst>
          </a:custGeom>
          <a:solidFill>
            <a:schemeClr val="bg2">
              <a:lumMod val="9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6559552" y="1695451"/>
            <a:ext cx="322263" cy="270272"/>
          </a:xfrm>
          <a:custGeom>
            <a:avLst/>
            <a:gdLst/>
            <a:ahLst/>
            <a:cxnLst>
              <a:cxn ang="0">
                <a:pos x="0" y="71"/>
              </a:cxn>
              <a:cxn ang="0">
                <a:pos x="80" y="0"/>
              </a:cxn>
              <a:cxn ang="0">
                <a:pos x="139" y="76"/>
              </a:cxn>
              <a:cxn ang="0">
                <a:pos x="189" y="92"/>
              </a:cxn>
              <a:cxn ang="0">
                <a:pos x="203" y="156"/>
              </a:cxn>
              <a:cxn ang="0">
                <a:pos x="172" y="198"/>
              </a:cxn>
              <a:cxn ang="0">
                <a:pos x="109" y="227"/>
              </a:cxn>
              <a:cxn ang="0">
                <a:pos x="80" y="206"/>
              </a:cxn>
              <a:cxn ang="0">
                <a:pos x="12" y="220"/>
              </a:cxn>
              <a:cxn ang="0">
                <a:pos x="0" y="71"/>
              </a:cxn>
              <a:cxn ang="0">
                <a:pos x="0" y="71"/>
              </a:cxn>
            </a:cxnLst>
            <a:rect l="0" t="0" r="r" b="b"/>
            <a:pathLst>
              <a:path w="203" h="227">
                <a:moveTo>
                  <a:pt x="0" y="71"/>
                </a:moveTo>
                <a:lnTo>
                  <a:pt x="80" y="0"/>
                </a:lnTo>
                <a:lnTo>
                  <a:pt x="139" y="76"/>
                </a:lnTo>
                <a:lnTo>
                  <a:pt x="189" y="92"/>
                </a:lnTo>
                <a:lnTo>
                  <a:pt x="203" y="156"/>
                </a:lnTo>
                <a:lnTo>
                  <a:pt x="172" y="198"/>
                </a:lnTo>
                <a:lnTo>
                  <a:pt x="109" y="227"/>
                </a:lnTo>
                <a:lnTo>
                  <a:pt x="80" y="206"/>
                </a:lnTo>
                <a:lnTo>
                  <a:pt x="12" y="220"/>
                </a:lnTo>
                <a:lnTo>
                  <a:pt x="0" y="71"/>
                </a:lnTo>
                <a:lnTo>
                  <a:pt x="0" y="71"/>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p:cNvSpPr>
          <p:nvPr/>
        </p:nvSpPr>
        <p:spPr bwMode="auto">
          <a:xfrm>
            <a:off x="6405563" y="927497"/>
            <a:ext cx="712788" cy="452438"/>
          </a:xfrm>
          <a:custGeom>
            <a:avLst/>
            <a:gdLst/>
            <a:ahLst/>
            <a:cxnLst>
              <a:cxn ang="0">
                <a:pos x="0" y="241"/>
              </a:cxn>
              <a:cxn ang="0">
                <a:pos x="38" y="177"/>
              </a:cxn>
              <a:cxn ang="0">
                <a:pos x="59" y="106"/>
              </a:cxn>
              <a:cxn ang="0">
                <a:pos x="52" y="0"/>
              </a:cxn>
              <a:cxn ang="0">
                <a:pos x="208" y="26"/>
              </a:cxn>
              <a:cxn ang="0">
                <a:pos x="267" y="76"/>
              </a:cxn>
              <a:cxn ang="0">
                <a:pos x="246" y="123"/>
              </a:cxn>
              <a:cxn ang="0">
                <a:pos x="262" y="156"/>
              </a:cxn>
              <a:cxn ang="0">
                <a:pos x="321" y="144"/>
              </a:cxn>
              <a:cxn ang="0">
                <a:pos x="369" y="220"/>
              </a:cxn>
              <a:cxn ang="0">
                <a:pos x="406" y="258"/>
              </a:cxn>
              <a:cxn ang="0">
                <a:pos x="449" y="305"/>
              </a:cxn>
              <a:cxn ang="0">
                <a:pos x="406" y="317"/>
              </a:cxn>
              <a:cxn ang="0">
                <a:pos x="395" y="338"/>
              </a:cxn>
              <a:cxn ang="0">
                <a:pos x="347" y="380"/>
              </a:cxn>
              <a:cxn ang="0">
                <a:pos x="284" y="359"/>
              </a:cxn>
              <a:cxn ang="0">
                <a:pos x="267" y="317"/>
              </a:cxn>
              <a:cxn ang="0">
                <a:pos x="182" y="279"/>
              </a:cxn>
              <a:cxn ang="0">
                <a:pos x="90" y="279"/>
              </a:cxn>
              <a:cxn ang="0">
                <a:pos x="0" y="241"/>
              </a:cxn>
              <a:cxn ang="0">
                <a:pos x="0" y="241"/>
              </a:cxn>
            </a:cxnLst>
            <a:rect l="0" t="0" r="r" b="b"/>
            <a:pathLst>
              <a:path w="449" h="380">
                <a:moveTo>
                  <a:pt x="0" y="241"/>
                </a:moveTo>
                <a:lnTo>
                  <a:pt x="38" y="177"/>
                </a:lnTo>
                <a:lnTo>
                  <a:pt x="59" y="106"/>
                </a:lnTo>
                <a:lnTo>
                  <a:pt x="52" y="0"/>
                </a:lnTo>
                <a:lnTo>
                  <a:pt x="208" y="26"/>
                </a:lnTo>
                <a:lnTo>
                  <a:pt x="267" y="76"/>
                </a:lnTo>
                <a:lnTo>
                  <a:pt x="246" y="123"/>
                </a:lnTo>
                <a:lnTo>
                  <a:pt x="262" y="156"/>
                </a:lnTo>
                <a:lnTo>
                  <a:pt x="321" y="144"/>
                </a:lnTo>
                <a:lnTo>
                  <a:pt x="369" y="220"/>
                </a:lnTo>
                <a:lnTo>
                  <a:pt x="406" y="258"/>
                </a:lnTo>
                <a:lnTo>
                  <a:pt x="449" y="305"/>
                </a:lnTo>
                <a:lnTo>
                  <a:pt x="406" y="317"/>
                </a:lnTo>
                <a:lnTo>
                  <a:pt x="395" y="338"/>
                </a:lnTo>
                <a:lnTo>
                  <a:pt x="347" y="380"/>
                </a:lnTo>
                <a:lnTo>
                  <a:pt x="284" y="359"/>
                </a:lnTo>
                <a:lnTo>
                  <a:pt x="267" y="317"/>
                </a:lnTo>
                <a:lnTo>
                  <a:pt x="182" y="279"/>
                </a:lnTo>
                <a:lnTo>
                  <a:pt x="90" y="279"/>
                </a:lnTo>
                <a:lnTo>
                  <a:pt x="0" y="241"/>
                </a:lnTo>
                <a:lnTo>
                  <a:pt x="0" y="241"/>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5243514" y="1759744"/>
            <a:ext cx="644525" cy="352425"/>
          </a:xfrm>
          <a:custGeom>
            <a:avLst/>
            <a:gdLst/>
            <a:ahLst/>
            <a:cxnLst>
              <a:cxn ang="0">
                <a:pos x="182" y="0"/>
              </a:cxn>
              <a:cxn ang="0">
                <a:pos x="309" y="43"/>
              </a:cxn>
              <a:cxn ang="0">
                <a:pos x="406" y="173"/>
              </a:cxn>
              <a:cxn ang="0">
                <a:pos x="406" y="204"/>
              </a:cxn>
              <a:cxn ang="0">
                <a:pos x="352" y="263"/>
              </a:cxn>
              <a:cxn ang="0">
                <a:pos x="288" y="241"/>
              </a:cxn>
              <a:cxn ang="0">
                <a:pos x="224" y="241"/>
              </a:cxn>
              <a:cxn ang="0">
                <a:pos x="191" y="267"/>
              </a:cxn>
              <a:cxn ang="0">
                <a:pos x="75" y="296"/>
              </a:cxn>
              <a:cxn ang="0">
                <a:pos x="0" y="232"/>
              </a:cxn>
              <a:cxn ang="0">
                <a:pos x="9" y="215"/>
              </a:cxn>
              <a:cxn ang="0">
                <a:pos x="149" y="48"/>
              </a:cxn>
              <a:cxn ang="0">
                <a:pos x="182" y="0"/>
              </a:cxn>
              <a:cxn ang="0">
                <a:pos x="182" y="0"/>
              </a:cxn>
            </a:cxnLst>
            <a:rect l="0" t="0" r="r" b="b"/>
            <a:pathLst>
              <a:path w="406" h="296">
                <a:moveTo>
                  <a:pt x="182" y="0"/>
                </a:moveTo>
                <a:lnTo>
                  <a:pt x="309" y="43"/>
                </a:lnTo>
                <a:lnTo>
                  <a:pt x="406" y="173"/>
                </a:lnTo>
                <a:lnTo>
                  <a:pt x="406" y="204"/>
                </a:lnTo>
                <a:lnTo>
                  <a:pt x="352" y="263"/>
                </a:lnTo>
                <a:lnTo>
                  <a:pt x="288" y="241"/>
                </a:lnTo>
                <a:lnTo>
                  <a:pt x="224" y="241"/>
                </a:lnTo>
                <a:lnTo>
                  <a:pt x="191" y="267"/>
                </a:lnTo>
                <a:lnTo>
                  <a:pt x="75" y="296"/>
                </a:lnTo>
                <a:lnTo>
                  <a:pt x="0" y="232"/>
                </a:lnTo>
                <a:lnTo>
                  <a:pt x="9" y="215"/>
                </a:lnTo>
                <a:lnTo>
                  <a:pt x="149" y="48"/>
                </a:lnTo>
                <a:lnTo>
                  <a:pt x="182" y="0"/>
                </a:lnTo>
                <a:lnTo>
                  <a:pt x="182" y="0"/>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1414463" y="1557338"/>
            <a:ext cx="476250" cy="464344"/>
          </a:xfrm>
          <a:custGeom>
            <a:avLst/>
            <a:gdLst/>
            <a:ahLst/>
            <a:cxnLst>
              <a:cxn ang="0">
                <a:pos x="220" y="107"/>
              </a:cxn>
              <a:cxn ang="0">
                <a:pos x="189" y="0"/>
              </a:cxn>
              <a:cxn ang="0">
                <a:pos x="151" y="26"/>
              </a:cxn>
              <a:cxn ang="0">
                <a:pos x="87" y="36"/>
              </a:cxn>
              <a:cxn ang="0">
                <a:pos x="0" y="90"/>
              </a:cxn>
              <a:cxn ang="0">
                <a:pos x="45" y="102"/>
              </a:cxn>
              <a:cxn ang="0">
                <a:pos x="21" y="116"/>
              </a:cxn>
              <a:cxn ang="0">
                <a:pos x="54" y="187"/>
              </a:cxn>
              <a:cxn ang="0">
                <a:pos x="38" y="218"/>
              </a:cxn>
              <a:cxn ang="0">
                <a:pos x="206" y="390"/>
              </a:cxn>
              <a:cxn ang="0">
                <a:pos x="300" y="298"/>
              </a:cxn>
              <a:cxn ang="0">
                <a:pos x="269" y="267"/>
              </a:cxn>
              <a:cxn ang="0">
                <a:pos x="286" y="192"/>
              </a:cxn>
              <a:cxn ang="0">
                <a:pos x="265" y="137"/>
              </a:cxn>
              <a:cxn ang="0">
                <a:pos x="232" y="133"/>
              </a:cxn>
              <a:cxn ang="0">
                <a:pos x="220" y="107"/>
              </a:cxn>
              <a:cxn ang="0">
                <a:pos x="220" y="107"/>
              </a:cxn>
            </a:cxnLst>
            <a:rect l="0" t="0" r="r" b="b"/>
            <a:pathLst>
              <a:path w="300" h="390">
                <a:moveTo>
                  <a:pt x="220" y="107"/>
                </a:moveTo>
                <a:lnTo>
                  <a:pt x="189" y="0"/>
                </a:lnTo>
                <a:lnTo>
                  <a:pt x="151" y="26"/>
                </a:lnTo>
                <a:lnTo>
                  <a:pt x="87" y="36"/>
                </a:lnTo>
                <a:lnTo>
                  <a:pt x="0" y="90"/>
                </a:lnTo>
                <a:lnTo>
                  <a:pt x="45" y="102"/>
                </a:lnTo>
                <a:lnTo>
                  <a:pt x="21" y="116"/>
                </a:lnTo>
                <a:lnTo>
                  <a:pt x="54" y="187"/>
                </a:lnTo>
                <a:lnTo>
                  <a:pt x="38" y="218"/>
                </a:lnTo>
                <a:lnTo>
                  <a:pt x="206" y="390"/>
                </a:lnTo>
                <a:lnTo>
                  <a:pt x="300" y="298"/>
                </a:lnTo>
                <a:lnTo>
                  <a:pt x="269" y="267"/>
                </a:lnTo>
                <a:lnTo>
                  <a:pt x="286" y="192"/>
                </a:lnTo>
                <a:lnTo>
                  <a:pt x="265" y="137"/>
                </a:lnTo>
                <a:lnTo>
                  <a:pt x="232" y="133"/>
                </a:lnTo>
                <a:lnTo>
                  <a:pt x="220" y="107"/>
                </a:lnTo>
                <a:lnTo>
                  <a:pt x="220" y="107"/>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1890714" y="1856185"/>
            <a:ext cx="461963" cy="300038"/>
          </a:xfrm>
          <a:custGeom>
            <a:avLst/>
            <a:gdLst/>
            <a:ahLst/>
            <a:cxnLst>
              <a:cxn ang="0">
                <a:pos x="291" y="63"/>
              </a:cxn>
              <a:cxn ang="0">
                <a:pos x="286" y="4"/>
              </a:cxn>
              <a:cxn ang="0">
                <a:pos x="198" y="0"/>
              </a:cxn>
              <a:cxn ang="0">
                <a:pos x="87" y="37"/>
              </a:cxn>
              <a:cxn ang="0">
                <a:pos x="21" y="16"/>
              </a:cxn>
              <a:cxn ang="0">
                <a:pos x="0" y="47"/>
              </a:cxn>
              <a:cxn ang="0">
                <a:pos x="80" y="156"/>
              </a:cxn>
              <a:cxn ang="0">
                <a:pos x="97" y="252"/>
              </a:cxn>
              <a:cxn ang="0">
                <a:pos x="182" y="231"/>
              </a:cxn>
              <a:cxn ang="0">
                <a:pos x="198" y="203"/>
              </a:cxn>
              <a:cxn ang="0">
                <a:pos x="236" y="215"/>
              </a:cxn>
              <a:cxn ang="0">
                <a:pos x="241" y="134"/>
              </a:cxn>
              <a:cxn ang="0">
                <a:pos x="291" y="63"/>
              </a:cxn>
              <a:cxn ang="0">
                <a:pos x="291" y="63"/>
              </a:cxn>
            </a:cxnLst>
            <a:rect l="0" t="0" r="r" b="b"/>
            <a:pathLst>
              <a:path w="291" h="252">
                <a:moveTo>
                  <a:pt x="291" y="63"/>
                </a:moveTo>
                <a:lnTo>
                  <a:pt x="286" y="4"/>
                </a:lnTo>
                <a:lnTo>
                  <a:pt x="198" y="0"/>
                </a:lnTo>
                <a:lnTo>
                  <a:pt x="87" y="37"/>
                </a:lnTo>
                <a:lnTo>
                  <a:pt x="21" y="16"/>
                </a:lnTo>
                <a:lnTo>
                  <a:pt x="0" y="47"/>
                </a:lnTo>
                <a:lnTo>
                  <a:pt x="80" y="156"/>
                </a:lnTo>
                <a:lnTo>
                  <a:pt x="97" y="252"/>
                </a:lnTo>
                <a:lnTo>
                  <a:pt x="182" y="231"/>
                </a:lnTo>
                <a:lnTo>
                  <a:pt x="198" y="203"/>
                </a:lnTo>
                <a:lnTo>
                  <a:pt x="236" y="215"/>
                </a:lnTo>
                <a:lnTo>
                  <a:pt x="241" y="134"/>
                </a:lnTo>
                <a:lnTo>
                  <a:pt x="291" y="63"/>
                </a:lnTo>
                <a:lnTo>
                  <a:pt x="291" y="63"/>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5021264" y="2143125"/>
            <a:ext cx="398463" cy="300038"/>
          </a:xfrm>
          <a:custGeom>
            <a:avLst/>
            <a:gdLst/>
            <a:ahLst/>
            <a:cxnLst>
              <a:cxn ang="0">
                <a:pos x="208" y="54"/>
              </a:cxn>
              <a:cxn ang="0">
                <a:pos x="251" y="151"/>
              </a:cxn>
              <a:cxn ang="0">
                <a:pos x="166" y="241"/>
              </a:cxn>
              <a:cxn ang="0">
                <a:pos x="76" y="252"/>
              </a:cxn>
              <a:cxn ang="0">
                <a:pos x="48" y="134"/>
              </a:cxn>
              <a:cxn ang="0">
                <a:pos x="0" y="85"/>
              </a:cxn>
              <a:cxn ang="0">
                <a:pos x="64" y="0"/>
              </a:cxn>
              <a:cxn ang="0">
                <a:pos x="107" y="33"/>
              </a:cxn>
              <a:cxn ang="0">
                <a:pos x="208" y="54"/>
              </a:cxn>
              <a:cxn ang="0">
                <a:pos x="208" y="54"/>
              </a:cxn>
            </a:cxnLst>
            <a:rect l="0" t="0" r="r" b="b"/>
            <a:pathLst>
              <a:path w="251" h="252">
                <a:moveTo>
                  <a:pt x="208" y="54"/>
                </a:moveTo>
                <a:lnTo>
                  <a:pt x="251" y="151"/>
                </a:lnTo>
                <a:lnTo>
                  <a:pt x="166" y="241"/>
                </a:lnTo>
                <a:lnTo>
                  <a:pt x="76" y="252"/>
                </a:lnTo>
                <a:lnTo>
                  <a:pt x="48" y="134"/>
                </a:lnTo>
                <a:lnTo>
                  <a:pt x="0" y="85"/>
                </a:lnTo>
                <a:lnTo>
                  <a:pt x="64" y="0"/>
                </a:lnTo>
                <a:lnTo>
                  <a:pt x="107" y="33"/>
                </a:lnTo>
                <a:lnTo>
                  <a:pt x="208" y="54"/>
                </a:lnTo>
                <a:lnTo>
                  <a:pt x="208" y="54"/>
                </a:lnTo>
                <a:close/>
              </a:path>
            </a:pathLst>
          </a:custGeom>
          <a:solidFill>
            <a:srgbClr val="FFCC99"/>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3457577" y="1332310"/>
            <a:ext cx="390525" cy="497681"/>
          </a:xfrm>
          <a:custGeom>
            <a:avLst/>
            <a:gdLst/>
            <a:ahLst/>
            <a:cxnLst>
              <a:cxn ang="0">
                <a:pos x="133" y="0"/>
              </a:cxn>
              <a:cxn ang="0">
                <a:pos x="246" y="12"/>
              </a:cxn>
              <a:cxn ang="0">
                <a:pos x="234" y="156"/>
              </a:cxn>
              <a:cxn ang="0">
                <a:pos x="192" y="312"/>
              </a:cxn>
              <a:cxn ang="0">
                <a:pos x="225" y="418"/>
              </a:cxn>
              <a:cxn ang="0">
                <a:pos x="187" y="418"/>
              </a:cxn>
              <a:cxn ang="0">
                <a:pos x="85" y="414"/>
              </a:cxn>
              <a:cxn ang="0">
                <a:pos x="90" y="392"/>
              </a:cxn>
              <a:cxn ang="0">
                <a:pos x="107" y="338"/>
              </a:cxn>
              <a:cxn ang="0">
                <a:pos x="0" y="215"/>
              </a:cxn>
              <a:cxn ang="0">
                <a:pos x="31" y="161"/>
              </a:cxn>
              <a:cxn ang="0">
                <a:pos x="69" y="26"/>
              </a:cxn>
              <a:cxn ang="0">
                <a:pos x="60" y="0"/>
              </a:cxn>
              <a:cxn ang="0">
                <a:pos x="133" y="0"/>
              </a:cxn>
              <a:cxn ang="0">
                <a:pos x="133" y="0"/>
              </a:cxn>
            </a:cxnLst>
            <a:rect l="0" t="0" r="r" b="b"/>
            <a:pathLst>
              <a:path w="246" h="418">
                <a:moveTo>
                  <a:pt x="133" y="0"/>
                </a:moveTo>
                <a:lnTo>
                  <a:pt x="246" y="12"/>
                </a:lnTo>
                <a:lnTo>
                  <a:pt x="234" y="156"/>
                </a:lnTo>
                <a:lnTo>
                  <a:pt x="192" y="312"/>
                </a:lnTo>
                <a:lnTo>
                  <a:pt x="225" y="418"/>
                </a:lnTo>
                <a:lnTo>
                  <a:pt x="187" y="418"/>
                </a:lnTo>
                <a:lnTo>
                  <a:pt x="85" y="414"/>
                </a:lnTo>
                <a:lnTo>
                  <a:pt x="90" y="392"/>
                </a:lnTo>
                <a:lnTo>
                  <a:pt x="107" y="338"/>
                </a:lnTo>
                <a:lnTo>
                  <a:pt x="0" y="215"/>
                </a:lnTo>
                <a:lnTo>
                  <a:pt x="31" y="161"/>
                </a:lnTo>
                <a:lnTo>
                  <a:pt x="69" y="26"/>
                </a:lnTo>
                <a:lnTo>
                  <a:pt x="60" y="0"/>
                </a:lnTo>
                <a:lnTo>
                  <a:pt x="133" y="0"/>
                </a:lnTo>
                <a:lnTo>
                  <a:pt x="133" y="0"/>
                </a:lnTo>
                <a:close/>
              </a:path>
            </a:pathLst>
          </a:custGeom>
          <a:solidFill>
            <a:srgbClr val="FFCC99"/>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1312864" y="1816894"/>
            <a:ext cx="428625" cy="471488"/>
          </a:xfrm>
          <a:custGeom>
            <a:avLst/>
            <a:gdLst/>
            <a:ahLst/>
            <a:cxnLst>
              <a:cxn ang="0">
                <a:pos x="102" y="0"/>
              </a:cxn>
              <a:cxn ang="0">
                <a:pos x="0" y="37"/>
              </a:cxn>
              <a:cxn ang="0">
                <a:pos x="12" y="139"/>
              </a:cxn>
              <a:cxn ang="0">
                <a:pos x="43" y="210"/>
              </a:cxn>
              <a:cxn ang="0">
                <a:pos x="76" y="210"/>
              </a:cxn>
              <a:cxn ang="0">
                <a:pos x="81" y="264"/>
              </a:cxn>
              <a:cxn ang="0">
                <a:pos x="135" y="359"/>
              </a:cxn>
              <a:cxn ang="0">
                <a:pos x="135" y="396"/>
              </a:cxn>
              <a:cxn ang="0">
                <a:pos x="151" y="396"/>
              </a:cxn>
              <a:cxn ang="0">
                <a:pos x="211" y="380"/>
              </a:cxn>
              <a:cxn ang="0">
                <a:pos x="220" y="375"/>
              </a:cxn>
              <a:cxn ang="0">
                <a:pos x="189" y="349"/>
              </a:cxn>
              <a:cxn ang="0">
                <a:pos x="270" y="172"/>
              </a:cxn>
              <a:cxn ang="0">
                <a:pos x="102" y="0"/>
              </a:cxn>
              <a:cxn ang="0">
                <a:pos x="102" y="0"/>
              </a:cxn>
            </a:cxnLst>
            <a:rect l="0" t="0" r="r" b="b"/>
            <a:pathLst>
              <a:path w="270" h="396">
                <a:moveTo>
                  <a:pt x="102" y="0"/>
                </a:moveTo>
                <a:lnTo>
                  <a:pt x="0" y="37"/>
                </a:lnTo>
                <a:lnTo>
                  <a:pt x="12" y="139"/>
                </a:lnTo>
                <a:lnTo>
                  <a:pt x="43" y="210"/>
                </a:lnTo>
                <a:lnTo>
                  <a:pt x="76" y="210"/>
                </a:lnTo>
                <a:lnTo>
                  <a:pt x="81" y="264"/>
                </a:lnTo>
                <a:lnTo>
                  <a:pt x="135" y="359"/>
                </a:lnTo>
                <a:lnTo>
                  <a:pt x="135" y="396"/>
                </a:lnTo>
                <a:lnTo>
                  <a:pt x="151" y="396"/>
                </a:lnTo>
                <a:lnTo>
                  <a:pt x="211" y="380"/>
                </a:lnTo>
                <a:lnTo>
                  <a:pt x="220" y="375"/>
                </a:lnTo>
                <a:lnTo>
                  <a:pt x="189" y="349"/>
                </a:lnTo>
                <a:lnTo>
                  <a:pt x="270" y="172"/>
                </a:lnTo>
                <a:lnTo>
                  <a:pt x="102" y="0"/>
                </a:lnTo>
                <a:lnTo>
                  <a:pt x="102" y="0"/>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5734051" y="1557338"/>
            <a:ext cx="596900" cy="503635"/>
          </a:xfrm>
          <a:custGeom>
            <a:avLst/>
            <a:gdLst/>
            <a:ahLst/>
            <a:cxnLst>
              <a:cxn ang="0">
                <a:pos x="262" y="0"/>
              </a:cxn>
              <a:cxn ang="0">
                <a:pos x="262" y="31"/>
              </a:cxn>
              <a:cxn ang="0">
                <a:pos x="300" y="64"/>
              </a:cxn>
              <a:cxn ang="0">
                <a:pos x="338" y="161"/>
              </a:cxn>
              <a:cxn ang="0">
                <a:pos x="376" y="166"/>
              </a:cxn>
              <a:cxn ang="0">
                <a:pos x="329" y="284"/>
              </a:cxn>
              <a:cxn ang="0">
                <a:pos x="322" y="336"/>
              </a:cxn>
              <a:cxn ang="0">
                <a:pos x="241" y="374"/>
              </a:cxn>
              <a:cxn ang="0">
                <a:pos x="236" y="395"/>
              </a:cxn>
              <a:cxn ang="0">
                <a:pos x="161" y="423"/>
              </a:cxn>
              <a:cxn ang="0">
                <a:pos x="123" y="411"/>
              </a:cxn>
              <a:cxn ang="0">
                <a:pos x="97" y="374"/>
              </a:cxn>
              <a:cxn ang="0">
                <a:pos x="97" y="343"/>
              </a:cxn>
              <a:cxn ang="0">
                <a:pos x="0" y="213"/>
              </a:cxn>
              <a:cxn ang="0">
                <a:pos x="135" y="85"/>
              </a:cxn>
              <a:cxn ang="0">
                <a:pos x="262" y="0"/>
              </a:cxn>
              <a:cxn ang="0">
                <a:pos x="262" y="0"/>
              </a:cxn>
            </a:cxnLst>
            <a:rect l="0" t="0" r="r" b="b"/>
            <a:pathLst>
              <a:path w="376" h="423">
                <a:moveTo>
                  <a:pt x="262" y="0"/>
                </a:moveTo>
                <a:lnTo>
                  <a:pt x="262" y="31"/>
                </a:lnTo>
                <a:lnTo>
                  <a:pt x="300" y="64"/>
                </a:lnTo>
                <a:lnTo>
                  <a:pt x="338" y="161"/>
                </a:lnTo>
                <a:lnTo>
                  <a:pt x="376" y="166"/>
                </a:lnTo>
                <a:lnTo>
                  <a:pt x="329" y="284"/>
                </a:lnTo>
                <a:lnTo>
                  <a:pt x="322" y="336"/>
                </a:lnTo>
                <a:lnTo>
                  <a:pt x="241" y="374"/>
                </a:lnTo>
                <a:lnTo>
                  <a:pt x="236" y="395"/>
                </a:lnTo>
                <a:lnTo>
                  <a:pt x="161" y="423"/>
                </a:lnTo>
                <a:lnTo>
                  <a:pt x="123" y="411"/>
                </a:lnTo>
                <a:lnTo>
                  <a:pt x="97" y="374"/>
                </a:lnTo>
                <a:lnTo>
                  <a:pt x="97" y="343"/>
                </a:lnTo>
                <a:lnTo>
                  <a:pt x="0" y="213"/>
                </a:lnTo>
                <a:lnTo>
                  <a:pt x="135" y="85"/>
                </a:lnTo>
                <a:lnTo>
                  <a:pt x="262" y="0"/>
                </a:lnTo>
                <a:lnTo>
                  <a:pt x="262" y="0"/>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6645276" y="2035969"/>
            <a:ext cx="604838" cy="446485"/>
          </a:xfrm>
          <a:custGeom>
            <a:avLst/>
            <a:gdLst/>
            <a:ahLst/>
            <a:cxnLst>
              <a:cxn ang="0">
                <a:pos x="43" y="220"/>
              </a:cxn>
              <a:cxn ang="0">
                <a:pos x="0" y="182"/>
              </a:cxn>
              <a:cxn ang="0">
                <a:pos x="90" y="106"/>
              </a:cxn>
              <a:cxn ang="0">
                <a:pos x="118" y="52"/>
              </a:cxn>
              <a:cxn ang="0">
                <a:pos x="123" y="0"/>
              </a:cxn>
              <a:cxn ang="0">
                <a:pos x="156" y="26"/>
              </a:cxn>
              <a:cxn ang="0">
                <a:pos x="331" y="153"/>
              </a:cxn>
              <a:cxn ang="0">
                <a:pos x="376" y="149"/>
              </a:cxn>
              <a:cxn ang="0">
                <a:pos x="381" y="326"/>
              </a:cxn>
              <a:cxn ang="0">
                <a:pos x="359" y="375"/>
              </a:cxn>
              <a:cxn ang="0">
                <a:pos x="305" y="272"/>
              </a:cxn>
              <a:cxn ang="0">
                <a:pos x="241" y="255"/>
              </a:cxn>
              <a:cxn ang="0">
                <a:pos x="225" y="262"/>
              </a:cxn>
              <a:cxn ang="0">
                <a:pos x="199" y="241"/>
              </a:cxn>
              <a:cxn ang="0">
                <a:pos x="43" y="220"/>
              </a:cxn>
              <a:cxn ang="0">
                <a:pos x="43" y="220"/>
              </a:cxn>
            </a:cxnLst>
            <a:rect l="0" t="0" r="r" b="b"/>
            <a:pathLst>
              <a:path w="381" h="375">
                <a:moveTo>
                  <a:pt x="43" y="220"/>
                </a:moveTo>
                <a:lnTo>
                  <a:pt x="0" y="182"/>
                </a:lnTo>
                <a:lnTo>
                  <a:pt x="90" y="106"/>
                </a:lnTo>
                <a:lnTo>
                  <a:pt x="118" y="52"/>
                </a:lnTo>
                <a:lnTo>
                  <a:pt x="123" y="0"/>
                </a:lnTo>
                <a:lnTo>
                  <a:pt x="156" y="26"/>
                </a:lnTo>
                <a:lnTo>
                  <a:pt x="331" y="153"/>
                </a:lnTo>
                <a:lnTo>
                  <a:pt x="376" y="149"/>
                </a:lnTo>
                <a:lnTo>
                  <a:pt x="381" y="326"/>
                </a:lnTo>
                <a:lnTo>
                  <a:pt x="359" y="375"/>
                </a:lnTo>
                <a:lnTo>
                  <a:pt x="305" y="272"/>
                </a:lnTo>
                <a:lnTo>
                  <a:pt x="241" y="255"/>
                </a:lnTo>
                <a:lnTo>
                  <a:pt x="225" y="262"/>
                </a:lnTo>
                <a:lnTo>
                  <a:pt x="199" y="241"/>
                </a:lnTo>
                <a:lnTo>
                  <a:pt x="43" y="220"/>
                </a:lnTo>
                <a:lnTo>
                  <a:pt x="43" y="220"/>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5116513" y="1740694"/>
            <a:ext cx="363538" cy="275035"/>
          </a:xfrm>
          <a:custGeom>
            <a:avLst/>
            <a:gdLst/>
            <a:ahLst/>
            <a:cxnLst>
              <a:cxn ang="0">
                <a:pos x="9" y="71"/>
              </a:cxn>
              <a:cxn ang="0">
                <a:pos x="0" y="87"/>
              </a:cxn>
              <a:cxn ang="0">
                <a:pos x="47" y="194"/>
              </a:cxn>
              <a:cxn ang="0">
                <a:pos x="89" y="231"/>
              </a:cxn>
              <a:cxn ang="0">
                <a:pos x="229" y="64"/>
              </a:cxn>
              <a:cxn ang="0">
                <a:pos x="191" y="49"/>
              </a:cxn>
              <a:cxn ang="0">
                <a:pos x="177" y="16"/>
              </a:cxn>
              <a:cxn ang="0">
                <a:pos x="148" y="0"/>
              </a:cxn>
              <a:cxn ang="0">
                <a:pos x="111" y="12"/>
              </a:cxn>
              <a:cxn ang="0">
                <a:pos x="51" y="49"/>
              </a:cxn>
              <a:cxn ang="0">
                <a:pos x="30" y="38"/>
              </a:cxn>
              <a:cxn ang="0">
                <a:pos x="9" y="71"/>
              </a:cxn>
              <a:cxn ang="0">
                <a:pos x="9" y="71"/>
              </a:cxn>
            </a:cxnLst>
            <a:rect l="0" t="0" r="r" b="b"/>
            <a:pathLst>
              <a:path w="229" h="231">
                <a:moveTo>
                  <a:pt x="9" y="71"/>
                </a:moveTo>
                <a:lnTo>
                  <a:pt x="0" y="87"/>
                </a:lnTo>
                <a:lnTo>
                  <a:pt x="47" y="194"/>
                </a:lnTo>
                <a:lnTo>
                  <a:pt x="89" y="231"/>
                </a:lnTo>
                <a:lnTo>
                  <a:pt x="229" y="64"/>
                </a:lnTo>
                <a:lnTo>
                  <a:pt x="191" y="49"/>
                </a:lnTo>
                <a:lnTo>
                  <a:pt x="177" y="16"/>
                </a:lnTo>
                <a:lnTo>
                  <a:pt x="148" y="0"/>
                </a:lnTo>
                <a:lnTo>
                  <a:pt x="111" y="12"/>
                </a:lnTo>
                <a:lnTo>
                  <a:pt x="51" y="49"/>
                </a:lnTo>
                <a:lnTo>
                  <a:pt x="30" y="38"/>
                </a:lnTo>
                <a:lnTo>
                  <a:pt x="9" y="71"/>
                </a:lnTo>
                <a:lnTo>
                  <a:pt x="9" y="71"/>
                </a:lnTo>
                <a:close/>
              </a:path>
            </a:pathLst>
          </a:custGeom>
          <a:solidFill>
            <a:schemeClr val="bg2">
              <a:lumMod val="9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6551614" y="1881188"/>
            <a:ext cx="423863" cy="371475"/>
          </a:xfrm>
          <a:custGeom>
            <a:avLst/>
            <a:gdLst/>
            <a:ahLst/>
            <a:cxnLst>
              <a:cxn ang="0">
                <a:pos x="267" y="76"/>
              </a:cxn>
              <a:cxn ang="0">
                <a:pos x="229" y="50"/>
              </a:cxn>
              <a:cxn ang="0">
                <a:pos x="208" y="0"/>
              </a:cxn>
              <a:cxn ang="0">
                <a:pos x="177" y="42"/>
              </a:cxn>
              <a:cxn ang="0">
                <a:pos x="114" y="71"/>
              </a:cxn>
              <a:cxn ang="0">
                <a:pos x="85" y="50"/>
              </a:cxn>
              <a:cxn ang="0">
                <a:pos x="17" y="64"/>
              </a:cxn>
              <a:cxn ang="0">
                <a:pos x="0" y="194"/>
              </a:cxn>
              <a:cxn ang="0">
                <a:pos x="59" y="231"/>
              </a:cxn>
              <a:cxn ang="0">
                <a:pos x="59" y="312"/>
              </a:cxn>
              <a:cxn ang="0">
                <a:pos x="149" y="236"/>
              </a:cxn>
              <a:cxn ang="0">
                <a:pos x="177" y="182"/>
              </a:cxn>
              <a:cxn ang="0">
                <a:pos x="182" y="130"/>
              </a:cxn>
              <a:cxn ang="0">
                <a:pos x="215" y="156"/>
              </a:cxn>
              <a:cxn ang="0">
                <a:pos x="241" y="123"/>
              </a:cxn>
              <a:cxn ang="0">
                <a:pos x="229" y="106"/>
              </a:cxn>
              <a:cxn ang="0">
                <a:pos x="267" y="76"/>
              </a:cxn>
              <a:cxn ang="0">
                <a:pos x="267" y="76"/>
              </a:cxn>
            </a:cxnLst>
            <a:rect l="0" t="0" r="r" b="b"/>
            <a:pathLst>
              <a:path w="267" h="312">
                <a:moveTo>
                  <a:pt x="267" y="76"/>
                </a:moveTo>
                <a:lnTo>
                  <a:pt x="229" y="50"/>
                </a:lnTo>
                <a:lnTo>
                  <a:pt x="208" y="0"/>
                </a:lnTo>
                <a:lnTo>
                  <a:pt x="177" y="42"/>
                </a:lnTo>
                <a:lnTo>
                  <a:pt x="114" y="71"/>
                </a:lnTo>
                <a:lnTo>
                  <a:pt x="85" y="50"/>
                </a:lnTo>
                <a:lnTo>
                  <a:pt x="17" y="64"/>
                </a:lnTo>
                <a:lnTo>
                  <a:pt x="0" y="194"/>
                </a:lnTo>
                <a:lnTo>
                  <a:pt x="59" y="231"/>
                </a:lnTo>
                <a:lnTo>
                  <a:pt x="59" y="312"/>
                </a:lnTo>
                <a:lnTo>
                  <a:pt x="149" y="236"/>
                </a:lnTo>
                <a:lnTo>
                  <a:pt x="177" y="182"/>
                </a:lnTo>
                <a:lnTo>
                  <a:pt x="182" y="130"/>
                </a:lnTo>
                <a:lnTo>
                  <a:pt x="215" y="156"/>
                </a:lnTo>
                <a:lnTo>
                  <a:pt x="241" y="123"/>
                </a:lnTo>
                <a:lnTo>
                  <a:pt x="229" y="106"/>
                </a:lnTo>
                <a:lnTo>
                  <a:pt x="267" y="76"/>
                </a:lnTo>
                <a:lnTo>
                  <a:pt x="267" y="76"/>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3041651" y="1759744"/>
            <a:ext cx="558800" cy="146447"/>
          </a:xfrm>
          <a:custGeom>
            <a:avLst/>
            <a:gdLst/>
            <a:ahLst/>
            <a:cxnLst>
              <a:cxn ang="0">
                <a:pos x="0" y="12"/>
              </a:cxn>
              <a:cxn ang="0">
                <a:pos x="5" y="0"/>
              </a:cxn>
              <a:cxn ang="0">
                <a:pos x="352" y="33"/>
              </a:cxn>
              <a:cxn ang="0">
                <a:pos x="347" y="55"/>
              </a:cxn>
              <a:cxn ang="0">
                <a:pos x="347" y="123"/>
              </a:cxn>
              <a:cxn ang="0">
                <a:pos x="52" y="123"/>
              </a:cxn>
              <a:cxn ang="0">
                <a:pos x="0" y="12"/>
              </a:cxn>
              <a:cxn ang="0">
                <a:pos x="0" y="12"/>
              </a:cxn>
            </a:cxnLst>
            <a:rect l="0" t="0" r="r" b="b"/>
            <a:pathLst>
              <a:path w="352" h="123">
                <a:moveTo>
                  <a:pt x="0" y="12"/>
                </a:moveTo>
                <a:lnTo>
                  <a:pt x="5" y="0"/>
                </a:lnTo>
                <a:lnTo>
                  <a:pt x="352" y="33"/>
                </a:lnTo>
                <a:lnTo>
                  <a:pt x="347" y="55"/>
                </a:lnTo>
                <a:lnTo>
                  <a:pt x="347" y="123"/>
                </a:lnTo>
                <a:lnTo>
                  <a:pt x="52" y="123"/>
                </a:lnTo>
                <a:lnTo>
                  <a:pt x="0" y="12"/>
                </a:lnTo>
                <a:lnTo>
                  <a:pt x="0" y="12"/>
                </a:lnTo>
                <a:close/>
              </a:path>
            </a:pathLst>
          </a:custGeom>
          <a:solidFill>
            <a:srgbClr val="FFCC99"/>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2311402" y="1422798"/>
            <a:ext cx="449263" cy="388144"/>
          </a:xfrm>
          <a:custGeom>
            <a:avLst/>
            <a:gdLst/>
            <a:ahLst/>
            <a:cxnLst>
              <a:cxn ang="0">
                <a:pos x="217" y="0"/>
              </a:cxn>
              <a:cxn ang="0">
                <a:pos x="186" y="38"/>
              </a:cxn>
              <a:cxn ang="0">
                <a:pos x="94" y="101"/>
              </a:cxn>
              <a:cxn ang="0">
                <a:pos x="14" y="194"/>
              </a:cxn>
              <a:cxn ang="0">
                <a:pos x="4" y="215"/>
              </a:cxn>
              <a:cxn ang="0">
                <a:pos x="0" y="274"/>
              </a:cxn>
              <a:cxn ang="0">
                <a:pos x="56" y="326"/>
              </a:cxn>
              <a:cxn ang="0">
                <a:pos x="271" y="316"/>
              </a:cxn>
              <a:cxn ang="0">
                <a:pos x="283" y="283"/>
              </a:cxn>
              <a:cxn ang="0">
                <a:pos x="262" y="182"/>
              </a:cxn>
              <a:cxn ang="0">
                <a:pos x="191" y="118"/>
              </a:cxn>
              <a:cxn ang="0">
                <a:pos x="229" y="26"/>
              </a:cxn>
              <a:cxn ang="0">
                <a:pos x="217" y="0"/>
              </a:cxn>
              <a:cxn ang="0">
                <a:pos x="217" y="0"/>
              </a:cxn>
            </a:cxnLst>
            <a:rect l="0" t="0" r="r" b="b"/>
            <a:pathLst>
              <a:path w="283" h="326">
                <a:moveTo>
                  <a:pt x="217" y="0"/>
                </a:moveTo>
                <a:lnTo>
                  <a:pt x="186" y="38"/>
                </a:lnTo>
                <a:lnTo>
                  <a:pt x="94" y="101"/>
                </a:lnTo>
                <a:lnTo>
                  <a:pt x="14" y="194"/>
                </a:lnTo>
                <a:lnTo>
                  <a:pt x="4" y="215"/>
                </a:lnTo>
                <a:lnTo>
                  <a:pt x="0" y="274"/>
                </a:lnTo>
                <a:lnTo>
                  <a:pt x="56" y="326"/>
                </a:lnTo>
                <a:lnTo>
                  <a:pt x="271" y="316"/>
                </a:lnTo>
                <a:lnTo>
                  <a:pt x="283" y="283"/>
                </a:lnTo>
                <a:lnTo>
                  <a:pt x="262" y="182"/>
                </a:lnTo>
                <a:lnTo>
                  <a:pt x="191" y="118"/>
                </a:lnTo>
                <a:lnTo>
                  <a:pt x="229" y="26"/>
                </a:lnTo>
                <a:lnTo>
                  <a:pt x="217" y="0"/>
                </a:lnTo>
                <a:lnTo>
                  <a:pt x="217" y="0"/>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957264" y="1982391"/>
            <a:ext cx="569913" cy="315516"/>
          </a:xfrm>
          <a:custGeom>
            <a:avLst/>
            <a:gdLst/>
            <a:ahLst/>
            <a:cxnLst>
              <a:cxn ang="0">
                <a:pos x="236" y="0"/>
              </a:cxn>
              <a:cxn ang="0">
                <a:pos x="12" y="59"/>
              </a:cxn>
              <a:cxn ang="0">
                <a:pos x="26" y="76"/>
              </a:cxn>
              <a:cxn ang="0">
                <a:pos x="0" y="139"/>
              </a:cxn>
              <a:cxn ang="0">
                <a:pos x="47" y="139"/>
              </a:cxn>
              <a:cxn ang="0">
                <a:pos x="135" y="265"/>
              </a:cxn>
              <a:cxn ang="0">
                <a:pos x="359" y="257"/>
              </a:cxn>
              <a:cxn ang="0">
                <a:pos x="359" y="220"/>
              </a:cxn>
              <a:cxn ang="0">
                <a:pos x="305" y="125"/>
              </a:cxn>
              <a:cxn ang="0">
                <a:pos x="300" y="71"/>
              </a:cxn>
              <a:cxn ang="0">
                <a:pos x="267" y="71"/>
              </a:cxn>
              <a:cxn ang="0">
                <a:pos x="236" y="0"/>
              </a:cxn>
              <a:cxn ang="0">
                <a:pos x="236" y="0"/>
              </a:cxn>
            </a:cxnLst>
            <a:rect l="0" t="0" r="r" b="b"/>
            <a:pathLst>
              <a:path w="359" h="265">
                <a:moveTo>
                  <a:pt x="236" y="0"/>
                </a:moveTo>
                <a:lnTo>
                  <a:pt x="12" y="59"/>
                </a:lnTo>
                <a:lnTo>
                  <a:pt x="26" y="76"/>
                </a:lnTo>
                <a:lnTo>
                  <a:pt x="0" y="139"/>
                </a:lnTo>
                <a:lnTo>
                  <a:pt x="47" y="139"/>
                </a:lnTo>
                <a:lnTo>
                  <a:pt x="135" y="265"/>
                </a:lnTo>
                <a:lnTo>
                  <a:pt x="359" y="257"/>
                </a:lnTo>
                <a:lnTo>
                  <a:pt x="359" y="220"/>
                </a:lnTo>
                <a:lnTo>
                  <a:pt x="305" y="125"/>
                </a:lnTo>
                <a:lnTo>
                  <a:pt x="300" y="71"/>
                </a:lnTo>
                <a:lnTo>
                  <a:pt x="267" y="71"/>
                </a:lnTo>
                <a:lnTo>
                  <a:pt x="236" y="0"/>
                </a:lnTo>
                <a:lnTo>
                  <a:pt x="236" y="0"/>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p:cNvSpPr>
          <p:nvPr/>
        </p:nvSpPr>
        <p:spPr bwMode="auto">
          <a:xfrm>
            <a:off x="1714501" y="1332310"/>
            <a:ext cx="476250" cy="352425"/>
          </a:xfrm>
          <a:custGeom>
            <a:avLst/>
            <a:gdLst/>
            <a:ahLst/>
            <a:cxnLst>
              <a:cxn ang="0">
                <a:pos x="300" y="173"/>
              </a:cxn>
              <a:cxn ang="0">
                <a:pos x="300" y="151"/>
              </a:cxn>
              <a:cxn ang="0">
                <a:pos x="262" y="71"/>
              </a:cxn>
              <a:cxn ang="0">
                <a:pos x="213" y="81"/>
              </a:cxn>
              <a:cxn ang="0">
                <a:pos x="187" y="64"/>
              </a:cxn>
              <a:cxn ang="0">
                <a:pos x="198" y="22"/>
              </a:cxn>
              <a:cxn ang="0">
                <a:pos x="177" y="0"/>
              </a:cxn>
              <a:cxn ang="0">
                <a:pos x="106" y="50"/>
              </a:cxn>
              <a:cxn ang="0">
                <a:pos x="85" y="97"/>
              </a:cxn>
              <a:cxn ang="0">
                <a:pos x="26" y="97"/>
              </a:cxn>
              <a:cxn ang="0">
                <a:pos x="0" y="189"/>
              </a:cxn>
              <a:cxn ang="0">
                <a:pos x="31" y="296"/>
              </a:cxn>
              <a:cxn ang="0">
                <a:pos x="76" y="284"/>
              </a:cxn>
              <a:cxn ang="0">
                <a:pos x="300" y="173"/>
              </a:cxn>
              <a:cxn ang="0">
                <a:pos x="300" y="173"/>
              </a:cxn>
            </a:cxnLst>
            <a:rect l="0" t="0" r="r" b="b"/>
            <a:pathLst>
              <a:path w="300" h="296">
                <a:moveTo>
                  <a:pt x="300" y="173"/>
                </a:moveTo>
                <a:lnTo>
                  <a:pt x="300" y="151"/>
                </a:lnTo>
                <a:lnTo>
                  <a:pt x="262" y="71"/>
                </a:lnTo>
                <a:lnTo>
                  <a:pt x="213" y="81"/>
                </a:lnTo>
                <a:lnTo>
                  <a:pt x="187" y="64"/>
                </a:lnTo>
                <a:lnTo>
                  <a:pt x="198" y="22"/>
                </a:lnTo>
                <a:lnTo>
                  <a:pt x="177" y="0"/>
                </a:lnTo>
                <a:lnTo>
                  <a:pt x="106" y="50"/>
                </a:lnTo>
                <a:lnTo>
                  <a:pt x="85" y="97"/>
                </a:lnTo>
                <a:lnTo>
                  <a:pt x="26" y="97"/>
                </a:lnTo>
                <a:lnTo>
                  <a:pt x="0" y="189"/>
                </a:lnTo>
                <a:lnTo>
                  <a:pt x="31" y="296"/>
                </a:lnTo>
                <a:lnTo>
                  <a:pt x="76" y="284"/>
                </a:lnTo>
                <a:lnTo>
                  <a:pt x="300" y="173"/>
                </a:lnTo>
                <a:lnTo>
                  <a:pt x="300" y="173"/>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4332288" y="1816894"/>
            <a:ext cx="554038" cy="330994"/>
          </a:xfrm>
          <a:custGeom>
            <a:avLst/>
            <a:gdLst/>
            <a:ahLst/>
            <a:cxnLst>
              <a:cxn ang="0">
                <a:pos x="0" y="11"/>
              </a:cxn>
              <a:cxn ang="0">
                <a:pos x="75" y="11"/>
              </a:cxn>
              <a:cxn ang="0">
                <a:pos x="262" y="0"/>
              </a:cxn>
              <a:cxn ang="0">
                <a:pos x="290" y="146"/>
              </a:cxn>
              <a:cxn ang="0">
                <a:pos x="283" y="189"/>
              </a:cxn>
              <a:cxn ang="0">
                <a:pos x="349" y="274"/>
              </a:cxn>
              <a:cxn ang="0">
                <a:pos x="295" y="257"/>
              </a:cxn>
              <a:cxn ang="0">
                <a:pos x="64" y="278"/>
              </a:cxn>
              <a:cxn ang="0">
                <a:pos x="71" y="226"/>
              </a:cxn>
              <a:cxn ang="0">
                <a:pos x="54" y="184"/>
              </a:cxn>
              <a:cxn ang="0">
                <a:pos x="75" y="96"/>
              </a:cxn>
              <a:cxn ang="0">
                <a:pos x="0" y="11"/>
              </a:cxn>
              <a:cxn ang="0">
                <a:pos x="0" y="11"/>
              </a:cxn>
            </a:cxnLst>
            <a:rect l="0" t="0" r="r" b="b"/>
            <a:pathLst>
              <a:path w="349" h="278">
                <a:moveTo>
                  <a:pt x="0" y="11"/>
                </a:moveTo>
                <a:lnTo>
                  <a:pt x="75" y="11"/>
                </a:lnTo>
                <a:lnTo>
                  <a:pt x="262" y="0"/>
                </a:lnTo>
                <a:lnTo>
                  <a:pt x="290" y="146"/>
                </a:lnTo>
                <a:lnTo>
                  <a:pt x="283" y="189"/>
                </a:lnTo>
                <a:lnTo>
                  <a:pt x="349" y="274"/>
                </a:lnTo>
                <a:lnTo>
                  <a:pt x="295" y="257"/>
                </a:lnTo>
                <a:lnTo>
                  <a:pt x="64" y="278"/>
                </a:lnTo>
                <a:lnTo>
                  <a:pt x="71" y="226"/>
                </a:lnTo>
                <a:lnTo>
                  <a:pt x="54" y="184"/>
                </a:lnTo>
                <a:lnTo>
                  <a:pt x="75" y="96"/>
                </a:lnTo>
                <a:lnTo>
                  <a:pt x="0" y="11"/>
                </a:lnTo>
                <a:lnTo>
                  <a:pt x="0" y="11"/>
                </a:lnTo>
                <a:close/>
              </a:path>
            </a:pathLst>
          </a:custGeom>
          <a:solidFill>
            <a:srgbClr val="FFCC99"/>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4748214" y="1810941"/>
            <a:ext cx="614363" cy="433388"/>
          </a:xfrm>
          <a:custGeom>
            <a:avLst/>
            <a:gdLst/>
            <a:ahLst/>
            <a:cxnLst>
              <a:cxn ang="0">
                <a:pos x="0" y="5"/>
              </a:cxn>
              <a:cxn ang="0">
                <a:pos x="28" y="151"/>
              </a:cxn>
              <a:cxn ang="0">
                <a:pos x="21" y="194"/>
              </a:cxn>
              <a:cxn ang="0">
                <a:pos x="87" y="279"/>
              </a:cxn>
              <a:cxn ang="0">
                <a:pos x="109" y="312"/>
              </a:cxn>
              <a:cxn ang="0">
                <a:pos x="102" y="342"/>
              </a:cxn>
              <a:cxn ang="0">
                <a:pos x="172" y="364"/>
              </a:cxn>
              <a:cxn ang="0">
                <a:pos x="236" y="279"/>
              </a:cxn>
              <a:cxn ang="0">
                <a:pos x="279" y="312"/>
              </a:cxn>
              <a:cxn ang="0">
                <a:pos x="380" y="333"/>
              </a:cxn>
              <a:cxn ang="0">
                <a:pos x="371" y="300"/>
              </a:cxn>
              <a:cxn ang="0">
                <a:pos x="387" y="253"/>
              </a:cxn>
              <a:cxn ang="0">
                <a:pos x="312" y="189"/>
              </a:cxn>
              <a:cxn ang="0">
                <a:pos x="321" y="172"/>
              </a:cxn>
              <a:cxn ang="0">
                <a:pos x="279" y="135"/>
              </a:cxn>
              <a:cxn ang="0">
                <a:pos x="232" y="28"/>
              </a:cxn>
              <a:cxn ang="0">
                <a:pos x="241" y="12"/>
              </a:cxn>
              <a:cxn ang="0">
                <a:pos x="130" y="0"/>
              </a:cxn>
              <a:cxn ang="0">
                <a:pos x="0" y="5"/>
              </a:cxn>
              <a:cxn ang="0">
                <a:pos x="0" y="5"/>
              </a:cxn>
            </a:cxnLst>
            <a:rect l="0" t="0" r="r" b="b"/>
            <a:pathLst>
              <a:path w="387" h="364">
                <a:moveTo>
                  <a:pt x="0" y="5"/>
                </a:moveTo>
                <a:lnTo>
                  <a:pt x="28" y="151"/>
                </a:lnTo>
                <a:lnTo>
                  <a:pt x="21" y="194"/>
                </a:lnTo>
                <a:lnTo>
                  <a:pt x="87" y="279"/>
                </a:lnTo>
                <a:lnTo>
                  <a:pt x="109" y="312"/>
                </a:lnTo>
                <a:lnTo>
                  <a:pt x="102" y="342"/>
                </a:lnTo>
                <a:lnTo>
                  <a:pt x="172" y="364"/>
                </a:lnTo>
                <a:lnTo>
                  <a:pt x="236" y="279"/>
                </a:lnTo>
                <a:lnTo>
                  <a:pt x="279" y="312"/>
                </a:lnTo>
                <a:lnTo>
                  <a:pt x="380" y="333"/>
                </a:lnTo>
                <a:lnTo>
                  <a:pt x="371" y="300"/>
                </a:lnTo>
                <a:lnTo>
                  <a:pt x="387" y="253"/>
                </a:lnTo>
                <a:lnTo>
                  <a:pt x="312" y="189"/>
                </a:lnTo>
                <a:lnTo>
                  <a:pt x="321" y="172"/>
                </a:lnTo>
                <a:lnTo>
                  <a:pt x="279" y="135"/>
                </a:lnTo>
                <a:lnTo>
                  <a:pt x="232" y="28"/>
                </a:lnTo>
                <a:lnTo>
                  <a:pt x="241" y="12"/>
                </a:lnTo>
                <a:lnTo>
                  <a:pt x="130" y="0"/>
                </a:lnTo>
                <a:lnTo>
                  <a:pt x="0" y="5"/>
                </a:lnTo>
                <a:lnTo>
                  <a:pt x="0" y="5"/>
                </a:lnTo>
                <a:close/>
              </a:path>
            </a:pathLst>
          </a:custGeom>
          <a:solidFill>
            <a:srgbClr val="FFCC99"/>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6149976" y="1216819"/>
            <a:ext cx="547688" cy="416719"/>
          </a:xfrm>
          <a:custGeom>
            <a:avLst/>
            <a:gdLst/>
            <a:ahLst/>
            <a:cxnLst>
              <a:cxn ang="0">
                <a:pos x="345" y="38"/>
              </a:cxn>
              <a:cxn ang="0">
                <a:pos x="253" y="38"/>
              </a:cxn>
              <a:cxn ang="0">
                <a:pos x="161" y="0"/>
              </a:cxn>
              <a:cxn ang="0">
                <a:pos x="0" y="286"/>
              </a:cxn>
              <a:cxn ang="0">
                <a:pos x="0" y="317"/>
              </a:cxn>
              <a:cxn ang="0">
                <a:pos x="38" y="350"/>
              </a:cxn>
              <a:cxn ang="0">
                <a:pos x="227" y="258"/>
              </a:cxn>
              <a:cxn ang="0">
                <a:pos x="253" y="270"/>
              </a:cxn>
              <a:cxn ang="0">
                <a:pos x="263" y="248"/>
              </a:cxn>
              <a:cxn ang="0">
                <a:pos x="322" y="76"/>
              </a:cxn>
              <a:cxn ang="0">
                <a:pos x="345" y="38"/>
              </a:cxn>
              <a:cxn ang="0">
                <a:pos x="345" y="38"/>
              </a:cxn>
            </a:cxnLst>
            <a:rect l="0" t="0" r="r" b="b"/>
            <a:pathLst>
              <a:path w="345" h="350">
                <a:moveTo>
                  <a:pt x="345" y="38"/>
                </a:moveTo>
                <a:lnTo>
                  <a:pt x="253" y="38"/>
                </a:lnTo>
                <a:lnTo>
                  <a:pt x="161" y="0"/>
                </a:lnTo>
                <a:lnTo>
                  <a:pt x="0" y="286"/>
                </a:lnTo>
                <a:lnTo>
                  <a:pt x="0" y="317"/>
                </a:lnTo>
                <a:lnTo>
                  <a:pt x="38" y="350"/>
                </a:lnTo>
                <a:lnTo>
                  <a:pt x="227" y="258"/>
                </a:lnTo>
                <a:lnTo>
                  <a:pt x="253" y="270"/>
                </a:lnTo>
                <a:lnTo>
                  <a:pt x="263" y="248"/>
                </a:lnTo>
                <a:lnTo>
                  <a:pt x="322" y="76"/>
                </a:lnTo>
                <a:lnTo>
                  <a:pt x="345" y="38"/>
                </a:lnTo>
                <a:lnTo>
                  <a:pt x="345" y="38"/>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6364288" y="2818210"/>
            <a:ext cx="280988" cy="390525"/>
          </a:xfrm>
          <a:custGeom>
            <a:avLst/>
            <a:gdLst/>
            <a:ahLst/>
            <a:cxnLst>
              <a:cxn ang="0">
                <a:pos x="0" y="37"/>
              </a:cxn>
              <a:cxn ang="0">
                <a:pos x="135" y="0"/>
              </a:cxn>
              <a:cxn ang="0">
                <a:pos x="177" y="70"/>
              </a:cxn>
              <a:cxn ang="0">
                <a:pos x="113" y="193"/>
              </a:cxn>
              <a:cxn ang="0">
                <a:pos x="102" y="264"/>
              </a:cxn>
              <a:cxn ang="0">
                <a:pos x="85" y="328"/>
              </a:cxn>
              <a:cxn ang="0">
                <a:pos x="71" y="311"/>
              </a:cxn>
              <a:cxn ang="0">
                <a:pos x="59" y="231"/>
              </a:cxn>
              <a:cxn ang="0">
                <a:pos x="54" y="177"/>
              </a:cxn>
              <a:cxn ang="0">
                <a:pos x="21" y="54"/>
              </a:cxn>
              <a:cxn ang="0">
                <a:pos x="0" y="37"/>
              </a:cxn>
              <a:cxn ang="0">
                <a:pos x="0" y="37"/>
              </a:cxn>
            </a:cxnLst>
            <a:rect l="0" t="0" r="r" b="b"/>
            <a:pathLst>
              <a:path w="177" h="328">
                <a:moveTo>
                  <a:pt x="0" y="37"/>
                </a:moveTo>
                <a:lnTo>
                  <a:pt x="135" y="0"/>
                </a:lnTo>
                <a:lnTo>
                  <a:pt x="177" y="70"/>
                </a:lnTo>
                <a:lnTo>
                  <a:pt x="113" y="193"/>
                </a:lnTo>
                <a:lnTo>
                  <a:pt x="102" y="264"/>
                </a:lnTo>
                <a:lnTo>
                  <a:pt x="85" y="328"/>
                </a:lnTo>
                <a:lnTo>
                  <a:pt x="71" y="311"/>
                </a:lnTo>
                <a:lnTo>
                  <a:pt x="59" y="231"/>
                </a:lnTo>
                <a:lnTo>
                  <a:pt x="54" y="177"/>
                </a:lnTo>
                <a:lnTo>
                  <a:pt x="21" y="54"/>
                </a:lnTo>
                <a:lnTo>
                  <a:pt x="0" y="37"/>
                </a:lnTo>
                <a:lnTo>
                  <a:pt x="0" y="37"/>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p:cNvSpPr>
          <p:nvPr/>
        </p:nvSpPr>
        <p:spPr bwMode="auto">
          <a:xfrm>
            <a:off x="6686552" y="2297907"/>
            <a:ext cx="544513" cy="469106"/>
          </a:xfrm>
          <a:custGeom>
            <a:avLst/>
            <a:gdLst/>
            <a:ahLst/>
            <a:cxnLst>
              <a:cxn ang="0">
                <a:pos x="12" y="203"/>
              </a:cxn>
              <a:cxn ang="0">
                <a:pos x="0" y="170"/>
              </a:cxn>
              <a:cxn ang="0">
                <a:pos x="33" y="56"/>
              </a:cxn>
              <a:cxn ang="0">
                <a:pos x="17" y="0"/>
              </a:cxn>
              <a:cxn ang="0">
                <a:pos x="173" y="21"/>
              </a:cxn>
              <a:cxn ang="0">
                <a:pos x="199" y="42"/>
              </a:cxn>
              <a:cxn ang="0">
                <a:pos x="215" y="35"/>
              </a:cxn>
              <a:cxn ang="0">
                <a:pos x="279" y="52"/>
              </a:cxn>
              <a:cxn ang="0">
                <a:pos x="333" y="155"/>
              </a:cxn>
              <a:cxn ang="0">
                <a:pos x="343" y="196"/>
              </a:cxn>
              <a:cxn ang="0">
                <a:pos x="333" y="255"/>
              </a:cxn>
              <a:cxn ang="0">
                <a:pos x="241" y="314"/>
              </a:cxn>
              <a:cxn ang="0">
                <a:pos x="199" y="276"/>
              </a:cxn>
              <a:cxn ang="0">
                <a:pos x="220" y="250"/>
              </a:cxn>
              <a:cxn ang="0">
                <a:pos x="210" y="219"/>
              </a:cxn>
              <a:cxn ang="0">
                <a:pos x="189" y="203"/>
              </a:cxn>
              <a:cxn ang="0">
                <a:pos x="173" y="165"/>
              </a:cxn>
              <a:cxn ang="0">
                <a:pos x="156" y="170"/>
              </a:cxn>
              <a:cxn ang="0">
                <a:pos x="168" y="212"/>
              </a:cxn>
              <a:cxn ang="0">
                <a:pos x="194" y="250"/>
              </a:cxn>
              <a:cxn ang="0">
                <a:pos x="168" y="271"/>
              </a:cxn>
              <a:cxn ang="0">
                <a:pos x="161" y="297"/>
              </a:cxn>
              <a:cxn ang="0">
                <a:pos x="199" y="314"/>
              </a:cxn>
              <a:cxn ang="0">
                <a:pos x="210" y="330"/>
              </a:cxn>
              <a:cxn ang="0">
                <a:pos x="177" y="356"/>
              </a:cxn>
              <a:cxn ang="0">
                <a:pos x="109" y="394"/>
              </a:cxn>
              <a:cxn ang="0">
                <a:pos x="81" y="385"/>
              </a:cxn>
              <a:cxn ang="0">
                <a:pos x="12" y="203"/>
              </a:cxn>
              <a:cxn ang="0">
                <a:pos x="12" y="203"/>
              </a:cxn>
            </a:cxnLst>
            <a:rect l="0" t="0" r="r" b="b"/>
            <a:pathLst>
              <a:path w="343" h="394">
                <a:moveTo>
                  <a:pt x="12" y="203"/>
                </a:moveTo>
                <a:lnTo>
                  <a:pt x="0" y="170"/>
                </a:lnTo>
                <a:lnTo>
                  <a:pt x="33" y="56"/>
                </a:lnTo>
                <a:lnTo>
                  <a:pt x="17" y="0"/>
                </a:lnTo>
                <a:lnTo>
                  <a:pt x="173" y="21"/>
                </a:lnTo>
                <a:lnTo>
                  <a:pt x="199" y="42"/>
                </a:lnTo>
                <a:lnTo>
                  <a:pt x="215" y="35"/>
                </a:lnTo>
                <a:lnTo>
                  <a:pt x="279" y="52"/>
                </a:lnTo>
                <a:lnTo>
                  <a:pt x="333" y="155"/>
                </a:lnTo>
                <a:lnTo>
                  <a:pt x="343" y="196"/>
                </a:lnTo>
                <a:lnTo>
                  <a:pt x="333" y="255"/>
                </a:lnTo>
                <a:lnTo>
                  <a:pt x="241" y="314"/>
                </a:lnTo>
                <a:lnTo>
                  <a:pt x="199" y="276"/>
                </a:lnTo>
                <a:lnTo>
                  <a:pt x="220" y="250"/>
                </a:lnTo>
                <a:lnTo>
                  <a:pt x="210" y="219"/>
                </a:lnTo>
                <a:lnTo>
                  <a:pt x="189" y="203"/>
                </a:lnTo>
                <a:lnTo>
                  <a:pt x="173" y="165"/>
                </a:lnTo>
                <a:lnTo>
                  <a:pt x="156" y="170"/>
                </a:lnTo>
                <a:lnTo>
                  <a:pt x="168" y="212"/>
                </a:lnTo>
                <a:lnTo>
                  <a:pt x="194" y="250"/>
                </a:lnTo>
                <a:lnTo>
                  <a:pt x="168" y="271"/>
                </a:lnTo>
                <a:lnTo>
                  <a:pt x="161" y="297"/>
                </a:lnTo>
                <a:lnTo>
                  <a:pt x="199" y="314"/>
                </a:lnTo>
                <a:lnTo>
                  <a:pt x="210" y="330"/>
                </a:lnTo>
                <a:lnTo>
                  <a:pt x="177" y="356"/>
                </a:lnTo>
                <a:lnTo>
                  <a:pt x="109" y="394"/>
                </a:lnTo>
                <a:lnTo>
                  <a:pt x="81" y="385"/>
                </a:lnTo>
                <a:lnTo>
                  <a:pt x="12" y="203"/>
                </a:lnTo>
                <a:lnTo>
                  <a:pt x="12" y="203"/>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5191126" y="1181101"/>
            <a:ext cx="300038" cy="336947"/>
          </a:xfrm>
          <a:custGeom>
            <a:avLst/>
            <a:gdLst/>
            <a:ahLst/>
            <a:cxnLst>
              <a:cxn ang="0">
                <a:pos x="4" y="0"/>
              </a:cxn>
              <a:cxn ang="0">
                <a:pos x="71" y="0"/>
              </a:cxn>
              <a:cxn ang="0">
                <a:pos x="189" y="0"/>
              </a:cxn>
              <a:cxn ang="0">
                <a:pos x="151" y="283"/>
              </a:cxn>
              <a:cxn ang="0">
                <a:pos x="49" y="278"/>
              </a:cxn>
              <a:cxn ang="0">
                <a:pos x="16" y="262"/>
              </a:cxn>
              <a:cxn ang="0">
                <a:pos x="0" y="241"/>
              </a:cxn>
              <a:cxn ang="0">
                <a:pos x="4" y="0"/>
              </a:cxn>
              <a:cxn ang="0">
                <a:pos x="4" y="0"/>
              </a:cxn>
            </a:cxnLst>
            <a:rect l="0" t="0" r="r" b="b"/>
            <a:pathLst>
              <a:path w="189" h="283">
                <a:moveTo>
                  <a:pt x="4" y="0"/>
                </a:moveTo>
                <a:lnTo>
                  <a:pt x="71" y="0"/>
                </a:lnTo>
                <a:lnTo>
                  <a:pt x="189" y="0"/>
                </a:lnTo>
                <a:lnTo>
                  <a:pt x="151" y="283"/>
                </a:lnTo>
                <a:lnTo>
                  <a:pt x="49" y="278"/>
                </a:lnTo>
                <a:lnTo>
                  <a:pt x="16" y="262"/>
                </a:lnTo>
                <a:lnTo>
                  <a:pt x="0" y="241"/>
                </a:lnTo>
                <a:lnTo>
                  <a:pt x="4" y="0"/>
                </a:lnTo>
                <a:lnTo>
                  <a:pt x="4" y="0"/>
                </a:lnTo>
                <a:close/>
              </a:path>
            </a:pathLst>
          </a:custGeom>
          <a:solidFill>
            <a:schemeClr val="bg2">
              <a:lumMod val="9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7402513" y="1982391"/>
            <a:ext cx="431800" cy="315516"/>
          </a:xfrm>
          <a:custGeom>
            <a:avLst/>
            <a:gdLst/>
            <a:ahLst/>
            <a:cxnLst>
              <a:cxn ang="0">
                <a:pos x="26" y="59"/>
              </a:cxn>
              <a:cxn ang="0">
                <a:pos x="0" y="113"/>
              </a:cxn>
              <a:cxn ang="0">
                <a:pos x="5" y="194"/>
              </a:cxn>
              <a:cxn ang="0">
                <a:pos x="22" y="227"/>
              </a:cxn>
              <a:cxn ang="0">
                <a:pos x="48" y="231"/>
              </a:cxn>
              <a:cxn ang="0">
                <a:pos x="81" y="265"/>
              </a:cxn>
              <a:cxn ang="0">
                <a:pos x="154" y="215"/>
              </a:cxn>
              <a:cxn ang="0">
                <a:pos x="187" y="215"/>
              </a:cxn>
              <a:cxn ang="0">
                <a:pos x="199" y="184"/>
              </a:cxn>
              <a:cxn ang="0">
                <a:pos x="251" y="139"/>
              </a:cxn>
              <a:cxn ang="0">
                <a:pos x="234" y="125"/>
              </a:cxn>
              <a:cxn ang="0">
                <a:pos x="208" y="139"/>
              </a:cxn>
              <a:cxn ang="0">
                <a:pos x="178" y="113"/>
              </a:cxn>
              <a:cxn ang="0">
                <a:pos x="220" y="87"/>
              </a:cxn>
              <a:cxn ang="0">
                <a:pos x="251" y="102"/>
              </a:cxn>
              <a:cxn ang="0">
                <a:pos x="234" y="66"/>
              </a:cxn>
              <a:cxn ang="0">
                <a:pos x="272" y="66"/>
              </a:cxn>
              <a:cxn ang="0">
                <a:pos x="272" y="17"/>
              </a:cxn>
              <a:cxn ang="0">
                <a:pos x="204" y="0"/>
              </a:cxn>
              <a:cxn ang="0">
                <a:pos x="192" y="28"/>
              </a:cxn>
              <a:cxn ang="0">
                <a:pos x="208" y="54"/>
              </a:cxn>
              <a:cxn ang="0">
                <a:pos x="69" y="92"/>
              </a:cxn>
              <a:cxn ang="0">
                <a:pos x="26" y="59"/>
              </a:cxn>
              <a:cxn ang="0">
                <a:pos x="26" y="59"/>
              </a:cxn>
            </a:cxnLst>
            <a:rect l="0" t="0" r="r" b="b"/>
            <a:pathLst>
              <a:path w="272" h="265">
                <a:moveTo>
                  <a:pt x="26" y="59"/>
                </a:moveTo>
                <a:lnTo>
                  <a:pt x="0" y="113"/>
                </a:lnTo>
                <a:lnTo>
                  <a:pt x="5" y="194"/>
                </a:lnTo>
                <a:lnTo>
                  <a:pt x="22" y="227"/>
                </a:lnTo>
                <a:lnTo>
                  <a:pt x="48" y="231"/>
                </a:lnTo>
                <a:lnTo>
                  <a:pt x="81" y="265"/>
                </a:lnTo>
                <a:lnTo>
                  <a:pt x="154" y="215"/>
                </a:lnTo>
                <a:lnTo>
                  <a:pt x="187" y="215"/>
                </a:lnTo>
                <a:lnTo>
                  <a:pt x="199" y="184"/>
                </a:lnTo>
                <a:lnTo>
                  <a:pt x="251" y="139"/>
                </a:lnTo>
                <a:lnTo>
                  <a:pt x="234" y="125"/>
                </a:lnTo>
                <a:lnTo>
                  <a:pt x="208" y="139"/>
                </a:lnTo>
                <a:lnTo>
                  <a:pt x="178" y="113"/>
                </a:lnTo>
                <a:lnTo>
                  <a:pt x="220" y="87"/>
                </a:lnTo>
                <a:lnTo>
                  <a:pt x="251" y="102"/>
                </a:lnTo>
                <a:lnTo>
                  <a:pt x="234" y="66"/>
                </a:lnTo>
                <a:lnTo>
                  <a:pt x="272" y="66"/>
                </a:lnTo>
                <a:lnTo>
                  <a:pt x="272" y="17"/>
                </a:lnTo>
                <a:lnTo>
                  <a:pt x="204" y="0"/>
                </a:lnTo>
                <a:lnTo>
                  <a:pt x="192" y="28"/>
                </a:lnTo>
                <a:lnTo>
                  <a:pt x="208" y="54"/>
                </a:lnTo>
                <a:lnTo>
                  <a:pt x="69" y="92"/>
                </a:lnTo>
                <a:lnTo>
                  <a:pt x="26" y="59"/>
                </a:lnTo>
                <a:lnTo>
                  <a:pt x="26" y="59"/>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6162677" y="2513410"/>
            <a:ext cx="696913" cy="388144"/>
          </a:xfrm>
          <a:custGeom>
            <a:avLst/>
            <a:gdLst/>
            <a:ahLst/>
            <a:cxnLst>
              <a:cxn ang="0">
                <a:pos x="0" y="133"/>
              </a:cxn>
              <a:cxn ang="0">
                <a:pos x="80" y="22"/>
              </a:cxn>
              <a:cxn ang="0">
                <a:pos x="94" y="0"/>
              </a:cxn>
              <a:cxn ang="0">
                <a:pos x="342" y="22"/>
              </a:cxn>
              <a:cxn ang="0">
                <a:pos x="411" y="204"/>
              </a:cxn>
              <a:cxn ang="0">
                <a:pos x="439" y="213"/>
              </a:cxn>
              <a:cxn ang="0">
                <a:pos x="304" y="326"/>
              </a:cxn>
              <a:cxn ang="0">
                <a:pos x="262" y="256"/>
              </a:cxn>
              <a:cxn ang="0">
                <a:pos x="127" y="293"/>
              </a:cxn>
              <a:cxn ang="0">
                <a:pos x="68" y="272"/>
              </a:cxn>
              <a:cxn ang="0">
                <a:pos x="4" y="246"/>
              </a:cxn>
              <a:cxn ang="0">
                <a:pos x="47" y="204"/>
              </a:cxn>
              <a:cxn ang="0">
                <a:pos x="0" y="166"/>
              </a:cxn>
              <a:cxn ang="0">
                <a:pos x="0" y="133"/>
              </a:cxn>
              <a:cxn ang="0">
                <a:pos x="0" y="133"/>
              </a:cxn>
            </a:cxnLst>
            <a:rect l="0" t="0" r="r" b="b"/>
            <a:pathLst>
              <a:path w="439" h="326">
                <a:moveTo>
                  <a:pt x="0" y="133"/>
                </a:moveTo>
                <a:lnTo>
                  <a:pt x="80" y="22"/>
                </a:lnTo>
                <a:lnTo>
                  <a:pt x="94" y="0"/>
                </a:lnTo>
                <a:lnTo>
                  <a:pt x="342" y="22"/>
                </a:lnTo>
                <a:lnTo>
                  <a:pt x="411" y="204"/>
                </a:lnTo>
                <a:lnTo>
                  <a:pt x="439" y="213"/>
                </a:lnTo>
                <a:lnTo>
                  <a:pt x="304" y="326"/>
                </a:lnTo>
                <a:lnTo>
                  <a:pt x="262" y="256"/>
                </a:lnTo>
                <a:lnTo>
                  <a:pt x="127" y="293"/>
                </a:lnTo>
                <a:lnTo>
                  <a:pt x="68" y="272"/>
                </a:lnTo>
                <a:lnTo>
                  <a:pt x="4" y="246"/>
                </a:lnTo>
                <a:lnTo>
                  <a:pt x="47" y="204"/>
                </a:lnTo>
                <a:lnTo>
                  <a:pt x="0" y="166"/>
                </a:lnTo>
                <a:lnTo>
                  <a:pt x="0" y="133"/>
                </a:lnTo>
                <a:lnTo>
                  <a:pt x="0" y="133"/>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5299077" y="904876"/>
            <a:ext cx="341313" cy="278606"/>
          </a:xfrm>
          <a:custGeom>
            <a:avLst/>
            <a:gdLst/>
            <a:ahLst/>
            <a:cxnLst>
              <a:cxn ang="0">
                <a:pos x="215" y="0"/>
              </a:cxn>
              <a:cxn ang="0">
                <a:pos x="22" y="0"/>
              </a:cxn>
              <a:cxn ang="0">
                <a:pos x="0" y="229"/>
              </a:cxn>
              <a:cxn ang="0">
                <a:pos x="118" y="229"/>
              </a:cxn>
              <a:cxn ang="0">
                <a:pos x="208" y="234"/>
              </a:cxn>
              <a:cxn ang="0">
                <a:pos x="215" y="0"/>
              </a:cxn>
              <a:cxn ang="0">
                <a:pos x="215" y="0"/>
              </a:cxn>
            </a:cxnLst>
            <a:rect l="0" t="0" r="r" b="b"/>
            <a:pathLst>
              <a:path w="215" h="234">
                <a:moveTo>
                  <a:pt x="215" y="0"/>
                </a:moveTo>
                <a:lnTo>
                  <a:pt x="22" y="0"/>
                </a:lnTo>
                <a:lnTo>
                  <a:pt x="0" y="229"/>
                </a:lnTo>
                <a:lnTo>
                  <a:pt x="118" y="229"/>
                </a:lnTo>
                <a:lnTo>
                  <a:pt x="208" y="234"/>
                </a:lnTo>
                <a:lnTo>
                  <a:pt x="215" y="0"/>
                </a:lnTo>
                <a:lnTo>
                  <a:pt x="215" y="0"/>
                </a:lnTo>
                <a:close/>
              </a:path>
            </a:pathLst>
          </a:custGeom>
          <a:solidFill>
            <a:schemeClr val="bg2">
              <a:lumMod val="9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6691313" y="1534716"/>
            <a:ext cx="550863" cy="433388"/>
          </a:xfrm>
          <a:custGeom>
            <a:avLst/>
            <a:gdLst/>
            <a:ahLst/>
            <a:cxnLst>
              <a:cxn ang="0">
                <a:pos x="0" y="135"/>
              </a:cxn>
              <a:cxn ang="0">
                <a:pos x="21" y="118"/>
              </a:cxn>
              <a:cxn ang="0">
                <a:pos x="174" y="0"/>
              </a:cxn>
              <a:cxn ang="0">
                <a:pos x="203" y="12"/>
              </a:cxn>
              <a:cxn ang="0">
                <a:pos x="304" y="69"/>
              </a:cxn>
              <a:cxn ang="0">
                <a:pos x="321" y="173"/>
              </a:cxn>
              <a:cxn ang="0">
                <a:pos x="347" y="194"/>
              </a:cxn>
              <a:cxn ang="0">
                <a:pos x="309" y="230"/>
              </a:cxn>
              <a:cxn ang="0">
                <a:pos x="295" y="312"/>
              </a:cxn>
              <a:cxn ang="0">
                <a:pos x="257" y="355"/>
              </a:cxn>
              <a:cxn ang="0">
                <a:pos x="181" y="364"/>
              </a:cxn>
              <a:cxn ang="0">
                <a:pos x="144" y="338"/>
              </a:cxn>
              <a:cxn ang="0">
                <a:pos x="122" y="289"/>
              </a:cxn>
              <a:cxn ang="0">
                <a:pos x="106" y="225"/>
              </a:cxn>
              <a:cxn ang="0">
                <a:pos x="59" y="211"/>
              </a:cxn>
              <a:cxn ang="0">
                <a:pos x="0" y="135"/>
              </a:cxn>
              <a:cxn ang="0">
                <a:pos x="0" y="135"/>
              </a:cxn>
            </a:cxnLst>
            <a:rect l="0" t="0" r="r" b="b"/>
            <a:pathLst>
              <a:path w="347" h="364">
                <a:moveTo>
                  <a:pt x="0" y="135"/>
                </a:moveTo>
                <a:lnTo>
                  <a:pt x="21" y="118"/>
                </a:lnTo>
                <a:lnTo>
                  <a:pt x="174" y="0"/>
                </a:lnTo>
                <a:lnTo>
                  <a:pt x="203" y="12"/>
                </a:lnTo>
                <a:lnTo>
                  <a:pt x="304" y="69"/>
                </a:lnTo>
                <a:lnTo>
                  <a:pt x="321" y="173"/>
                </a:lnTo>
                <a:lnTo>
                  <a:pt x="347" y="194"/>
                </a:lnTo>
                <a:lnTo>
                  <a:pt x="309" y="230"/>
                </a:lnTo>
                <a:lnTo>
                  <a:pt x="295" y="312"/>
                </a:lnTo>
                <a:lnTo>
                  <a:pt x="257" y="355"/>
                </a:lnTo>
                <a:lnTo>
                  <a:pt x="181" y="364"/>
                </a:lnTo>
                <a:lnTo>
                  <a:pt x="144" y="338"/>
                </a:lnTo>
                <a:lnTo>
                  <a:pt x="122" y="289"/>
                </a:lnTo>
                <a:lnTo>
                  <a:pt x="106" y="225"/>
                </a:lnTo>
                <a:lnTo>
                  <a:pt x="59" y="211"/>
                </a:lnTo>
                <a:lnTo>
                  <a:pt x="0" y="135"/>
                </a:lnTo>
                <a:lnTo>
                  <a:pt x="0" y="135"/>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4451351" y="1472803"/>
            <a:ext cx="503238" cy="357188"/>
          </a:xfrm>
          <a:custGeom>
            <a:avLst/>
            <a:gdLst/>
            <a:ahLst/>
            <a:cxnLst>
              <a:cxn ang="0">
                <a:pos x="310" y="48"/>
              </a:cxn>
              <a:cxn ang="0">
                <a:pos x="305" y="12"/>
              </a:cxn>
              <a:cxn ang="0">
                <a:pos x="0" y="0"/>
              </a:cxn>
              <a:cxn ang="0">
                <a:pos x="0" y="300"/>
              </a:cxn>
              <a:cxn ang="0">
                <a:pos x="187" y="289"/>
              </a:cxn>
              <a:cxn ang="0">
                <a:pos x="317" y="284"/>
              </a:cxn>
              <a:cxn ang="0">
                <a:pos x="310" y="48"/>
              </a:cxn>
              <a:cxn ang="0">
                <a:pos x="310" y="48"/>
              </a:cxn>
            </a:cxnLst>
            <a:rect l="0" t="0" r="r" b="b"/>
            <a:pathLst>
              <a:path w="317" h="300">
                <a:moveTo>
                  <a:pt x="310" y="48"/>
                </a:moveTo>
                <a:lnTo>
                  <a:pt x="305" y="12"/>
                </a:lnTo>
                <a:lnTo>
                  <a:pt x="0" y="0"/>
                </a:lnTo>
                <a:lnTo>
                  <a:pt x="0" y="300"/>
                </a:lnTo>
                <a:lnTo>
                  <a:pt x="187" y="289"/>
                </a:lnTo>
                <a:lnTo>
                  <a:pt x="317" y="284"/>
                </a:lnTo>
                <a:lnTo>
                  <a:pt x="310" y="48"/>
                </a:lnTo>
                <a:lnTo>
                  <a:pt x="310" y="48"/>
                </a:lnTo>
                <a:close/>
              </a:path>
            </a:pathLst>
          </a:custGeom>
          <a:solidFill>
            <a:schemeClr val="bg2">
              <a:lumMod val="9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4433889" y="2122885"/>
            <a:ext cx="587375" cy="332185"/>
          </a:xfrm>
          <a:custGeom>
            <a:avLst/>
            <a:gdLst/>
            <a:ahLst/>
            <a:cxnLst>
              <a:cxn ang="0">
                <a:pos x="370" y="102"/>
              </a:cxn>
              <a:cxn ang="0">
                <a:pos x="300" y="80"/>
              </a:cxn>
              <a:cxn ang="0">
                <a:pos x="307" y="50"/>
              </a:cxn>
              <a:cxn ang="0">
                <a:pos x="285" y="17"/>
              </a:cxn>
              <a:cxn ang="0">
                <a:pos x="231" y="0"/>
              </a:cxn>
              <a:cxn ang="0">
                <a:pos x="0" y="21"/>
              </a:cxn>
              <a:cxn ang="0">
                <a:pos x="0" y="38"/>
              </a:cxn>
              <a:cxn ang="0">
                <a:pos x="42" y="66"/>
              </a:cxn>
              <a:cxn ang="0">
                <a:pos x="75" y="38"/>
              </a:cxn>
              <a:cxn ang="0">
                <a:pos x="118" y="92"/>
              </a:cxn>
              <a:cxn ang="0">
                <a:pos x="108" y="123"/>
              </a:cxn>
              <a:cxn ang="0">
                <a:pos x="134" y="151"/>
              </a:cxn>
              <a:cxn ang="0">
                <a:pos x="139" y="215"/>
              </a:cxn>
              <a:cxn ang="0">
                <a:pos x="96" y="274"/>
              </a:cxn>
              <a:cxn ang="0">
                <a:pos x="241" y="279"/>
              </a:cxn>
              <a:cxn ang="0">
                <a:pos x="316" y="210"/>
              </a:cxn>
              <a:cxn ang="0">
                <a:pos x="307" y="147"/>
              </a:cxn>
              <a:cxn ang="0">
                <a:pos x="370" y="102"/>
              </a:cxn>
              <a:cxn ang="0">
                <a:pos x="370" y="102"/>
              </a:cxn>
            </a:cxnLst>
            <a:rect l="0" t="0" r="r" b="b"/>
            <a:pathLst>
              <a:path w="370" h="279">
                <a:moveTo>
                  <a:pt x="370" y="102"/>
                </a:moveTo>
                <a:lnTo>
                  <a:pt x="300" y="80"/>
                </a:lnTo>
                <a:lnTo>
                  <a:pt x="307" y="50"/>
                </a:lnTo>
                <a:lnTo>
                  <a:pt x="285" y="17"/>
                </a:lnTo>
                <a:lnTo>
                  <a:pt x="231" y="0"/>
                </a:lnTo>
                <a:lnTo>
                  <a:pt x="0" y="21"/>
                </a:lnTo>
                <a:lnTo>
                  <a:pt x="0" y="38"/>
                </a:lnTo>
                <a:lnTo>
                  <a:pt x="42" y="66"/>
                </a:lnTo>
                <a:lnTo>
                  <a:pt x="75" y="38"/>
                </a:lnTo>
                <a:lnTo>
                  <a:pt x="118" y="92"/>
                </a:lnTo>
                <a:lnTo>
                  <a:pt x="108" y="123"/>
                </a:lnTo>
                <a:lnTo>
                  <a:pt x="134" y="151"/>
                </a:lnTo>
                <a:lnTo>
                  <a:pt x="139" y="215"/>
                </a:lnTo>
                <a:lnTo>
                  <a:pt x="96" y="274"/>
                </a:lnTo>
                <a:lnTo>
                  <a:pt x="241" y="279"/>
                </a:lnTo>
                <a:lnTo>
                  <a:pt x="316" y="210"/>
                </a:lnTo>
                <a:lnTo>
                  <a:pt x="307" y="147"/>
                </a:lnTo>
                <a:lnTo>
                  <a:pt x="370" y="102"/>
                </a:lnTo>
                <a:lnTo>
                  <a:pt x="370" y="102"/>
                </a:lnTo>
                <a:close/>
              </a:path>
            </a:pathLst>
          </a:custGeom>
          <a:solidFill>
            <a:srgbClr val="FFCC99"/>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p:cNvSpPr>
          <p:nvPr/>
        </p:nvSpPr>
        <p:spPr bwMode="auto">
          <a:xfrm>
            <a:off x="5029201" y="2322910"/>
            <a:ext cx="622300" cy="578644"/>
          </a:xfrm>
          <a:custGeom>
            <a:avLst/>
            <a:gdLst/>
            <a:ahLst/>
            <a:cxnLst>
              <a:cxn ang="0">
                <a:pos x="71" y="101"/>
              </a:cxn>
              <a:cxn ang="0">
                <a:pos x="161" y="90"/>
              </a:cxn>
              <a:cxn ang="0">
                <a:pos x="246" y="0"/>
              </a:cxn>
              <a:cxn ang="0">
                <a:pos x="300" y="31"/>
              </a:cxn>
              <a:cxn ang="0">
                <a:pos x="326" y="85"/>
              </a:cxn>
              <a:cxn ang="0">
                <a:pos x="392" y="220"/>
              </a:cxn>
              <a:cxn ang="0">
                <a:pos x="371" y="293"/>
              </a:cxn>
              <a:cxn ang="0">
                <a:pos x="371" y="335"/>
              </a:cxn>
              <a:cxn ang="0">
                <a:pos x="355" y="352"/>
              </a:cxn>
              <a:cxn ang="0">
                <a:pos x="232" y="486"/>
              </a:cxn>
              <a:cxn ang="0">
                <a:pos x="0" y="255"/>
              </a:cxn>
              <a:cxn ang="0">
                <a:pos x="0" y="250"/>
              </a:cxn>
              <a:cxn ang="0">
                <a:pos x="80" y="132"/>
              </a:cxn>
              <a:cxn ang="0">
                <a:pos x="71" y="101"/>
              </a:cxn>
              <a:cxn ang="0">
                <a:pos x="71" y="101"/>
              </a:cxn>
            </a:cxnLst>
            <a:rect l="0" t="0" r="r" b="b"/>
            <a:pathLst>
              <a:path w="392" h="486">
                <a:moveTo>
                  <a:pt x="71" y="101"/>
                </a:moveTo>
                <a:lnTo>
                  <a:pt x="161" y="90"/>
                </a:lnTo>
                <a:lnTo>
                  <a:pt x="246" y="0"/>
                </a:lnTo>
                <a:lnTo>
                  <a:pt x="300" y="31"/>
                </a:lnTo>
                <a:lnTo>
                  <a:pt x="326" y="85"/>
                </a:lnTo>
                <a:lnTo>
                  <a:pt x="392" y="220"/>
                </a:lnTo>
                <a:lnTo>
                  <a:pt x="371" y="293"/>
                </a:lnTo>
                <a:lnTo>
                  <a:pt x="371" y="335"/>
                </a:lnTo>
                <a:lnTo>
                  <a:pt x="355" y="352"/>
                </a:lnTo>
                <a:lnTo>
                  <a:pt x="232" y="486"/>
                </a:lnTo>
                <a:lnTo>
                  <a:pt x="0" y="255"/>
                </a:lnTo>
                <a:lnTo>
                  <a:pt x="0" y="250"/>
                </a:lnTo>
                <a:lnTo>
                  <a:pt x="80" y="132"/>
                </a:lnTo>
                <a:lnTo>
                  <a:pt x="71" y="101"/>
                </a:lnTo>
                <a:lnTo>
                  <a:pt x="71" y="101"/>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4467226" y="898922"/>
            <a:ext cx="520700" cy="282179"/>
          </a:xfrm>
          <a:custGeom>
            <a:avLst/>
            <a:gdLst/>
            <a:ahLst/>
            <a:cxnLst>
              <a:cxn ang="0">
                <a:pos x="328" y="5"/>
              </a:cxn>
              <a:cxn ang="0">
                <a:pos x="189" y="5"/>
              </a:cxn>
              <a:cxn ang="0">
                <a:pos x="0" y="0"/>
              </a:cxn>
              <a:cxn ang="0">
                <a:pos x="0" y="225"/>
              </a:cxn>
              <a:cxn ang="0">
                <a:pos x="312" y="237"/>
              </a:cxn>
              <a:cxn ang="0">
                <a:pos x="328" y="5"/>
              </a:cxn>
              <a:cxn ang="0">
                <a:pos x="328" y="5"/>
              </a:cxn>
            </a:cxnLst>
            <a:rect l="0" t="0" r="r" b="b"/>
            <a:pathLst>
              <a:path w="328" h="237">
                <a:moveTo>
                  <a:pt x="328" y="5"/>
                </a:moveTo>
                <a:lnTo>
                  <a:pt x="189" y="5"/>
                </a:lnTo>
                <a:lnTo>
                  <a:pt x="0" y="0"/>
                </a:lnTo>
                <a:lnTo>
                  <a:pt x="0" y="225"/>
                </a:lnTo>
                <a:lnTo>
                  <a:pt x="312" y="237"/>
                </a:lnTo>
                <a:lnTo>
                  <a:pt x="328" y="5"/>
                </a:lnTo>
                <a:lnTo>
                  <a:pt x="328" y="5"/>
                </a:lnTo>
                <a:close/>
              </a:path>
            </a:pathLst>
          </a:custGeom>
          <a:solidFill>
            <a:schemeClr val="bg2">
              <a:lumMod val="9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p:cNvSpPr>
          <p:nvPr/>
        </p:nvSpPr>
        <p:spPr bwMode="auto">
          <a:xfrm>
            <a:off x="3762377" y="1518048"/>
            <a:ext cx="569913" cy="311944"/>
          </a:xfrm>
          <a:custGeom>
            <a:avLst/>
            <a:gdLst/>
            <a:ahLst/>
            <a:cxnLst>
              <a:cxn ang="0">
                <a:pos x="33" y="262"/>
              </a:cxn>
              <a:cxn ang="0">
                <a:pos x="283" y="262"/>
              </a:cxn>
              <a:cxn ang="0">
                <a:pos x="359" y="262"/>
              </a:cxn>
              <a:cxn ang="0">
                <a:pos x="333" y="203"/>
              </a:cxn>
              <a:cxn ang="0">
                <a:pos x="283" y="156"/>
              </a:cxn>
              <a:cxn ang="0">
                <a:pos x="262" y="106"/>
              </a:cxn>
              <a:cxn ang="0">
                <a:pos x="189" y="85"/>
              </a:cxn>
              <a:cxn ang="0">
                <a:pos x="172" y="59"/>
              </a:cxn>
              <a:cxn ang="0">
                <a:pos x="75" y="5"/>
              </a:cxn>
              <a:cxn ang="0">
                <a:pos x="42" y="0"/>
              </a:cxn>
              <a:cxn ang="0">
                <a:pos x="0" y="156"/>
              </a:cxn>
              <a:cxn ang="0">
                <a:pos x="33" y="262"/>
              </a:cxn>
              <a:cxn ang="0">
                <a:pos x="33" y="262"/>
              </a:cxn>
            </a:cxnLst>
            <a:rect l="0" t="0" r="r" b="b"/>
            <a:pathLst>
              <a:path w="359" h="262">
                <a:moveTo>
                  <a:pt x="33" y="262"/>
                </a:moveTo>
                <a:lnTo>
                  <a:pt x="283" y="262"/>
                </a:lnTo>
                <a:lnTo>
                  <a:pt x="359" y="262"/>
                </a:lnTo>
                <a:lnTo>
                  <a:pt x="333" y="203"/>
                </a:lnTo>
                <a:lnTo>
                  <a:pt x="283" y="156"/>
                </a:lnTo>
                <a:lnTo>
                  <a:pt x="262" y="106"/>
                </a:lnTo>
                <a:lnTo>
                  <a:pt x="189" y="85"/>
                </a:lnTo>
                <a:lnTo>
                  <a:pt x="172" y="59"/>
                </a:lnTo>
                <a:lnTo>
                  <a:pt x="75" y="5"/>
                </a:lnTo>
                <a:lnTo>
                  <a:pt x="42" y="0"/>
                </a:lnTo>
                <a:lnTo>
                  <a:pt x="0" y="156"/>
                </a:lnTo>
                <a:lnTo>
                  <a:pt x="33" y="262"/>
                </a:lnTo>
                <a:lnTo>
                  <a:pt x="33" y="262"/>
                </a:lnTo>
                <a:close/>
              </a:path>
            </a:pathLst>
          </a:custGeom>
          <a:solidFill>
            <a:srgbClr val="FFCC99"/>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p:cNvSpPr>
          <p:nvPr/>
        </p:nvSpPr>
        <p:spPr bwMode="auto">
          <a:xfrm>
            <a:off x="2344738" y="1728788"/>
            <a:ext cx="542925" cy="388144"/>
          </a:xfrm>
          <a:custGeom>
            <a:avLst/>
            <a:gdLst/>
            <a:ahLst/>
            <a:cxnLst>
              <a:cxn ang="0">
                <a:pos x="5" y="170"/>
              </a:cxn>
              <a:cxn ang="0">
                <a:pos x="0" y="111"/>
              </a:cxn>
              <a:cxn ang="0">
                <a:pos x="35" y="69"/>
              </a:cxn>
              <a:cxn ang="0">
                <a:pos x="250" y="59"/>
              </a:cxn>
              <a:cxn ang="0">
                <a:pos x="262" y="26"/>
              </a:cxn>
              <a:cxn ang="0">
                <a:pos x="314" y="0"/>
              </a:cxn>
              <a:cxn ang="0">
                <a:pos x="342" y="26"/>
              </a:cxn>
              <a:cxn ang="0">
                <a:pos x="331" y="208"/>
              </a:cxn>
              <a:cxn ang="0">
                <a:pos x="300" y="326"/>
              </a:cxn>
              <a:cxn ang="0">
                <a:pos x="241" y="322"/>
              </a:cxn>
              <a:cxn ang="0">
                <a:pos x="170" y="315"/>
              </a:cxn>
              <a:cxn ang="0">
                <a:pos x="170" y="267"/>
              </a:cxn>
              <a:cxn ang="0">
                <a:pos x="73" y="154"/>
              </a:cxn>
              <a:cxn ang="0">
                <a:pos x="5" y="170"/>
              </a:cxn>
              <a:cxn ang="0">
                <a:pos x="5" y="170"/>
              </a:cxn>
            </a:cxnLst>
            <a:rect l="0" t="0" r="r" b="b"/>
            <a:pathLst>
              <a:path w="342" h="326">
                <a:moveTo>
                  <a:pt x="5" y="170"/>
                </a:moveTo>
                <a:lnTo>
                  <a:pt x="0" y="111"/>
                </a:lnTo>
                <a:lnTo>
                  <a:pt x="35" y="69"/>
                </a:lnTo>
                <a:lnTo>
                  <a:pt x="250" y="59"/>
                </a:lnTo>
                <a:lnTo>
                  <a:pt x="262" y="26"/>
                </a:lnTo>
                <a:lnTo>
                  <a:pt x="314" y="0"/>
                </a:lnTo>
                <a:lnTo>
                  <a:pt x="342" y="26"/>
                </a:lnTo>
                <a:lnTo>
                  <a:pt x="331" y="208"/>
                </a:lnTo>
                <a:lnTo>
                  <a:pt x="300" y="326"/>
                </a:lnTo>
                <a:lnTo>
                  <a:pt x="241" y="322"/>
                </a:lnTo>
                <a:lnTo>
                  <a:pt x="170" y="315"/>
                </a:lnTo>
                <a:lnTo>
                  <a:pt x="170" y="267"/>
                </a:lnTo>
                <a:lnTo>
                  <a:pt x="73" y="154"/>
                </a:lnTo>
                <a:lnTo>
                  <a:pt x="5" y="170"/>
                </a:lnTo>
                <a:lnTo>
                  <a:pt x="5" y="170"/>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p:cNvSpPr>
          <p:nvPr/>
        </p:nvSpPr>
        <p:spPr bwMode="auto">
          <a:xfrm>
            <a:off x="5768976" y="2002632"/>
            <a:ext cx="520700" cy="669131"/>
          </a:xfrm>
          <a:custGeom>
            <a:avLst/>
            <a:gdLst/>
            <a:ahLst/>
            <a:cxnLst>
              <a:cxn ang="0">
                <a:pos x="21" y="59"/>
              </a:cxn>
              <a:cxn ang="0">
                <a:pos x="75" y="0"/>
              </a:cxn>
              <a:cxn ang="0">
                <a:pos x="101" y="37"/>
              </a:cxn>
              <a:cxn ang="0">
                <a:pos x="139" y="49"/>
              </a:cxn>
              <a:cxn ang="0">
                <a:pos x="214" y="21"/>
              </a:cxn>
              <a:cxn ang="0">
                <a:pos x="252" y="59"/>
              </a:cxn>
              <a:cxn ang="0">
                <a:pos x="300" y="92"/>
              </a:cxn>
              <a:cxn ang="0">
                <a:pos x="316" y="295"/>
              </a:cxn>
              <a:cxn ang="0">
                <a:pos x="285" y="434"/>
              </a:cxn>
              <a:cxn ang="0">
                <a:pos x="328" y="451"/>
              </a:cxn>
              <a:cxn ang="0">
                <a:pos x="248" y="562"/>
              </a:cxn>
              <a:cxn ang="0">
                <a:pos x="101" y="342"/>
              </a:cxn>
              <a:cxn ang="0">
                <a:pos x="42" y="274"/>
              </a:cxn>
              <a:cxn ang="0">
                <a:pos x="11" y="257"/>
              </a:cxn>
              <a:cxn ang="0">
                <a:pos x="0" y="151"/>
              </a:cxn>
              <a:cxn ang="0">
                <a:pos x="21" y="59"/>
              </a:cxn>
              <a:cxn ang="0">
                <a:pos x="21" y="59"/>
              </a:cxn>
            </a:cxnLst>
            <a:rect l="0" t="0" r="r" b="b"/>
            <a:pathLst>
              <a:path w="328" h="562">
                <a:moveTo>
                  <a:pt x="21" y="59"/>
                </a:moveTo>
                <a:lnTo>
                  <a:pt x="75" y="0"/>
                </a:lnTo>
                <a:lnTo>
                  <a:pt x="101" y="37"/>
                </a:lnTo>
                <a:lnTo>
                  <a:pt x="139" y="49"/>
                </a:lnTo>
                <a:lnTo>
                  <a:pt x="214" y="21"/>
                </a:lnTo>
                <a:lnTo>
                  <a:pt x="252" y="59"/>
                </a:lnTo>
                <a:lnTo>
                  <a:pt x="300" y="92"/>
                </a:lnTo>
                <a:lnTo>
                  <a:pt x="316" y="295"/>
                </a:lnTo>
                <a:lnTo>
                  <a:pt x="285" y="434"/>
                </a:lnTo>
                <a:lnTo>
                  <a:pt x="328" y="451"/>
                </a:lnTo>
                <a:lnTo>
                  <a:pt x="248" y="562"/>
                </a:lnTo>
                <a:lnTo>
                  <a:pt x="101" y="342"/>
                </a:lnTo>
                <a:lnTo>
                  <a:pt x="42" y="274"/>
                </a:lnTo>
                <a:lnTo>
                  <a:pt x="11" y="257"/>
                </a:lnTo>
                <a:lnTo>
                  <a:pt x="0" y="151"/>
                </a:lnTo>
                <a:lnTo>
                  <a:pt x="21" y="59"/>
                </a:lnTo>
                <a:lnTo>
                  <a:pt x="21" y="59"/>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4816477" y="2244328"/>
            <a:ext cx="339725" cy="376238"/>
          </a:xfrm>
          <a:custGeom>
            <a:avLst/>
            <a:gdLst/>
            <a:ahLst/>
            <a:cxnLst>
              <a:cxn ang="0">
                <a:pos x="129" y="0"/>
              </a:cxn>
              <a:cxn ang="0">
                <a:pos x="177" y="49"/>
              </a:cxn>
              <a:cxn ang="0">
                <a:pos x="205" y="167"/>
              </a:cxn>
              <a:cxn ang="0">
                <a:pos x="214" y="198"/>
              </a:cxn>
              <a:cxn ang="0">
                <a:pos x="134" y="316"/>
              </a:cxn>
              <a:cxn ang="0">
                <a:pos x="0" y="177"/>
              </a:cxn>
              <a:cxn ang="0">
                <a:pos x="75" y="108"/>
              </a:cxn>
              <a:cxn ang="0">
                <a:pos x="66" y="45"/>
              </a:cxn>
              <a:cxn ang="0">
                <a:pos x="129" y="0"/>
              </a:cxn>
              <a:cxn ang="0">
                <a:pos x="129" y="0"/>
              </a:cxn>
            </a:cxnLst>
            <a:rect l="0" t="0" r="r" b="b"/>
            <a:pathLst>
              <a:path w="214" h="316">
                <a:moveTo>
                  <a:pt x="129" y="0"/>
                </a:moveTo>
                <a:lnTo>
                  <a:pt x="177" y="49"/>
                </a:lnTo>
                <a:lnTo>
                  <a:pt x="205" y="167"/>
                </a:lnTo>
                <a:lnTo>
                  <a:pt x="214" y="198"/>
                </a:lnTo>
                <a:lnTo>
                  <a:pt x="134" y="316"/>
                </a:lnTo>
                <a:lnTo>
                  <a:pt x="0" y="177"/>
                </a:lnTo>
                <a:lnTo>
                  <a:pt x="75" y="108"/>
                </a:lnTo>
                <a:lnTo>
                  <a:pt x="66" y="45"/>
                </a:lnTo>
                <a:lnTo>
                  <a:pt x="129" y="0"/>
                </a:lnTo>
                <a:lnTo>
                  <a:pt x="129" y="0"/>
                </a:lnTo>
                <a:close/>
              </a:path>
            </a:pathLst>
          </a:custGeom>
          <a:solidFill>
            <a:srgbClr val="FFCC99"/>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2" name="Freeform 98"/>
          <p:cNvSpPr>
            <a:spLocks/>
          </p:cNvSpPr>
          <p:nvPr/>
        </p:nvSpPr>
        <p:spPr bwMode="auto">
          <a:xfrm>
            <a:off x="4002089" y="1829992"/>
            <a:ext cx="449263" cy="317897"/>
          </a:xfrm>
          <a:custGeom>
            <a:avLst/>
            <a:gdLst/>
            <a:ahLst/>
            <a:cxnLst>
              <a:cxn ang="0">
                <a:pos x="132" y="0"/>
              </a:cxn>
              <a:cxn ang="0">
                <a:pos x="208" y="0"/>
              </a:cxn>
              <a:cxn ang="0">
                <a:pos x="283" y="85"/>
              </a:cxn>
              <a:cxn ang="0">
                <a:pos x="262" y="173"/>
              </a:cxn>
              <a:cxn ang="0">
                <a:pos x="279" y="215"/>
              </a:cxn>
              <a:cxn ang="0">
                <a:pos x="272" y="267"/>
              </a:cxn>
              <a:cxn ang="0">
                <a:pos x="229" y="237"/>
              </a:cxn>
              <a:cxn ang="0">
                <a:pos x="208" y="258"/>
              </a:cxn>
              <a:cxn ang="0">
                <a:pos x="177" y="253"/>
              </a:cxn>
              <a:cxn ang="0">
                <a:pos x="153" y="225"/>
              </a:cxn>
              <a:cxn ang="0">
                <a:pos x="132" y="237"/>
              </a:cxn>
              <a:cxn ang="0">
                <a:pos x="47" y="253"/>
              </a:cxn>
              <a:cxn ang="0">
                <a:pos x="0" y="241"/>
              </a:cxn>
              <a:cxn ang="0">
                <a:pos x="132" y="0"/>
              </a:cxn>
              <a:cxn ang="0">
                <a:pos x="132" y="0"/>
              </a:cxn>
            </a:cxnLst>
            <a:rect l="0" t="0" r="r" b="b"/>
            <a:pathLst>
              <a:path w="283" h="267">
                <a:moveTo>
                  <a:pt x="132" y="0"/>
                </a:moveTo>
                <a:lnTo>
                  <a:pt x="208" y="0"/>
                </a:lnTo>
                <a:lnTo>
                  <a:pt x="283" y="85"/>
                </a:lnTo>
                <a:lnTo>
                  <a:pt x="262" y="173"/>
                </a:lnTo>
                <a:lnTo>
                  <a:pt x="279" y="215"/>
                </a:lnTo>
                <a:lnTo>
                  <a:pt x="272" y="267"/>
                </a:lnTo>
                <a:lnTo>
                  <a:pt x="229" y="237"/>
                </a:lnTo>
                <a:lnTo>
                  <a:pt x="208" y="258"/>
                </a:lnTo>
                <a:lnTo>
                  <a:pt x="177" y="253"/>
                </a:lnTo>
                <a:lnTo>
                  <a:pt x="153" y="225"/>
                </a:lnTo>
                <a:lnTo>
                  <a:pt x="132" y="237"/>
                </a:lnTo>
                <a:lnTo>
                  <a:pt x="47" y="253"/>
                </a:lnTo>
                <a:lnTo>
                  <a:pt x="0" y="241"/>
                </a:lnTo>
                <a:lnTo>
                  <a:pt x="132" y="0"/>
                </a:lnTo>
                <a:lnTo>
                  <a:pt x="132" y="0"/>
                </a:lnTo>
                <a:close/>
              </a:path>
            </a:pathLst>
          </a:custGeom>
          <a:solidFill>
            <a:srgbClr val="FFCC99"/>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4068764" y="898922"/>
            <a:ext cx="398463" cy="267891"/>
          </a:xfrm>
          <a:custGeom>
            <a:avLst/>
            <a:gdLst/>
            <a:ahLst/>
            <a:cxnLst>
              <a:cxn ang="0">
                <a:pos x="251" y="0"/>
              </a:cxn>
              <a:cxn ang="0">
                <a:pos x="215" y="0"/>
              </a:cxn>
              <a:cxn ang="0">
                <a:pos x="0" y="0"/>
              </a:cxn>
              <a:cxn ang="0">
                <a:pos x="5" y="220"/>
              </a:cxn>
              <a:cxn ang="0">
                <a:pos x="251" y="225"/>
              </a:cxn>
              <a:cxn ang="0">
                <a:pos x="251" y="0"/>
              </a:cxn>
              <a:cxn ang="0">
                <a:pos x="251" y="0"/>
              </a:cxn>
            </a:cxnLst>
            <a:rect l="0" t="0" r="r" b="b"/>
            <a:pathLst>
              <a:path w="251" h="225">
                <a:moveTo>
                  <a:pt x="251" y="0"/>
                </a:moveTo>
                <a:lnTo>
                  <a:pt x="215" y="0"/>
                </a:lnTo>
                <a:lnTo>
                  <a:pt x="0" y="0"/>
                </a:lnTo>
                <a:lnTo>
                  <a:pt x="5" y="220"/>
                </a:lnTo>
                <a:lnTo>
                  <a:pt x="251" y="225"/>
                </a:lnTo>
                <a:lnTo>
                  <a:pt x="251" y="0"/>
                </a:lnTo>
                <a:lnTo>
                  <a:pt x="251" y="0"/>
                </a:lnTo>
                <a:close/>
              </a:path>
            </a:pathLst>
          </a:custGeom>
          <a:solidFill>
            <a:schemeClr val="bg2">
              <a:lumMod val="9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100"/>
          <p:cNvSpPr>
            <a:spLocks/>
          </p:cNvSpPr>
          <p:nvPr/>
        </p:nvSpPr>
        <p:spPr bwMode="auto">
          <a:xfrm>
            <a:off x="754064" y="1664494"/>
            <a:ext cx="746125" cy="388144"/>
          </a:xfrm>
          <a:custGeom>
            <a:avLst/>
            <a:gdLst/>
            <a:ahLst/>
            <a:cxnLst>
              <a:cxn ang="0">
                <a:pos x="454" y="128"/>
              </a:cxn>
              <a:cxn ang="0">
                <a:pos x="470" y="97"/>
              </a:cxn>
              <a:cxn ang="0">
                <a:pos x="437" y="26"/>
              </a:cxn>
              <a:cxn ang="0">
                <a:pos x="461" y="12"/>
              </a:cxn>
              <a:cxn ang="0">
                <a:pos x="416" y="0"/>
              </a:cxn>
              <a:cxn ang="0">
                <a:pos x="390" y="21"/>
              </a:cxn>
              <a:cxn ang="0">
                <a:pos x="357" y="26"/>
              </a:cxn>
              <a:cxn ang="0">
                <a:pos x="255" y="106"/>
              </a:cxn>
              <a:cxn ang="0">
                <a:pos x="175" y="97"/>
              </a:cxn>
              <a:cxn ang="0">
                <a:pos x="64" y="128"/>
              </a:cxn>
              <a:cxn ang="0">
                <a:pos x="0" y="182"/>
              </a:cxn>
              <a:cxn ang="0">
                <a:pos x="220" y="198"/>
              </a:cxn>
              <a:cxn ang="0">
                <a:pos x="203" y="241"/>
              </a:cxn>
              <a:cxn ang="0">
                <a:pos x="144" y="300"/>
              </a:cxn>
              <a:cxn ang="0">
                <a:pos x="140" y="326"/>
              </a:cxn>
              <a:cxn ang="0">
                <a:pos x="364" y="267"/>
              </a:cxn>
              <a:cxn ang="0">
                <a:pos x="352" y="165"/>
              </a:cxn>
              <a:cxn ang="0">
                <a:pos x="454" y="128"/>
              </a:cxn>
              <a:cxn ang="0">
                <a:pos x="454" y="128"/>
              </a:cxn>
            </a:cxnLst>
            <a:rect l="0" t="0" r="r" b="b"/>
            <a:pathLst>
              <a:path w="470" h="326">
                <a:moveTo>
                  <a:pt x="454" y="128"/>
                </a:moveTo>
                <a:lnTo>
                  <a:pt x="470" y="97"/>
                </a:lnTo>
                <a:lnTo>
                  <a:pt x="437" y="26"/>
                </a:lnTo>
                <a:lnTo>
                  <a:pt x="461" y="12"/>
                </a:lnTo>
                <a:lnTo>
                  <a:pt x="416" y="0"/>
                </a:lnTo>
                <a:lnTo>
                  <a:pt x="390" y="21"/>
                </a:lnTo>
                <a:lnTo>
                  <a:pt x="357" y="26"/>
                </a:lnTo>
                <a:lnTo>
                  <a:pt x="255" y="106"/>
                </a:lnTo>
                <a:lnTo>
                  <a:pt x="175" y="97"/>
                </a:lnTo>
                <a:lnTo>
                  <a:pt x="64" y="128"/>
                </a:lnTo>
                <a:lnTo>
                  <a:pt x="0" y="182"/>
                </a:lnTo>
                <a:lnTo>
                  <a:pt x="220" y="198"/>
                </a:lnTo>
                <a:lnTo>
                  <a:pt x="203" y="241"/>
                </a:lnTo>
                <a:lnTo>
                  <a:pt x="144" y="300"/>
                </a:lnTo>
                <a:lnTo>
                  <a:pt x="140" y="326"/>
                </a:lnTo>
                <a:lnTo>
                  <a:pt x="364" y="267"/>
                </a:lnTo>
                <a:lnTo>
                  <a:pt x="352" y="165"/>
                </a:lnTo>
                <a:lnTo>
                  <a:pt x="454" y="128"/>
                </a:lnTo>
                <a:lnTo>
                  <a:pt x="454" y="128"/>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p:cNvSpPr>
          <p:nvPr/>
        </p:nvSpPr>
        <p:spPr bwMode="auto">
          <a:xfrm>
            <a:off x="1612901" y="1912144"/>
            <a:ext cx="431800" cy="351235"/>
          </a:xfrm>
          <a:custGeom>
            <a:avLst/>
            <a:gdLst/>
            <a:ahLst/>
            <a:cxnLst>
              <a:cxn ang="0">
                <a:pos x="81" y="92"/>
              </a:cxn>
              <a:cxn ang="0">
                <a:pos x="175" y="0"/>
              </a:cxn>
              <a:cxn ang="0">
                <a:pos x="255" y="109"/>
              </a:cxn>
              <a:cxn ang="0">
                <a:pos x="272" y="205"/>
              </a:cxn>
              <a:cxn ang="0">
                <a:pos x="220" y="215"/>
              </a:cxn>
              <a:cxn ang="0">
                <a:pos x="166" y="253"/>
              </a:cxn>
              <a:cxn ang="0">
                <a:pos x="31" y="295"/>
              </a:cxn>
              <a:cxn ang="0">
                <a:pos x="0" y="269"/>
              </a:cxn>
              <a:cxn ang="0">
                <a:pos x="81" y="92"/>
              </a:cxn>
              <a:cxn ang="0">
                <a:pos x="81" y="92"/>
              </a:cxn>
            </a:cxnLst>
            <a:rect l="0" t="0" r="r" b="b"/>
            <a:pathLst>
              <a:path w="272" h="295">
                <a:moveTo>
                  <a:pt x="81" y="92"/>
                </a:moveTo>
                <a:lnTo>
                  <a:pt x="175" y="0"/>
                </a:lnTo>
                <a:lnTo>
                  <a:pt x="255" y="109"/>
                </a:lnTo>
                <a:lnTo>
                  <a:pt x="272" y="205"/>
                </a:lnTo>
                <a:lnTo>
                  <a:pt x="220" y="215"/>
                </a:lnTo>
                <a:lnTo>
                  <a:pt x="166" y="253"/>
                </a:lnTo>
                <a:lnTo>
                  <a:pt x="31" y="295"/>
                </a:lnTo>
                <a:lnTo>
                  <a:pt x="0" y="269"/>
                </a:lnTo>
                <a:lnTo>
                  <a:pt x="81" y="92"/>
                </a:lnTo>
                <a:lnTo>
                  <a:pt x="81" y="92"/>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 name="Freeform 102"/>
          <p:cNvSpPr>
            <a:spLocks/>
          </p:cNvSpPr>
          <p:nvPr/>
        </p:nvSpPr>
        <p:spPr bwMode="auto">
          <a:xfrm>
            <a:off x="5921376" y="904875"/>
            <a:ext cx="222250" cy="338138"/>
          </a:xfrm>
          <a:custGeom>
            <a:avLst/>
            <a:gdLst/>
            <a:ahLst/>
            <a:cxnLst>
              <a:cxn ang="0">
                <a:pos x="114" y="7"/>
              </a:cxn>
              <a:cxn ang="0">
                <a:pos x="38" y="0"/>
              </a:cxn>
              <a:cxn ang="0">
                <a:pos x="0" y="50"/>
              </a:cxn>
              <a:cxn ang="0">
                <a:pos x="0" y="274"/>
              </a:cxn>
              <a:cxn ang="0">
                <a:pos x="50" y="284"/>
              </a:cxn>
              <a:cxn ang="0">
                <a:pos x="71" y="241"/>
              </a:cxn>
              <a:cxn ang="0">
                <a:pos x="102" y="236"/>
              </a:cxn>
              <a:cxn ang="0">
                <a:pos x="114" y="210"/>
              </a:cxn>
              <a:cxn ang="0">
                <a:pos x="140" y="173"/>
              </a:cxn>
              <a:cxn ang="0">
                <a:pos x="114" y="7"/>
              </a:cxn>
              <a:cxn ang="0">
                <a:pos x="114" y="7"/>
              </a:cxn>
            </a:cxnLst>
            <a:rect l="0" t="0" r="r" b="b"/>
            <a:pathLst>
              <a:path w="140" h="284">
                <a:moveTo>
                  <a:pt x="114" y="7"/>
                </a:moveTo>
                <a:lnTo>
                  <a:pt x="38" y="0"/>
                </a:lnTo>
                <a:lnTo>
                  <a:pt x="0" y="50"/>
                </a:lnTo>
                <a:lnTo>
                  <a:pt x="0" y="274"/>
                </a:lnTo>
                <a:lnTo>
                  <a:pt x="50" y="284"/>
                </a:lnTo>
                <a:lnTo>
                  <a:pt x="71" y="241"/>
                </a:lnTo>
                <a:lnTo>
                  <a:pt x="102" y="236"/>
                </a:lnTo>
                <a:lnTo>
                  <a:pt x="114" y="210"/>
                </a:lnTo>
                <a:lnTo>
                  <a:pt x="140" y="173"/>
                </a:lnTo>
                <a:lnTo>
                  <a:pt x="114" y="7"/>
                </a:lnTo>
                <a:lnTo>
                  <a:pt x="114" y="7"/>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7" name="Freeform 103"/>
          <p:cNvSpPr>
            <a:spLocks/>
          </p:cNvSpPr>
          <p:nvPr/>
        </p:nvSpPr>
        <p:spPr bwMode="auto">
          <a:xfrm>
            <a:off x="5464176" y="1332310"/>
            <a:ext cx="685800" cy="478631"/>
          </a:xfrm>
          <a:custGeom>
            <a:avLst/>
            <a:gdLst/>
            <a:ahLst/>
            <a:cxnLst>
              <a:cxn ang="0">
                <a:pos x="140" y="12"/>
              </a:cxn>
              <a:cxn ang="0">
                <a:pos x="182" y="0"/>
              </a:cxn>
              <a:cxn ang="0">
                <a:pos x="267" y="38"/>
              </a:cxn>
              <a:cxn ang="0">
                <a:pos x="423" y="149"/>
              </a:cxn>
              <a:cxn ang="0">
                <a:pos x="432" y="189"/>
              </a:cxn>
              <a:cxn ang="0">
                <a:pos x="305" y="274"/>
              </a:cxn>
              <a:cxn ang="0">
                <a:pos x="170" y="402"/>
              </a:cxn>
              <a:cxn ang="0">
                <a:pos x="43" y="359"/>
              </a:cxn>
              <a:cxn ang="0">
                <a:pos x="0" y="338"/>
              </a:cxn>
              <a:cxn ang="0">
                <a:pos x="47" y="161"/>
              </a:cxn>
              <a:cxn ang="0">
                <a:pos x="85" y="156"/>
              </a:cxn>
              <a:cxn ang="0">
                <a:pos x="106" y="107"/>
              </a:cxn>
              <a:cxn ang="0">
                <a:pos x="132" y="107"/>
              </a:cxn>
              <a:cxn ang="0">
                <a:pos x="161" y="71"/>
              </a:cxn>
              <a:cxn ang="0">
                <a:pos x="140" y="12"/>
              </a:cxn>
              <a:cxn ang="0">
                <a:pos x="140" y="12"/>
              </a:cxn>
            </a:cxnLst>
            <a:rect l="0" t="0" r="r" b="b"/>
            <a:pathLst>
              <a:path w="432" h="402">
                <a:moveTo>
                  <a:pt x="140" y="12"/>
                </a:moveTo>
                <a:lnTo>
                  <a:pt x="182" y="0"/>
                </a:lnTo>
                <a:lnTo>
                  <a:pt x="267" y="38"/>
                </a:lnTo>
                <a:lnTo>
                  <a:pt x="423" y="149"/>
                </a:lnTo>
                <a:lnTo>
                  <a:pt x="432" y="189"/>
                </a:lnTo>
                <a:lnTo>
                  <a:pt x="305" y="274"/>
                </a:lnTo>
                <a:lnTo>
                  <a:pt x="170" y="402"/>
                </a:lnTo>
                <a:lnTo>
                  <a:pt x="43" y="359"/>
                </a:lnTo>
                <a:lnTo>
                  <a:pt x="0" y="338"/>
                </a:lnTo>
                <a:lnTo>
                  <a:pt x="47" y="161"/>
                </a:lnTo>
                <a:lnTo>
                  <a:pt x="85" y="156"/>
                </a:lnTo>
                <a:lnTo>
                  <a:pt x="106" y="107"/>
                </a:lnTo>
                <a:lnTo>
                  <a:pt x="132" y="107"/>
                </a:lnTo>
                <a:lnTo>
                  <a:pt x="161" y="71"/>
                </a:lnTo>
                <a:lnTo>
                  <a:pt x="140" y="12"/>
                </a:lnTo>
                <a:lnTo>
                  <a:pt x="140" y="12"/>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8" name="Freeform 104"/>
          <p:cNvSpPr>
            <a:spLocks/>
          </p:cNvSpPr>
          <p:nvPr/>
        </p:nvSpPr>
        <p:spPr bwMode="auto">
          <a:xfrm>
            <a:off x="6102352" y="898923"/>
            <a:ext cx="396875" cy="317897"/>
          </a:xfrm>
          <a:custGeom>
            <a:avLst/>
            <a:gdLst/>
            <a:ahLst/>
            <a:cxnLst>
              <a:cxn ang="0">
                <a:pos x="250" y="0"/>
              </a:cxn>
              <a:cxn ang="0">
                <a:pos x="156" y="5"/>
              </a:cxn>
              <a:cxn ang="0">
                <a:pos x="0" y="12"/>
              </a:cxn>
              <a:cxn ang="0">
                <a:pos x="26" y="178"/>
              </a:cxn>
              <a:cxn ang="0">
                <a:pos x="0" y="215"/>
              </a:cxn>
              <a:cxn ang="0">
                <a:pos x="85" y="230"/>
              </a:cxn>
              <a:cxn ang="0">
                <a:pos x="191" y="267"/>
              </a:cxn>
              <a:cxn ang="0">
                <a:pos x="229" y="204"/>
              </a:cxn>
              <a:cxn ang="0">
                <a:pos x="250" y="135"/>
              </a:cxn>
              <a:cxn ang="0">
                <a:pos x="245" y="26"/>
              </a:cxn>
              <a:cxn ang="0">
                <a:pos x="250" y="0"/>
              </a:cxn>
              <a:cxn ang="0">
                <a:pos x="250" y="0"/>
              </a:cxn>
            </a:cxnLst>
            <a:rect l="0" t="0" r="r" b="b"/>
            <a:pathLst>
              <a:path w="250" h="267">
                <a:moveTo>
                  <a:pt x="250" y="0"/>
                </a:moveTo>
                <a:lnTo>
                  <a:pt x="156" y="5"/>
                </a:lnTo>
                <a:lnTo>
                  <a:pt x="0" y="12"/>
                </a:lnTo>
                <a:lnTo>
                  <a:pt x="26" y="178"/>
                </a:lnTo>
                <a:lnTo>
                  <a:pt x="0" y="215"/>
                </a:lnTo>
                <a:lnTo>
                  <a:pt x="85" y="230"/>
                </a:lnTo>
                <a:lnTo>
                  <a:pt x="191" y="267"/>
                </a:lnTo>
                <a:lnTo>
                  <a:pt x="229" y="204"/>
                </a:lnTo>
                <a:lnTo>
                  <a:pt x="250" y="135"/>
                </a:lnTo>
                <a:lnTo>
                  <a:pt x="245" y="26"/>
                </a:lnTo>
                <a:lnTo>
                  <a:pt x="250" y="0"/>
                </a:lnTo>
                <a:lnTo>
                  <a:pt x="250" y="0"/>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p:nvSpPr>
        <p:spPr bwMode="auto">
          <a:xfrm>
            <a:off x="2727327" y="1065610"/>
            <a:ext cx="371475" cy="221456"/>
          </a:xfrm>
          <a:custGeom>
            <a:avLst/>
            <a:gdLst/>
            <a:ahLst/>
            <a:cxnLst>
              <a:cxn ang="0">
                <a:pos x="220" y="97"/>
              </a:cxn>
              <a:cxn ang="0">
                <a:pos x="127" y="9"/>
              </a:cxn>
              <a:cxn ang="0">
                <a:pos x="90" y="0"/>
              </a:cxn>
              <a:cxn ang="0">
                <a:pos x="0" y="26"/>
              </a:cxn>
              <a:cxn ang="0">
                <a:pos x="31" y="186"/>
              </a:cxn>
              <a:cxn ang="0">
                <a:pos x="186" y="182"/>
              </a:cxn>
              <a:cxn ang="0">
                <a:pos x="234" y="106"/>
              </a:cxn>
              <a:cxn ang="0">
                <a:pos x="220" y="97"/>
              </a:cxn>
              <a:cxn ang="0">
                <a:pos x="220" y="97"/>
              </a:cxn>
            </a:cxnLst>
            <a:rect l="0" t="0" r="r" b="b"/>
            <a:pathLst>
              <a:path w="234" h="186">
                <a:moveTo>
                  <a:pt x="220" y="97"/>
                </a:moveTo>
                <a:lnTo>
                  <a:pt x="127" y="9"/>
                </a:lnTo>
                <a:lnTo>
                  <a:pt x="90" y="0"/>
                </a:lnTo>
                <a:lnTo>
                  <a:pt x="0" y="26"/>
                </a:lnTo>
                <a:lnTo>
                  <a:pt x="31" y="186"/>
                </a:lnTo>
                <a:lnTo>
                  <a:pt x="186" y="182"/>
                </a:lnTo>
                <a:lnTo>
                  <a:pt x="234" y="106"/>
                </a:lnTo>
                <a:lnTo>
                  <a:pt x="220" y="97"/>
                </a:lnTo>
                <a:lnTo>
                  <a:pt x="220" y="97"/>
                </a:lnTo>
                <a:close/>
              </a:path>
            </a:pathLst>
          </a:custGeom>
          <a:solidFill>
            <a:schemeClr val="bg1"/>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p:cNvSpPr>
          <p:nvPr/>
        </p:nvSpPr>
        <p:spPr bwMode="auto">
          <a:xfrm>
            <a:off x="6108701" y="1754981"/>
            <a:ext cx="469900" cy="357188"/>
          </a:xfrm>
          <a:custGeom>
            <a:avLst/>
            <a:gdLst/>
            <a:ahLst/>
            <a:cxnLst>
              <a:cxn ang="0">
                <a:pos x="0" y="229"/>
              </a:cxn>
              <a:cxn ang="0">
                <a:pos x="5" y="208"/>
              </a:cxn>
              <a:cxn ang="0">
                <a:pos x="86" y="170"/>
              </a:cxn>
              <a:cxn ang="0">
                <a:pos x="93" y="118"/>
              </a:cxn>
              <a:cxn ang="0">
                <a:pos x="140" y="0"/>
              </a:cxn>
              <a:cxn ang="0">
                <a:pos x="284" y="21"/>
              </a:cxn>
              <a:cxn ang="0">
                <a:pos x="296" y="170"/>
              </a:cxn>
              <a:cxn ang="0">
                <a:pos x="279" y="300"/>
              </a:cxn>
              <a:cxn ang="0">
                <a:pos x="86" y="300"/>
              </a:cxn>
              <a:cxn ang="0">
                <a:pos x="38" y="267"/>
              </a:cxn>
              <a:cxn ang="0">
                <a:pos x="0" y="229"/>
              </a:cxn>
              <a:cxn ang="0">
                <a:pos x="0" y="229"/>
              </a:cxn>
            </a:cxnLst>
            <a:rect l="0" t="0" r="r" b="b"/>
            <a:pathLst>
              <a:path w="296" h="300">
                <a:moveTo>
                  <a:pt x="0" y="229"/>
                </a:moveTo>
                <a:lnTo>
                  <a:pt x="5" y="208"/>
                </a:lnTo>
                <a:lnTo>
                  <a:pt x="86" y="170"/>
                </a:lnTo>
                <a:lnTo>
                  <a:pt x="93" y="118"/>
                </a:lnTo>
                <a:lnTo>
                  <a:pt x="140" y="0"/>
                </a:lnTo>
                <a:lnTo>
                  <a:pt x="284" y="21"/>
                </a:lnTo>
                <a:lnTo>
                  <a:pt x="296" y="170"/>
                </a:lnTo>
                <a:lnTo>
                  <a:pt x="279" y="300"/>
                </a:lnTo>
                <a:lnTo>
                  <a:pt x="86" y="300"/>
                </a:lnTo>
                <a:lnTo>
                  <a:pt x="38" y="267"/>
                </a:lnTo>
                <a:lnTo>
                  <a:pt x="0" y="229"/>
                </a:lnTo>
                <a:lnTo>
                  <a:pt x="0" y="229"/>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3022602" y="1014413"/>
            <a:ext cx="646113" cy="363141"/>
          </a:xfrm>
          <a:custGeom>
            <a:avLst/>
            <a:gdLst/>
            <a:ahLst/>
            <a:cxnLst>
              <a:cxn ang="0">
                <a:pos x="156" y="31"/>
              </a:cxn>
              <a:cxn ang="0">
                <a:pos x="135" y="26"/>
              </a:cxn>
              <a:cxn ang="0">
                <a:pos x="107" y="48"/>
              </a:cxn>
              <a:cxn ang="0">
                <a:pos x="107" y="102"/>
              </a:cxn>
              <a:cxn ang="0">
                <a:pos x="81" y="97"/>
              </a:cxn>
              <a:cxn ang="0">
                <a:pos x="34" y="140"/>
              </a:cxn>
              <a:cxn ang="0">
                <a:pos x="48" y="149"/>
              </a:cxn>
              <a:cxn ang="0">
                <a:pos x="0" y="225"/>
              </a:cxn>
              <a:cxn ang="0">
                <a:pos x="85" y="263"/>
              </a:cxn>
              <a:cxn ang="0">
                <a:pos x="135" y="305"/>
              </a:cxn>
              <a:cxn ang="0">
                <a:pos x="225" y="293"/>
              </a:cxn>
              <a:cxn ang="0">
                <a:pos x="241" y="272"/>
              </a:cxn>
              <a:cxn ang="0">
                <a:pos x="334" y="267"/>
              </a:cxn>
              <a:cxn ang="0">
                <a:pos x="407" y="267"/>
              </a:cxn>
              <a:cxn ang="0">
                <a:pos x="407" y="133"/>
              </a:cxn>
              <a:cxn ang="0">
                <a:pos x="390" y="48"/>
              </a:cxn>
              <a:cxn ang="0">
                <a:pos x="369" y="43"/>
              </a:cxn>
              <a:cxn ang="0">
                <a:pos x="343" y="10"/>
              </a:cxn>
              <a:cxn ang="0">
                <a:pos x="305" y="26"/>
              </a:cxn>
              <a:cxn ang="0">
                <a:pos x="305" y="0"/>
              </a:cxn>
              <a:cxn ang="0">
                <a:pos x="215" y="0"/>
              </a:cxn>
              <a:cxn ang="0">
                <a:pos x="156" y="31"/>
              </a:cxn>
              <a:cxn ang="0">
                <a:pos x="156" y="31"/>
              </a:cxn>
            </a:cxnLst>
            <a:rect l="0" t="0" r="r" b="b"/>
            <a:pathLst>
              <a:path w="407" h="305">
                <a:moveTo>
                  <a:pt x="156" y="31"/>
                </a:moveTo>
                <a:lnTo>
                  <a:pt x="135" y="26"/>
                </a:lnTo>
                <a:lnTo>
                  <a:pt x="107" y="48"/>
                </a:lnTo>
                <a:lnTo>
                  <a:pt x="107" y="102"/>
                </a:lnTo>
                <a:lnTo>
                  <a:pt x="81" y="97"/>
                </a:lnTo>
                <a:lnTo>
                  <a:pt x="34" y="140"/>
                </a:lnTo>
                <a:lnTo>
                  <a:pt x="48" y="149"/>
                </a:lnTo>
                <a:lnTo>
                  <a:pt x="0" y="225"/>
                </a:lnTo>
                <a:lnTo>
                  <a:pt x="85" y="263"/>
                </a:lnTo>
                <a:lnTo>
                  <a:pt x="135" y="305"/>
                </a:lnTo>
                <a:lnTo>
                  <a:pt x="225" y="293"/>
                </a:lnTo>
                <a:lnTo>
                  <a:pt x="241" y="272"/>
                </a:lnTo>
                <a:lnTo>
                  <a:pt x="334" y="267"/>
                </a:lnTo>
                <a:lnTo>
                  <a:pt x="407" y="267"/>
                </a:lnTo>
                <a:lnTo>
                  <a:pt x="407" y="133"/>
                </a:lnTo>
                <a:lnTo>
                  <a:pt x="390" y="48"/>
                </a:lnTo>
                <a:lnTo>
                  <a:pt x="369" y="43"/>
                </a:lnTo>
                <a:lnTo>
                  <a:pt x="343" y="10"/>
                </a:lnTo>
                <a:lnTo>
                  <a:pt x="305" y="26"/>
                </a:lnTo>
                <a:lnTo>
                  <a:pt x="305" y="0"/>
                </a:lnTo>
                <a:lnTo>
                  <a:pt x="215" y="0"/>
                </a:lnTo>
                <a:lnTo>
                  <a:pt x="156" y="31"/>
                </a:lnTo>
                <a:lnTo>
                  <a:pt x="156" y="31"/>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6210302" y="1512094"/>
            <a:ext cx="511175" cy="267891"/>
          </a:xfrm>
          <a:custGeom>
            <a:avLst/>
            <a:gdLst/>
            <a:ahLst/>
            <a:cxnLst>
              <a:cxn ang="0">
                <a:pos x="225" y="0"/>
              </a:cxn>
              <a:cxn ang="0">
                <a:pos x="262" y="26"/>
              </a:cxn>
              <a:cxn ang="0">
                <a:pos x="279" y="90"/>
              </a:cxn>
              <a:cxn ang="0">
                <a:pos x="322" y="140"/>
              </a:cxn>
              <a:cxn ang="0">
                <a:pos x="300" y="154"/>
              </a:cxn>
              <a:cxn ang="0">
                <a:pos x="220" y="225"/>
              </a:cxn>
              <a:cxn ang="0">
                <a:pos x="76" y="204"/>
              </a:cxn>
              <a:cxn ang="0">
                <a:pos x="38" y="199"/>
              </a:cxn>
              <a:cxn ang="0">
                <a:pos x="0" y="102"/>
              </a:cxn>
              <a:cxn ang="0">
                <a:pos x="189" y="10"/>
              </a:cxn>
              <a:cxn ang="0">
                <a:pos x="215" y="22"/>
              </a:cxn>
              <a:cxn ang="0">
                <a:pos x="225" y="0"/>
              </a:cxn>
              <a:cxn ang="0">
                <a:pos x="225" y="0"/>
              </a:cxn>
            </a:cxnLst>
            <a:rect l="0" t="0" r="r" b="b"/>
            <a:pathLst>
              <a:path w="322" h="225">
                <a:moveTo>
                  <a:pt x="225" y="0"/>
                </a:moveTo>
                <a:lnTo>
                  <a:pt x="262" y="26"/>
                </a:lnTo>
                <a:lnTo>
                  <a:pt x="279" y="90"/>
                </a:lnTo>
                <a:lnTo>
                  <a:pt x="322" y="140"/>
                </a:lnTo>
                <a:lnTo>
                  <a:pt x="300" y="154"/>
                </a:lnTo>
                <a:lnTo>
                  <a:pt x="220" y="225"/>
                </a:lnTo>
                <a:lnTo>
                  <a:pt x="76" y="204"/>
                </a:lnTo>
                <a:lnTo>
                  <a:pt x="38" y="199"/>
                </a:lnTo>
                <a:lnTo>
                  <a:pt x="0" y="102"/>
                </a:lnTo>
                <a:lnTo>
                  <a:pt x="189" y="10"/>
                </a:lnTo>
                <a:lnTo>
                  <a:pt x="215" y="22"/>
                </a:lnTo>
                <a:lnTo>
                  <a:pt x="225" y="0"/>
                </a:lnTo>
                <a:lnTo>
                  <a:pt x="225" y="0"/>
                </a:lnTo>
                <a:close/>
              </a:path>
            </a:pathLst>
          </a:custGeom>
          <a:solidFill>
            <a:schemeClr val="accent1">
              <a:lumMod val="20000"/>
              <a:lumOff val="8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3668714" y="1141810"/>
            <a:ext cx="415925" cy="204788"/>
          </a:xfrm>
          <a:custGeom>
            <a:avLst/>
            <a:gdLst/>
            <a:ahLst/>
            <a:cxnLst>
              <a:cxn ang="0">
                <a:pos x="0" y="26"/>
              </a:cxn>
              <a:cxn ang="0">
                <a:pos x="66" y="0"/>
              </a:cxn>
              <a:cxn ang="0">
                <a:pos x="231" y="16"/>
              </a:cxn>
              <a:cxn ang="0">
                <a:pos x="257" y="26"/>
              </a:cxn>
              <a:cxn ang="0">
                <a:pos x="262" y="106"/>
              </a:cxn>
              <a:cxn ang="0">
                <a:pos x="231" y="134"/>
              </a:cxn>
              <a:cxn ang="0">
                <a:pos x="236" y="172"/>
              </a:cxn>
              <a:cxn ang="0">
                <a:pos x="113" y="172"/>
              </a:cxn>
              <a:cxn ang="0">
                <a:pos x="0" y="160"/>
              </a:cxn>
              <a:cxn ang="0">
                <a:pos x="0" y="26"/>
              </a:cxn>
              <a:cxn ang="0">
                <a:pos x="0" y="26"/>
              </a:cxn>
            </a:cxnLst>
            <a:rect l="0" t="0" r="r" b="b"/>
            <a:pathLst>
              <a:path w="262" h="172">
                <a:moveTo>
                  <a:pt x="0" y="26"/>
                </a:moveTo>
                <a:lnTo>
                  <a:pt x="66" y="0"/>
                </a:lnTo>
                <a:lnTo>
                  <a:pt x="231" y="16"/>
                </a:lnTo>
                <a:lnTo>
                  <a:pt x="257" y="26"/>
                </a:lnTo>
                <a:lnTo>
                  <a:pt x="262" y="106"/>
                </a:lnTo>
                <a:lnTo>
                  <a:pt x="231" y="134"/>
                </a:lnTo>
                <a:lnTo>
                  <a:pt x="236" y="172"/>
                </a:lnTo>
                <a:lnTo>
                  <a:pt x="113" y="172"/>
                </a:lnTo>
                <a:lnTo>
                  <a:pt x="0" y="160"/>
                </a:lnTo>
                <a:lnTo>
                  <a:pt x="0" y="26"/>
                </a:lnTo>
                <a:lnTo>
                  <a:pt x="0" y="26"/>
                </a:lnTo>
                <a:close/>
              </a:path>
            </a:pathLst>
          </a:custGeom>
          <a:solidFill>
            <a:schemeClr val="bg2">
              <a:lumMod val="9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p:cNvSpPr>
          <p:nvPr/>
        </p:nvSpPr>
        <p:spPr bwMode="auto">
          <a:xfrm>
            <a:off x="2232026" y="1276350"/>
            <a:ext cx="374650" cy="266700"/>
          </a:xfrm>
          <a:custGeom>
            <a:avLst/>
            <a:gdLst/>
            <a:ahLst/>
            <a:cxnLst>
              <a:cxn ang="0">
                <a:pos x="236" y="161"/>
              </a:cxn>
              <a:cxn ang="0">
                <a:pos x="182" y="118"/>
              </a:cxn>
              <a:cxn ang="0">
                <a:pos x="203" y="95"/>
              </a:cxn>
              <a:cxn ang="0">
                <a:pos x="187" y="17"/>
              </a:cxn>
              <a:cxn ang="0">
                <a:pos x="102" y="0"/>
              </a:cxn>
              <a:cxn ang="0">
                <a:pos x="43" y="5"/>
              </a:cxn>
              <a:cxn ang="0">
                <a:pos x="0" y="38"/>
              </a:cxn>
              <a:cxn ang="0">
                <a:pos x="59" y="69"/>
              </a:cxn>
              <a:cxn ang="0">
                <a:pos x="64" y="102"/>
              </a:cxn>
              <a:cxn ang="0">
                <a:pos x="113" y="102"/>
              </a:cxn>
              <a:cxn ang="0">
                <a:pos x="118" y="154"/>
              </a:cxn>
              <a:cxn ang="0">
                <a:pos x="139" y="154"/>
              </a:cxn>
              <a:cxn ang="0">
                <a:pos x="144" y="224"/>
              </a:cxn>
              <a:cxn ang="0">
                <a:pos x="236" y="161"/>
              </a:cxn>
              <a:cxn ang="0">
                <a:pos x="236" y="161"/>
              </a:cxn>
            </a:cxnLst>
            <a:rect l="0" t="0" r="r" b="b"/>
            <a:pathLst>
              <a:path w="236" h="224">
                <a:moveTo>
                  <a:pt x="236" y="161"/>
                </a:moveTo>
                <a:lnTo>
                  <a:pt x="182" y="118"/>
                </a:lnTo>
                <a:lnTo>
                  <a:pt x="203" y="95"/>
                </a:lnTo>
                <a:lnTo>
                  <a:pt x="187" y="17"/>
                </a:lnTo>
                <a:lnTo>
                  <a:pt x="102" y="0"/>
                </a:lnTo>
                <a:lnTo>
                  <a:pt x="43" y="5"/>
                </a:lnTo>
                <a:lnTo>
                  <a:pt x="0" y="38"/>
                </a:lnTo>
                <a:lnTo>
                  <a:pt x="59" y="69"/>
                </a:lnTo>
                <a:lnTo>
                  <a:pt x="64" y="102"/>
                </a:lnTo>
                <a:lnTo>
                  <a:pt x="113" y="102"/>
                </a:lnTo>
                <a:lnTo>
                  <a:pt x="118" y="154"/>
                </a:lnTo>
                <a:lnTo>
                  <a:pt x="139" y="154"/>
                </a:lnTo>
                <a:lnTo>
                  <a:pt x="144" y="224"/>
                </a:lnTo>
                <a:lnTo>
                  <a:pt x="236" y="161"/>
                </a:lnTo>
                <a:lnTo>
                  <a:pt x="236" y="161"/>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111"/>
          <p:cNvSpPr>
            <a:spLocks/>
          </p:cNvSpPr>
          <p:nvPr/>
        </p:nvSpPr>
        <p:spPr bwMode="auto">
          <a:xfrm>
            <a:off x="2130427" y="1318023"/>
            <a:ext cx="333375" cy="332185"/>
          </a:xfrm>
          <a:custGeom>
            <a:avLst/>
            <a:gdLst/>
            <a:ahLst/>
            <a:cxnLst>
              <a:cxn ang="0">
                <a:pos x="210" y="189"/>
              </a:cxn>
              <a:cxn ang="0">
                <a:pos x="203" y="119"/>
              </a:cxn>
              <a:cxn ang="0">
                <a:pos x="182" y="119"/>
              </a:cxn>
              <a:cxn ang="0">
                <a:pos x="177" y="64"/>
              </a:cxn>
              <a:cxn ang="0">
                <a:pos x="130" y="64"/>
              </a:cxn>
              <a:cxn ang="0">
                <a:pos x="123" y="34"/>
              </a:cxn>
              <a:cxn ang="0">
                <a:pos x="64" y="0"/>
              </a:cxn>
              <a:cxn ang="0">
                <a:pos x="0" y="81"/>
              </a:cxn>
              <a:cxn ang="0">
                <a:pos x="38" y="161"/>
              </a:cxn>
              <a:cxn ang="0">
                <a:pos x="38" y="182"/>
              </a:cxn>
              <a:cxn ang="0">
                <a:pos x="88" y="199"/>
              </a:cxn>
              <a:cxn ang="0">
                <a:pos x="88" y="225"/>
              </a:cxn>
              <a:cxn ang="0">
                <a:pos x="130" y="279"/>
              </a:cxn>
              <a:cxn ang="0">
                <a:pos x="210" y="189"/>
              </a:cxn>
              <a:cxn ang="0">
                <a:pos x="210" y="189"/>
              </a:cxn>
            </a:cxnLst>
            <a:rect l="0" t="0" r="r" b="b"/>
            <a:pathLst>
              <a:path w="210" h="279">
                <a:moveTo>
                  <a:pt x="210" y="189"/>
                </a:moveTo>
                <a:lnTo>
                  <a:pt x="203" y="119"/>
                </a:lnTo>
                <a:lnTo>
                  <a:pt x="182" y="119"/>
                </a:lnTo>
                <a:lnTo>
                  <a:pt x="177" y="64"/>
                </a:lnTo>
                <a:lnTo>
                  <a:pt x="130" y="64"/>
                </a:lnTo>
                <a:lnTo>
                  <a:pt x="123" y="34"/>
                </a:lnTo>
                <a:lnTo>
                  <a:pt x="64" y="0"/>
                </a:lnTo>
                <a:lnTo>
                  <a:pt x="0" y="81"/>
                </a:lnTo>
                <a:lnTo>
                  <a:pt x="38" y="161"/>
                </a:lnTo>
                <a:lnTo>
                  <a:pt x="38" y="182"/>
                </a:lnTo>
                <a:lnTo>
                  <a:pt x="88" y="199"/>
                </a:lnTo>
                <a:lnTo>
                  <a:pt x="88" y="225"/>
                </a:lnTo>
                <a:lnTo>
                  <a:pt x="130" y="279"/>
                </a:lnTo>
                <a:lnTo>
                  <a:pt x="210" y="189"/>
                </a:lnTo>
                <a:lnTo>
                  <a:pt x="210" y="189"/>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112"/>
          <p:cNvSpPr>
            <a:spLocks/>
          </p:cNvSpPr>
          <p:nvPr/>
        </p:nvSpPr>
        <p:spPr bwMode="auto">
          <a:xfrm>
            <a:off x="2719388" y="2106216"/>
            <a:ext cx="476250" cy="303610"/>
          </a:xfrm>
          <a:custGeom>
            <a:avLst/>
            <a:gdLst/>
            <a:ahLst/>
            <a:cxnLst>
              <a:cxn ang="0">
                <a:pos x="300" y="14"/>
              </a:cxn>
              <a:cxn ang="0">
                <a:pos x="59" y="5"/>
              </a:cxn>
              <a:cxn ang="0">
                <a:pos x="0" y="0"/>
              </a:cxn>
              <a:cxn ang="0">
                <a:pos x="92" y="208"/>
              </a:cxn>
              <a:cxn ang="0">
                <a:pos x="151" y="229"/>
              </a:cxn>
              <a:cxn ang="0">
                <a:pos x="210" y="229"/>
              </a:cxn>
              <a:cxn ang="0">
                <a:pos x="241" y="255"/>
              </a:cxn>
              <a:cxn ang="0">
                <a:pos x="225" y="116"/>
              </a:cxn>
              <a:cxn ang="0">
                <a:pos x="236" y="94"/>
              </a:cxn>
              <a:cxn ang="0">
                <a:pos x="279" y="101"/>
              </a:cxn>
              <a:cxn ang="0">
                <a:pos x="279" y="47"/>
              </a:cxn>
              <a:cxn ang="0">
                <a:pos x="300" y="14"/>
              </a:cxn>
              <a:cxn ang="0">
                <a:pos x="300" y="14"/>
              </a:cxn>
            </a:cxnLst>
            <a:rect l="0" t="0" r="r" b="b"/>
            <a:pathLst>
              <a:path w="300" h="255">
                <a:moveTo>
                  <a:pt x="300" y="14"/>
                </a:moveTo>
                <a:lnTo>
                  <a:pt x="59" y="5"/>
                </a:lnTo>
                <a:lnTo>
                  <a:pt x="0" y="0"/>
                </a:lnTo>
                <a:lnTo>
                  <a:pt x="92" y="208"/>
                </a:lnTo>
                <a:lnTo>
                  <a:pt x="151" y="229"/>
                </a:lnTo>
                <a:lnTo>
                  <a:pt x="210" y="229"/>
                </a:lnTo>
                <a:lnTo>
                  <a:pt x="241" y="255"/>
                </a:lnTo>
                <a:lnTo>
                  <a:pt x="225" y="116"/>
                </a:lnTo>
                <a:lnTo>
                  <a:pt x="236" y="94"/>
                </a:lnTo>
                <a:lnTo>
                  <a:pt x="279" y="101"/>
                </a:lnTo>
                <a:lnTo>
                  <a:pt x="279" y="47"/>
                </a:lnTo>
                <a:lnTo>
                  <a:pt x="300" y="14"/>
                </a:lnTo>
                <a:lnTo>
                  <a:pt x="300" y="14"/>
                </a:lnTo>
                <a:close/>
              </a:path>
            </a:pathLst>
          </a:custGeom>
          <a:solidFill>
            <a:srgbClr val="99FFCC"/>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p:nvSpPr>
        <p:spPr bwMode="auto">
          <a:xfrm>
            <a:off x="1868489" y="2094310"/>
            <a:ext cx="595313" cy="650081"/>
          </a:xfrm>
          <a:custGeom>
            <a:avLst/>
            <a:gdLst/>
            <a:ahLst/>
            <a:cxnLst>
              <a:cxn ang="0">
                <a:pos x="326" y="5"/>
              </a:cxn>
              <a:cxn ang="0">
                <a:pos x="246" y="12"/>
              </a:cxn>
              <a:cxn ang="0">
                <a:pos x="208" y="0"/>
              </a:cxn>
              <a:cxn ang="0">
                <a:pos x="194" y="26"/>
              </a:cxn>
              <a:cxn ang="0">
                <a:pos x="106" y="50"/>
              </a:cxn>
              <a:cxn ang="0">
                <a:pos x="54" y="60"/>
              </a:cxn>
              <a:cxn ang="0">
                <a:pos x="0" y="97"/>
              </a:cxn>
              <a:cxn ang="0">
                <a:pos x="26" y="114"/>
              </a:cxn>
              <a:cxn ang="0">
                <a:pos x="101" y="93"/>
              </a:cxn>
              <a:cxn ang="0">
                <a:pos x="101" y="140"/>
              </a:cxn>
              <a:cxn ang="0">
                <a:pos x="139" y="156"/>
              </a:cxn>
              <a:cxn ang="0">
                <a:pos x="165" y="289"/>
              </a:cxn>
              <a:cxn ang="0">
                <a:pos x="182" y="317"/>
              </a:cxn>
              <a:cxn ang="0">
                <a:pos x="187" y="412"/>
              </a:cxn>
              <a:cxn ang="0">
                <a:pos x="203" y="482"/>
              </a:cxn>
              <a:cxn ang="0">
                <a:pos x="267" y="546"/>
              </a:cxn>
              <a:cxn ang="0">
                <a:pos x="321" y="499"/>
              </a:cxn>
              <a:cxn ang="0">
                <a:pos x="321" y="461"/>
              </a:cxn>
              <a:cxn ang="0">
                <a:pos x="375" y="322"/>
              </a:cxn>
              <a:cxn ang="0">
                <a:pos x="350" y="296"/>
              </a:cxn>
              <a:cxn ang="0">
                <a:pos x="326" y="253"/>
              </a:cxn>
              <a:cxn ang="0">
                <a:pos x="326" y="5"/>
              </a:cxn>
              <a:cxn ang="0">
                <a:pos x="326" y="5"/>
              </a:cxn>
            </a:cxnLst>
            <a:rect l="0" t="0" r="r" b="b"/>
            <a:pathLst>
              <a:path w="375" h="546">
                <a:moveTo>
                  <a:pt x="326" y="5"/>
                </a:moveTo>
                <a:lnTo>
                  <a:pt x="246" y="12"/>
                </a:lnTo>
                <a:lnTo>
                  <a:pt x="208" y="0"/>
                </a:lnTo>
                <a:lnTo>
                  <a:pt x="194" y="26"/>
                </a:lnTo>
                <a:lnTo>
                  <a:pt x="106" y="50"/>
                </a:lnTo>
                <a:lnTo>
                  <a:pt x="54" y="60"/>
                </a:lnTo>
                <a:lnTo>
                  <a:pt x="0" y="97"/>
                </a:lnTo>
                <a:lnTo>
                  <a:pt x="26" y="114"/>
                </a:lnTo>
                <a:lnTo>
                  <a:pt x="101" y="93"/>
                </a:lnTo>
                <a:lnTo>
                  <a:pt x="101" y="140"/>
                </a:lnTo>
                <a:lnTo>
                  <a:pt x="139" y="156"/>
                </a:lnTo>
                <a:lnTo>
                  <a:pt x="165" y="289"/>
                </a:lnTo>
                <a:lnTo>
                  <a:pt x="182" y="317"/>
                </a:lnTo>
                <a:lnTo>
                  <a:pt x="187" y="412"/>
                </a:lnTo>
                <a:lnTo>
                  <a:pt x="203" y="482"/>
                </a:lnTo>
                <a:lnTo>
                  <a:pt x="267" y="546"/>
                </a:lnTo>
                <a:lnTo>
                  <a:pt x="321" y="499"/>
                </a:lnTo>
                <a:lnTo>
                  <a:pt x="321" y="461"/>
                </a:lnTo>
                <a:lnTo>
                  <a:pt x="375" y="322"/>
                </a:lnTo>
                <a:lnTo>
                  <a:pt x="350" y="296"/>
                </a:lnTo>
                <a:lnTo>
                  <a:pt x="326" y="253"/>
                </a:lnTo>
                <a:lnTo>
                  <a:pt x="326" y="5"/>
                </a:lnTo>
                <a:lnTo>
                  <a:pt x="326" y="5"/>
                </a:lnTo>
                <a:close/>
              </a:path>
            </a:pathLst>
          </a:custGeom>
          <a:solidFill>
            <a:srgbClr val="FFFF00"/>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114"/>
          <p:cNvSpPr>
            <a:spLocks/>
          </p:cNvSpPr>
          <p:nvPr/>
        </p:nvSpPr>
        <p:spPr bwMode="auto">
          <a:xfrm>
            <a:off x="2389189" y="2100263"/>
            <a:ext cx="473075" cy="534591"/>
          </a:xfrm>
          <a:custGeom>
            <a:avLst/>
            <a:gdLst/>
            <a:ahLst/>
            <a:cxnLst>
              <a:cxn ang="0">
                <a:pos x="210" y="5"/>
              </a:cxn>
              <a:cxn ang="0">
                <a:pos x="140" y="0"/>
              </a:cxn>
              <a:cxn ang="0">
                <a:pos x="0" y="0"/>
              </a:cxn>
              <a:cxn ang="0">
                <a:pos x="0" y="246"/>
              </a:cxn>
              <a:cxn ang="0">
                <a:pos x="22" y="288"/>
              </a:cxn>
              <a:cxn ang="0">
                <a:pos x="50" y="317"/>
              </a:cxn>
              <a:cxn ang="0">
                <a:pos x="118" y="385"/>
              </a:cxn>
              <a:cxn ang="0">
                <a:pos x="227" y="449"/>
              </a:cxn>
              <a:cxn ang="0">
                <a:pos x="262" y="262"/>
              </a:cxn>
              <a:cxn ang="0">
                <a:pos x="298" y="206"/>
              </a:cxn>
              <a:cxn ang="0">
                <a:pos x="210" y="5"/>
              </a:cxn>
              <a:cxn ang="0">
                <a:pos x="210" y="5"/>
              </a:cxn>
            </a:cxnLst>
            <a:rect l="0" t="0" r="r" b="b"/>
            <a:pathLst>
              <a:path w="298" h="449">
                <a:moveTo>
                  <a:pt x="210" y="5"/>
                </a:moveTo>
                <a:lnTo>
                  <a:pt x="140" y="0"/>
                </a:lnTo>
                <a:lnTo>
                  <a:pt x="0" y="0"/>
                </a:lnTo>
                <a:lnTo>
                  <a:pt x="0" y="246"/>
                </a:lnTo>
                <a:lnTo>
                  <a:pt x="22" y="288"/>
                </a:lnTo>
                <a:lnTo>
                  <a:pt x="50" y="317"/>
                </a:lnTo>
                <a:lnTo>
                  <a:pt x="118" y="385"/>
                </a:lnTo>
                <a:lnTo>
                  <a:pt x="227" y="449"/>
                </a:lnTo>
                <a:lnTo>
                  <a:pt x="262" y="262"/>
                </a:lnTo>
                <a:lnTo>
                  <a:pt x="298" y="206"/>
                </a:lnTo>
                <a:lnTo>
                  <a:pt x="210" y="5"/>
                </a:lnTo>
                <a:lnTo>
                  <a:pt x="210" y="5"/>
                </a:lnTo>
                <a:close/>
              </a:path>
            </a:pathLst>
          </a:custGeom>
          <a:solidFill>
            <a:srgbClr val="99FFCC"/>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115"/>
          <p:cNvSpPr>
            <a:spLocks/>
          </p:cNvSpPr>
          <p:nvPr/>
        </p:nvSpPr>
        <p:spPr bwMode="auto">
          <a:xfrm>
            <a:off x="4057652" y="1354932"/>
            <a:ext cx="398463" cy="475060"/>
          </a:xfrm>
          <a:custGeom>
            <a:avLst/>
            <a:gdLst/>
            <a:ahLst/>
            <a:cxnLst>
              <a:cxn ang="0">
                <a:pos x="246" y="102"/>
              </a:cxn>
              <a:cxn ang="0">
                <a:pos x="251" y="0"/>
              </a:cxn>
              <a:cxn ang="0">
                <a:pos x="152" y="17"/>
              </a:cxn>
              <a:cxn ang="0">
                <a:pos x="152" y="38"/>
              </a:cxn>
              <a:cxn ang="0">
                <a:pos x="45" y="59"/>
              </a:cxn>
              <a:cxn ang="0">
                <a:pos x="67" y="106"/>
              </a:cxn>
              <a:cxn ang="0">
                <a:pos x="38" y="106"/>
              </a:cxn>
              <a:cxn ang="0">
                <a:pos x="59" y="149"/>
              </a:cxn>
              <a:cxn ang="0">
                <a:pos x="0" y="144"/>
              </a:cxn>
              <a:cxn ang="0">
                <a:pos x="0" y="225"/>
              </a:cxn>
              <a:cxn ang="0">
                <a:pos x="76" y="246"/>
              </a:cxn>
              <a:cxn ang="0">
                <a:pos x="97" y="293"/>
              </a:cxn>
              <a:cxn ang="0">
                <a:pos x="144" y="340"/>
              </a:cxn>
              <a:cxn ang="0">
                <a:pos x="173" y="399"/>
              </a:cxn>
              <a:cxn ang="0">
                <a:pos x="246" y="399"/>
              </a:cxn>
              <a:cxn ang="0">
                <a:pos x="246" y="102"/>
              </a:cxn>
              <a:cxn ang="0">
                <a:pos x="246" y="102"/>
              </a:cxn>
            </a:cxnLst>
            <a:rect l="0" t="0" r="r" b="b"/>
            <a:pathLst>
              <a:path w="251" h="399">
                <a:moveTo>
                  <a:pt x="246" y="102"/>
                </a:moveTo>
                <a:lnTo>
                  <a:pt x="251" y="0"/>
                </a:lnTo>
                <a:lnTo>
                  <a:pt x="152" y="17"/>
                </a:lnTo>
                <a:lnTo>
                  <a:pt x="152" y="38"/>
                </a:lnTo>
                <a:lnTo>
                  <a:pt x="45" y="59"/>
                </a:lnTo>
                <a:lnTo>
                  <a:pt x="67" y="106"/>
                </a:lnTo>
                <a:lnTo>
                  <a:pt x="38" y="106"/>
                </a:lnTo>
                <a:lnTo>
                  <a:pt x="59" y="149"/>
                </a:lnTo>
                <a:lnTo>
                  <a:pt x="0" y="144"/>
                </a:lnTo>
                <a:lnTo>
                  <a:pt x="0" y="225"/>
                </a:lnTo>
                <a:lnTo>
                  <a:pt x="76" y="246"/>
                </a:lnTo>
                <a:lnTo>
                  <a:pt x="97" y="293"/>
                </a:lnTo>
                <a:lnTo>
                  <a:pt x="144" y="340"/>
                </a:lnTo>
                <a:lnTo>
                  <a:pt x="173" y="399"/>
                </a:lnTo>
                <a:lnTo>
                  <a:pt x="246" y="399"/>
                </a:lnTo>
                <a:lnTo>
                  <a:pt x="246" y="102"/>
                </a:lnTo>
                <a:lnTo>
                  <a:pt x="246" y="102"/>
                </a:lnTo>
                <a:close/>
              </a:path>
            </a:pathLst>
          </a:custGeom>
          <a:solidFill>
            <a:schemeClr val="bg2">
              <a:lumMod val="9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p:cNvSpPr>
          <p:nvPr/>
        </p:nvSpPr>
        <p:spPr bwMode="auto">
          <a:xfrm>
            <a:off x="3833813" y="1329929"/>
            <a:ext cx="330200" cy="292894"/>
          </a:xfrm>
          <a:custGeom>
            <a:avLst/>
            <a:gdLst/>
            <a:ahLst/>
            <a:cxnLst>
              <a:cxn ang="0">
                <a:pos x="132" y="16"/>
              </a:cxn>
              <a:cxn ang="0">
                <a:pos x="148" y="0"/>
              </a:cxn>
              <a:cxn ang="0">
                <a:pos x="186" y="80"/>
              </a:cxn>
              <a:cxn ang="0">
                <a:pos x="208" y="127"/>
              </a:cxn>
              <a:cxn ang="0">
                <a:pos x="179" y="127"/>
              </a:cxn>
              <a:cxn ang="0">
                <a:pos x="200" y="175"/>
              </a:cxn>
              <a:cxn ang="0">
                <a:pos x="141" y="165"/>
              </a:cxn>
              <a:cxn ang="0">
                <a:pos x="141" y="246"/>
              </a:cxn>
              <a:cxn ang="0">
                <a:pos x="127" y="220"/>
              </a:cxn>
              <a:cxn ang="0">
                <a:pos x="30" y="165"/>
              </a:cxn>
              <a:cxn ang="0">
                <a:pos x="0" y="161"/>
              </a:cxn>
              <a:cxn ang="0">
                <a:pos x="9" y="16"/>
              </a:cxn>
              <a:cxn ang="0">
                <a:pos x="132" y="16"/>
              </a:cxn>
              <a:cxn ang="0">
                <a:pos x="132" y="16"/>
              </a:cxn>
            </a:cxnLst>
            <a:rect l="0" t="0" r="r" b="b"/>
            <a:pathLst>
              <a:path w="208" h="246">
                <a:moveTo>
                  <a:pt x="132" y="16"/>
                </a:moveTo>
                <a:lnTo>
                  <a:pt x="148" y="0"/>
                </a:lnTo>
                <a:lnTo>
                  <a:pt x="186" y="80"/>
                </a:lnTo>
                <a:lnTo>
                  <a:pt x="208" y="127"/>
                </a:lnTo>
                <a:lnTo>
                  <a:pt x="179" y="127"/>
                </a:lnTo>
                <a:lnTo>
                  <a:pt x="200" y="175"/>
                </a:lnTo>
                <a:lnTo>
                  <a:pt x="141" y="165"/>
                </a:lnTo>
                <a:lnTo>
                  <a:pt x="141" y="246"/>
                </a:lnTo>
                <a:lnTo>
                  <a:pt x="127" y="220"/>
                </a:lnTo>
                <a:lnTo>
                  <a:pt x="30" y="165"/>
                </a:lnTo>
                <a:lnTo>
                  <a:pt x="0" y="161"/>
                </a:lnTo>
                <a:lnTo>
                  <a:pt x="9" y="16"/>
                </a:lnTo>
                <a:lnTo>
                  <a:pt x="132" y="16"/>
                </a:lnTo>
                <a:lnTo>
                  <a:pt x="132" y="16"/>
                </a:lnTo>
                <a:close/>
              </a:path>
            </a:pathLst>
          </a:custGeom>
          <a:solidFill>
            <a:schemeClr val="bg2">
              <a:lumMod val="9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a:off x="4035426" y="1164431"/>
            <a:ext cx="431800" cy="258366"/>
          </a:xfrm>
          <a:custGeom>
            <a:avLst/>
            <a:gdLst/>
            <a:ahLst/>
            <a:cxnLst>
              <a:cxn ang="0">
                <a:pos x="29" y="11"/>
              </a:cxn>
              <a:cxn ang="0">
                <a:pos x="33" y="89"/>
              </a:cxn>
              <a:cxn ang="0">
                <a:pos x="0" y="118"/>
              </a:cxn>
              <a:cxn ang="0">
                <a:pos x="7" y="153"/>
              </a:cxn>
              <a:cxn ang="0">
                <a:pos x="21" y="139"/>
              </a:cxn>
              <a:cxn ang="0">
                <a:pos x="59" y="217"/>
              </a:cxn>
              <a:cxn ang="0">
                <a:pos x="166" y="196"/>
              </a:cxn>
              <a:cxn ang="0">
                <a:pos x="166" y="174"/>
              </a:cxn>
              <a:cxn ang="0">
                <a:pos x="267" y="160"/>
              </a:cxn>
              <a:cxn ang="0">
                <a:pos x="272" y="4"/>
              </a:cxn>
              <a:cxn ang="0">
                <a:pos x="29" y="0"/>
              </a:cxn>
              <a:cxn ang="0">
                <a:pos x="29" y="11"/>
              </a:cxn>
              <a:cxn ang="0">
                <a:pos x="29" y="11"/>
              </a:cxn>
            </a:cxnLst>
            <a:rect l="0" t="0" r="r" b="b"/>
            <a:pathLst>
              <a:path w="272" h="217">
                <a:moveTo>
                  <a:pt x="29" y="11"/>
                </a:moveTo>
                <a:lnTo>
                  <a:pt x="33" y="89"/>
                </a:lnTo>
                <a:lnTo>
                  <a:pt x="0" y="118"/>
                </a:lnTo>
                <a:lnTo>
                  <a:pt x="7" y="153"/>
                </a:lnTo>
                <a:lnTo>
                  <a:pt x="21" y="139"/>
                </a:lnTo>
                <a:lnTo>
                  <a:pt x="59" y="217"/>
                </a:lnTo>
                <a:lnTo>
                  <a:pt x="166" y="196"/>
                </a:lnTo>
                <a:lnTo>
                  <a:pt x="166" y="174"/>
                </a:lnTo>
                <a:lnTo>
                  <a:pt x="267" y="160"/>
                </a:lnTo>
                <a:lnTo>
                  <a:pt x="272" y="4"/>
                </a:lnTo>
                <a:lnTo>
                  <a:pt x="29" y="0"/>
                </a:lnTo>
                <a:lnTo>
                  <a:pt x="29" y="11"/>
                </a:lnTo>
                <a:lnTo>
                  <a:pt x="29" y="11"/>
                </a:lnTo>
                <a:close/>
              </a:path>
            </a:pathLst>
          </a:custGeom>
          <a:solidFill>
            <a:schemeClr val="bg2">
              <a:lumMod val="9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a:off x="4456114" y="1172766"/>
            <a:ext cx="506413" cy="314325"/>
          </a:xfrm>
          <a:custGeom>
            <a:avLst/>
            <a:gdLst/>
            <a:ahLst/>
            <a:cxnLst>
              <a:cxn ang="0">
                <a:pos x="319" y="11"/>
              </a:cxn>
              <a:cxn ang="0">
                <a:pos x="9" y="0"/>
              </a:cxn>
              <a:cxn ang="0">
                <a:pos x="5" y="153"/>
              </a:cxn>
              <a:cxn ang="0">
                <a:pos x="0" y="255"/>
              </a:cxn>
              <a:cxn ang="0">
                <a:pos x="302" y="264"/>
              </a:cxn>
              <a:cxn ang="0">
                <a:pos x="319" y="11"/>
              </a:cxn>
              <a:cxn ang="0">
                <a:pos x="319" y="11"/>
              </a:cxn>
            </a:cxnLst>
            <a:rect l="0" t="0" r="r" b="b"/>
            <a:pathLst>
              <a:path w="319" h="264">
                <a:moveTo>
                  <a:pt x="319" y="11"/>
                </a:moveTo>
                <a:lnTo>
                  <a:pt x="9" y="0"/>
                </a:lnTo>
                <a:lnTo>
                  <a:pt x="5" y="153"/>
                </a:lnTo>
                <a:lnTo>
                  <a:pt x="0" y="255"/>
                </a:lnTo>
                <a:lnTo>
                  <a:pt x="302" y="264"/>
                </a:lnTo>
                <a:lnTo>
                  <a:pt x="319" y="11"/>
                </a:lnTo>
                <a:lnTo>
                  <a:pt x="319" y="11"/>
                </a:lnTo>
                <a:close/>
              </a:path>
            </a:pathLst>
          </a:custGeom>
          <a:solidFill>
            <a:schemeClr val="bg2">
              <a:lumMod val="90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p:cNvSpPr>
          <p:nvPr/>
        </p:nvSpPr>
        <p:spPr bwMode="auto">
          <a:xfrm>
            <a:off x="2617789" y="1377554"/>
            <a:ext cx="581025" cy="390525"/>
          </a:xfrm>
          <a:custGeom>
            <a:avLst/>
            <a:gdLst/>
            <a:ahLst/>
            <a:cxnLst>
              <a:cxn ang="0">
                <a:pos x="100" y="38"/>
              </a:cxn>
              <a:cxn ang="0">
                <a:pos x="48" y="0"/>
              </a:cxn>
              <a:cxn ang="0">
                <a:pos x="26" y="38"/>
              </a:cxn>
              <a:cxn ang="0">
                <a:pos x="36" y="64"/>
              </a:cxn>
              <a:cxn ang="0">
                <a:pos x="0" y="154"/>
              </a:cxn>
              <a:cxn ang="0">
                <a:pos x="69" y="217"/>
              </a:cxn>
              <a:cxn ang="0">
                <a:pos x="90" y="319"/>
              </a:cxn>
              <a:cxn ang="0">
                <a:pos x="142" y="293"/>
              </a:cxn>
              <a:cxn ang="0">
                <a:pos x="170" y="319"/>
              </a:cxn>
              <a:cxn ang="0">
                <a:pos x="265" y="328"/>
              </a:cxn>
              <a:cxn ang="0">
                <a:pos x="272" y="319"/>
              </a:cxn>
              <a:cxn ang="0">
                <a:pos x="366" y="187"/>
              </a:cxn>
              <a:cxn ang="0">
                <a:pos x="251" y="170"/>
              </a:cxn>
              <a:cxn ang="0">
                <a:pos x="213" y="128"/>
              </a:cxn>
              <a:cxn ang="0">
                <a:pos x="159" y="106"/>
              </a:cxn>
              <a:cxn ang="0">
                <a:pos x="100" y="38"/>
              </a:cxn>
              <a:cxn ang="0">
                <a:pos x="100" y="38"/>
              </a:cxn>
            </a:cxnLst>
            <a:rect l="0" t="0" r="r" b="b"/>
            <a:pathLst>
              <a:path w="366" h="328">
                <a:moveTo>
                  <a:pt x="100" y="38"/>
                </a:moveTo>
                <a:lnTo>
                  <a:pt x="48" y="0"/>
                </a:lnTo>
                <a:lnTo>
                  <a:pt x="26" y="38"/>
                </a:lnTo>
                <a:lnTo>
                  <a:pt x="36" y="64"/>
                </a:lnTo>
                <a:lnTo>
                  <a:pt x="0" y="154"/>
                </a:lnTo>
                <a:lnTo>
                  <a:pt x="69" y="217"/>
                </a:lnTo>
                <a:lnTo>
                  <a:pt x="90" y="319"/>
                </a:lnTo>
                <a:lnTo>
                  <a:pt x="142" y="293"/>
                </a:lnTo>
                <a:lnTo>
                  <a:pt x="170" y="319"/>
                </a:lnTo>
                <a:lnTo>
                  <a:pt x="265" y="328"/>
                </a:lnTo>
                <a:lnTo>
                  <a:pt x="272" y="319"/>
                </a:lnTo>
                <a:lnTo>
                  <a:pt x="366" y="187"/>
                </a:lnTo>
                <a:lnTo>
                  <a:pt x="251" y="170"/>
                </a:lnTo>
                <a:lnTo>
                  <a:pt x="213" y="128"/>
                </a:lnTo>
                <a:lnTo>
                  <a:pt x="159" y="106"/>
                </a:lnTo>
                <a:lnTo>
                  <a:pt x="100" y="38"/>
                </a:lnTo>
                <a:lnTo>
                  <a:pt x="100" y="38"/>
                </a:lnTo>
                <a:close/>
              </a:path>
            </a:pathLst>
          </a:custGeom>
          <a:solidFill>
            <a:srgbClr val="B3C78F"/>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20"/>
          <p:cNvSpPr>
            <a:spLocks/>
          </p:cNvSpPr>
          <p:nvPr/>
        </p:nvSpPr>
        <p:spPr bwMode="auto">
          <a:xfrm>
            <a:off x="2820988" y="1757363"/>
            <a:ext cx="419100" cy="365522"/>
          </a:xfrm>
          <a:custGeom>
            <a:avLst/>
            <a:gdLst/>
            <a:ahLst/>
            <a:cxnLst>
              <a:cxn ang="0">
                <a:pos x="137" y="9"/>
              </a:cxn>
              <a:cxn ang="0">
                <a:pos x="42" y="0"/>
              </a:cxn>
              <a:cxn ang="0">
                <a:pos x="31" y="180"/>
              </a:cxn>
              <a:cxn ang="0">
                <a:pos x="0" y="298"/>
              </a:cxn>
              <a:cxn ang="0">
                <a:pos x="238" y="307"/>
              </a:cxn>
              <a:cxn ang="0">
                <a:pos x="264" y="307"/>
              </a:cxn>
              <a:cxn ang="0">
                <a:pos x="260" y="234"/>
              </a:cxn>
              <a:cxn ang="0">
                <a:pos x="191" y="123"/>
              </a:cxn>
              <a:cxn ang="0">
                <a:pos x="137" y="9"/>
              </a:cxn>
              <a:cxn ang="0">
                <a:pos x="137" y="9"/>
              </a:cxn>
            </a:cxnLst>
            <a:rect l="0" t="0" r="r" b="b"/>
            <a:pathLst>
              <a:path w="264" h="307">
                <a:moveTo>
                  <a:pt x="137" y="9"/>
                </a:moveTo>
                <a:lnTo>
                  <a:pt x="42" y="0"/>
                </a:lnTo>
                <a:lnTo>
                  <a:pt x="31" y="180"/>
                </a:lnTo>
                <a:lnTo>
                  <a:pt x="0" y="298"/>
                </a:lnTo>
                <a:lnTo>
                  <a:pt x="238" y="307"/>
                </a:lnTo>
                <a:lnTo>
                  <a:pt x="264" y="307"/>
                </a:lnTo>
                <a:lnTo>
                  <a:pt x="260" y="234"/>
                </a:lnTo>
                <a:lnTo>
                  <a:pt x="191" y="123"/>
                </a:lnTo>
                <a:lnTo>
                  <a:pt x="137" y="9"/>
                </a:lnTo>
                <a:lnTo>
                  <a:pt x="137" y="9"/>
                </a:lnTo>
                <a:close/>
              </a:path>
            </a:pathLst>
          </a:custGeom>
          <a:solidFill>
            <a:srgbClr val="FFCC99"/>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1298576" y="2286000"/>
            <a:ext cx="4575175" cy="2636044"/>
          </a:xfrm>
          <a:custGeom>
            <a:avLst/>
            <a:gdLst/>
            <a:ahLst/>
            <a:cxnLst>
              <a:cxn ang="0">
                <a:pos x="106" y="62"/>
              </a:cxn>
              <a:cxn ang="0">
                <a:pos x="59" y="284"/>
              </a:cxn>
              <a:cxn ang="0">
                <a:pos x="186" y="373"/>
              </a:cxn>
              <a:cxn ang="0">
                <a:pos x="312" y="423"/>
              </a:cxn>
              <a:cxn ang="0">
                <a:pos x="375" y="588"/>
              </a:cxn>
              <a:cxn ang="0">
                <a:pos x="536" y="846"/>
              </a:cxn>
              <a:cxn ang="0">
                <a:pos x="692" y="985"/>
              </a:cxn>
              <a:cxn ang="0">
                <a:pos x="730" y="1049"/>
              </a:cxn>
              <a:cxn ang="0">
                <a:pos x="822" y="1108"/>
              </a:cxn>
              <a:cxn ang="0">
                <a:pos x="869" y="1162"/>
              </a:cxn>
              <a:cxn ang="0">
                <a:pos x="860" y="1212"/>
              </a:cxn>
              <a:cxn ang="0">
                <a:pos x="902" y="1264"/>
              </a:cxn>
              <a:cxn ang="0">
                <a:pos x="919" y="1323"/>
              </a:cxn>
              <a:cxn ang="0">
                <a:pos x="961" y="1351"/>
              </a:cxn>
              <a:cxn ang="0">
                <a:pos x="983" y="1399"/>
              </a:cxn>
              <a:cxn ang="0">
                <a:pos x="1117" y="1486"/>
              </a:cxn>
              <a:cxn ang="0">
                <a:pos x="1138" y="1566"/>
              </a:cxn>
              <a:cxn ang="0">
                <a:pos x="1171" y="1614"/>
              </a:cxn>
              <a:cxn ang="0">
                <a:pos x="1171" y="1710"/>
              </a:cxn>
              <a:cxn ang="0">
                <a:pos x="1176" y="1765"/>
              </a:cxn>
              <a:cxn ang="0">
                <a:pos x="1202" y="1817"/>
              </a:cxn>
              <a:cxn ang="0">
                <a:pos x="1306" y="1888"/>
              </a:cxn>
              <a:cxn ang="0">
                <a:pos x="1344" y="1989"/>
              </a:cxn>
              <a:cxn ang="0">
                <a:pos x="1337" y="2081"/>
              </a:cxn>
              <a:cxn ang="0">
                <a:pos x="1344" y="2150"/>
              </a:cxn>
              <a:cxn ang="0">
                <a:pos x="1391" y="2183"/>
              </a:cxn>
              <a:cxn ang="0">
                <a:pos x="1516" y="2176"/>
              </a:cxn>
              <a:cxn ang="0">
                <a:pos x="1604" y="2112"/>
              </a:cxn>
              <a:cxn ang="0">
                <a:pos x="1554" y="2086"/>
              </a:cxn>
              <a:cxn ang="0">
                <a:pos x="1528" y="1961"/>
              </a:cxn>
              <a:cxn ang="0">
                <a:pos x="1613" y="2020"/>
              </a:cxn>
              <a:cxn ang="0">
                <a:pos x="1717" y="1951"/>
              </a:cxn>
              <a:cxn ang="0">
                <a:pos x="1694" y="1897"/>
              </a:cxn>
              <a:cxn ang="0">
                <a:pos x="1760" y="1876"/>
              </a:cxn>
              <a:cxn ang="0">
                <a:pos x="1819" y="1885"/>
              </a:cxn>
              <a:cxn ang="0">
                <a:pos x="1920" y="1805"/>
              </a:cxn>
              <a:cxn ang="0">
                <a:pos x="2045" y="1767"/>
              </a:cxn>
              <a:cxn ang="0">
                <a:pos x="2062" y="1682"/>
              </a:cxn>
              <a:cxn ang="0">
                <a:pos x="2093" y="1628"/>
              </a:cxn>
              <a:cxn ang="0">
                <a:pos x="2201" y="1606"/>
              </a:cxn>
              <a:cxn ang="0">
                <a:pos x="2270" y="1514"/>
              </a:cxn>
              <a:cxn ang="0">
                <a:pos x="2379" y="1451"/>
              </a:cxn>
              <a:cxn ang="0">
                <a:pos x="2438" y="1422"/>
              </a:cxn>
              <a:cxn ang="0">
                <a:pos x="2497" y="1380"/>
              </a:cxn>
              <a:cxn ang="0">
                <a:pos x="2497" y="1309"/>
              </a:cxn>
              <a:cxn ang="0">
                <a:pos x="2459" y="1219"/>
              </a:cxn>
              <a:cxn ang="0">
                <a:pos x="2518" y="1250"/>
              </a:cxn>
              <a:cxn ang="0">
                <a:pos x="2627" y="1068"/>
              </a:cxn>
            </a:cxnLst>
            <a:rect l="0" t="0" r="r" b="b"/>
            <a:pathLst>
              <a:path w="2882" h="2214">
                <a:moveTo>
                  <a:pt x="156" y="0"/>
                </a:moveTo>
                <a:lnTo>
                  <a:pt x="139" y="47"/>
                </a:lnTo>
                <a:lnTo>
                  <a:pt x="106" y="62"/>
                </a:lnTo>
                <a:lnTo>
                  <a:pt x="31" y="154"/>
                </a:lnTo>
                <a:lnTo>
                  <a:pt x="0" y="225"/>
                </a:lnTo>
                <a:lnTo>
                  <a:pt x="59" y="284"/>
                </a:lnTo>
                <a:lnTo>
                  <a:pt x="111" y="305"/>
                </a:lnTo>
                <a:lnTo>
                  <a:pt x="149" y="352"/>
                </a:lnTo>
                <a:lnTo>
                  <a:pt x="186" y="373"/>
                </a:lnTo>
                <a:lnTo>
                  <a:pt x="220" y="385"/>
                </a:lnTo>
                <a:lnTo>
                  <a:pt x="279" y="395"/>
                </a:lnTo>
                <a:lnTo>
                  <a:pt x="312" y="423"/>
                </a:lnTo>
                <a:lnTo>
                  <a:pt x="316" y="470"/>
                </a:lnTo>
                <a:lnTo>
                  <a:pt x="354" y="525"/>
                </a:lnTo>
                <a:lnTo>
                  <a:pt x="375" y="588"/>
                </a:lnTo>
                <a:lnTo>
                  <a:pt x="468" y="728"/>
                </a:lnTo>
                <a:lnTo>
                  <a:pt x="482" y="777"/>
                </a:lnTo>
                <a:lnTo>
                  <a:pt x="536" y="846"/>
                </a:lnTo>
                <a:lnTo>
                  <a:pt x="569" y="851"/>
                </a:lnTo>
                <a:lnTo>
                  <a:pt x="659" y="926"/>
                </a:lnTo>
                <a:lnTo>
                  <a:pt x="692" y="985"/>
                </a:lnTo>
                <a:lnTo>
                  <a:pt x="697" y="1014"/>
                </a:lnTo>
                <a:lnTo>
                  <a:pt x="720" y="1035"/>
                </a:lnTo>
                <a:lnTo>
                  <a:pt x="730" y="1049"/>
                </a:lnTo>
                <a:lnTo>
                  <a:pt x="768" y="1061"/>
                </a:lnTo>
                <a:lnTo>
                  <a:pt x="801" y="1087"/>
                </a:lnTo>
                <a:lnTo>
                  <a:pt x="822" y="1108"/>
                </a:lnTo>
                <a:lnTo>
                  <a:pt x="831" y="1125"/>
                </a:lnTo>
                <a:lnTo>
                  <a:pt x="864" y="1153"/>
                </a:lnTo>
                <a:lnTo>
                  <a:pt x="869" y="1162"/>
                </a:lnTo>
                <a:lnTo>
                  <a:pt x="860" y="1174"/>
                </a:lnTo>
                <a:lnTo>
                  <a:pt x="853" y="1195"/>
                </a:lnTo>
                <a:lnTo>
                  <a:pt x="860" y="1212"/>
                </a:lnTo>
                <a:lnTo>
                  <a:pt x="853" y="1226"/>
                </a:lnTo>
                <a:lnTo>
                  <a:pt x="864" y="1250"/>
                </a:lnTo>
                <a:lnTo>
                  <a:pt x="902" y="1264"/>
                </a:lnTo>
                <a:lnTo>
                  <a:pt x="912" y="1297"/>
                </a:lnTo>
                <a:lnTo>
                  <a:pt x="912" y="1314"/>
                </a:lnTo>
                <a:lnTo>
                  <a:pt x="919" y="1323"/>
                </a:lnTo>
                <a:lnTo>
                  <a:pt x="935" y="1340"/>
                </a:lnTo>
                <a:lnTo>
                  <a:pt x="957" y="1335"/>
                </a:lnTo>
                <a:lnTo>
                  <a:pt x="961" y="1351"/>
                </a:lnTo>
                <a:lnTo>
                  <a:pt x="961" y="1368"/>
                </a:lnTo>
                <a:lnTo>
                  <a:pt x="966" y="1377"/>
                </a:lnTo>
                <a:lnTo>
                  <a:pt x="983" y="1399"/>
                </a:lnTo>
                <a:lnTo>
                  <a:pt x="1042" y="1436"/>
                </a:lnTo>
                <a:lnTo>
                  <a:pt x="1091" y="1462"/>
                </a:lnTo>
                <a:lnTo>
                  <a:pt x="1117" y="1486"/>
                </a:lnTo>
                <a:lnTo>
                  <a:pt x="1127" y="1500"/>
                </a:lnTo>
                <a:lnTo>
                  <a:pt x="1122" y="1550"/>
                </a:lnTo>
                <a:lnTo>
                  <a:pt x="1138" y="1566"/>
                </a:lnTo>
                <a:lnTo>
                  <a:pt x="1148" y="1583"/>
                </a:lnTo>
                <a:lnTo>
                  <a:pt x="1155" y="1609"/>
                </a:lnTo>
                <a:lnTo>
                  <a:pt x="1171" y="1614"/>
                </a:lnTo>
                <a:lnTo>
                  <a:pt x="1176" y="1668"/>
                </a:lnTo>
                <a:lnTo>
                  <a:pt x="1176" y="1694"/>
                </a:lnTo>
                <a:lnTo>
                  <a:pt x="1171" y="1710"/>
                </a:lnTo>
                <a:lnTo>
                  <a:pt x="1171" y="1720"/>
                </a:lnTo>
                <a:lnTo>
                  <a:pt x="1181" y="1743"/>
                </a:lnTo>
                <a:lnTo>
                  <a:pt x="1176" y="1765"/>
                </a:lnTo>
                <a:lnTo>
                  <a:pt x="1176" y="1774"/>
                </a:lnTo>
                <a:lnTo>
                  <a:pt x="1188" y="1795"/>
                </a:lnTo>
                <a:lnTo>
                  <a:pt x="1202" y="1817"/>
                </a:lnTo>
                <a:lnTo>
                  <a:pt x="1219" y="1817"/>
                </a:lnTo>
                <a:lnTo>
                  <a:pt x="1247" y="1833"/>
                </a:lnTo>
                <a:lnTo>
                  <a:pt x="1306" y="1888"/>
                </a:lnTo>
                <a:lnTo>
                  <a:pt x="1316" y="1935"/>
                </a:lnTo>
                <a:lnTo>
                  <a:pt x="1327" y="1968"/>
                </a:lnTo>
                <a:lnTo>
                  <a:pt x="1344" y="1989"/>
                </a:lnTo>
                <a:lnTo>
                  <a:pt x="1349" y="2006"/>
                </a:lnTo>
                <a:lnTo>
                  <a:pt x="1344" y="2022"/>
                </a:lnTo>
                <a:lnTo>
                  <a:pt x="1337" y="2081"/>
                </a:lnTo>
                <a:lnTo>
                  <a:pt x="1327" y="2112"/>
                </a:lnTo>
                <a:lnTo>
                  <a:pt x="1332" y="2133"/>
                </a:lnTo>
                <a:lnTo>
                  <a:pt x="1344" y="2150"/>
                </a:lnTo>
                <a:lnTo>
                  <a:pt x="1349" y="2162"/>
                </a:lnTo>
                <a:lnTo>
                  <a:pt x="1370" y="2178"/>
                </a:lnTo>
                <a:lnTo>
                  <a:pt x="1391" y="2183"/>
                </a:lnTo>
                <a:lnTo>
                  <a:pt x="1488" y="2214"/>
                </a:lnTo>
                <a:lnTo>
                  <a:pt x="1495" y="2192"/>
                </a:lnTo>
                <a:lnTo>
                  <a:pt x="1516" y="2176"/>
                </a:lnTo>
                <a:lnTo>
                  <a:pt x="1523" y="2145"/>
                </a:lnTo>
                <a:lnTo>
                  <a:pt x="1545" y="2162"/>
                </a:lnTo>
                <a:lnTo>
                  <a:pt x="1604" y="2112"/>
                </a:lnTo>
                <a:lnTo>
                  <a:pt x="1625" y="2086"/>
                </a:lnTo>
                <a:lnTo>
                  <a:pt x="1597" y="2053"/>
                </a:lnTo>
                <a:lnTo>
                  <a:pt x="1554" y="2086"/>
                </a:lnTo>
                <a:lnTo>
                  <a:pt x="1549" y="2074"/>
                </a:lnTo>
                <a:lnTo>
                  <a:pt x="1566" y="2041"/>
                </a:lnTo>
                <a:lnTo>
                  <a:pt x="1528" y="1961"/>
                </a:lnTo>
                <a:lnTo>
                  <a:pt x="1533" y="1930"/>
                </a:lnTo>
                <a:lnTo>
                  <a:pt x="1545" y="1918"/>
                </a:lnTo>
                <a:lnTo>
                  <a:pt x="1613" y="2020"/>
                </a:lnTo>
                <a:lnTo>
                  <a:pt x="1646" y="2027"/>
                </a:lnTo>
                <a:lnTo>
                  <a:pt x="1668" y="2010"/>
                </a:lnTo>
                <a:lnTo>
                  <a:pt x="1717" y="1951"/>
                </a:lnTo>
                <a:lnTo>
                  <a:pt x="1738" y="1940"/>
                </a:lnTo>
                <a:lnTo>
                  <a:pt x="1743" y="1914"/>
                </a:lnTo>
                <a:lnTo>
                  <a:pt x="1694" y="1897"/>
                </a:lnTo>
                <a:lnTo>
                  <a:pt x="1701" y="1876"/>
                </a:lnTo>
                <a:lnTo>
                  <a:pt x="1717" y="1869"/>
                </a:lnTo>
                <a:lnTo>
                  <a:pt x="1760" y="1876"/>
                </a:lnTo>
                <a:lnTo>
                  <a:pt x="1793" y="1859"/>
                </a:lnTo>
                <a:lnTo>
                  <a:pt x="1807" y="1864"/>
                </a:lnTo>
                <a:lnTo>
                  <a:pt x="1819" y="1885"/>
                </a:lnTo>
                <a:lnTo>
                  <a:pt x="1894" y="1831"/>
                </a:lnTo>
                <a:lnTo>
                  <a:pt x="1890" y="1800"/>
                </a:lnTo>
                <a:lnTo>
                  <a:pt x="1920" y="1805"/>
                </a:lnTo>
                <a:lnTo>
                  <a:pt x="1979" y="1784"/>
                </a:lnTo>
                <a:lnTo>
                  <a:pt x="2012" y="1767"/>
                </a:lnTo>
                <a:lnTo>
                  <a:pt x="2045" y="1767"/>
                </a:lnTo>
                <a:lnTo>
                  <a:pt x="2062" y="1725"/>
                </a:lnTo>
                <a:lnTo>
                  <a:pt x="2088" y="1703"/>
                </a:lnTo>
                <a:lnTo>
                  <a:pt x="2062" y="1682"/>
                </a:lnTo>
                <a:lnTo>
                  <a:pt x="2076" y="1654"/>
                </a:lnTo>
                <a:lnTo>
                  <a:pt x="2076" y="1632"/>
                </a:lnTo>
                <a:lnTo>
                  <a:pt x="2093" y="1628"/>
                </a:lnTo>
                <a:lnTo>
                  <a:pt x="2105" y="1670"/>
                </a:lnTo>
                <a:lnTo>
                  <a:pt x="2131" y="1670"/>
                </a:lnTo>
                <a:lnTo>
                  <a:pt x="2201" y="1606"/>
                </a:lnTo>
                <a:lnTo>
                  <a:pt x="2244" y="1573"/>
                </a:lnTo>
                <a:lnTo>
                  <a:pt x="2239" y="1536"/>
                </a:lnTo>
                <a:lnTo>
                  <a:pt x="2270" y="1514"/>
                </a:lnTo>
                <a:lnTo>
                  <a:pt x="2308" y="1481"/>
                </a:lnTo>
                <a:lnTo>
                  <a:pt x="2357" y="1481"/>
                </a:lnTo>
                <a:lnTo>
                  <a:pt x="2379" y="1451"/>
                </a:lnTo>
                <a:lnTo>
                  <a:pt x="2405" y="1451"/>
                </a:lnTo>
                <a:lnTo>
                  <a:pt x="2412" y="1422"/>
                </a:lnTo>
                <a:lnTo>
                  <a:pt x="2438" y="1422"/>
                </a:lnTo>
                <a:lnTo>
                  <a:pt x="2466" y="1406"/>
                </a:lnTo>
                <a:lnTo>
                  <a:pt x="2475" y="1375"/>
                </a:lnTo>
                <a:lnTo>
                  <a:pt x="2497" y="1380"/>
                </a:lnTo>
                <a:lnTo>
                  <a:pt x="2508" y="1363"/>
                </a:lnTo>
                <a:lnTo>
                  <a:pt x="2513" y="1337"/>
                </a:lnTo>
                <a:lnTo>
                  <a:pt x="2497" y="1309"/>
                </a:lnTo>
                <a:lnTo>
                  <a:pt x="2466" y="1288"/>
                </a:lnTo>
                <a:lnTo>
                  <a:pt x="2454" y="1262"/>
                </a:lnTo>
                <a:lnTo>
                  <a:pt x="2459" y="1219"/>
                </a:lnTo>
                <a:lnTo>
                  <a:pt x="2480" y="1224"/>
                </a:lnTo>
                <a:lnTo>
                  <a:pt x="2475" y="1262"/>
                </a:lnTo>
                <a:lnTo>
                  <a:pt x="2518" y="1250"/>
                </a:lnTo>
                <a:lnTo>
                  <a:pt x="2539" y="1212"/>
                </a:lnTo>
                <a:lnTo>
                  <a:pt x="2556" y="1165"/>
                </a:lnTo>
                <a:lnTo>
                  <a:pt x="2627" y="1068"/>
                </a:lnTo>
                <a:lnTo>
                  <a:pt x="2719" y="959"/>
                </a:lnTo>
                <a:lnTo>
                  <a:pt x="2882" y="834"/>
                </a:lnTo>
              </a:path>
            </a:pathLst>
          </a:custGeom>
          <a:noFill/>
          <a:ln w="11113"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19" name="Group 118"/>
          <p:cNvGrpSpPr/>
          <p:nvPr/>
        </p:nvGrpSpPr>
        <p:grpSpPr>
          <a:xfrm>
            <a:off x="409576" y="857251"/>
            <a:ext cx="8324850" cy="2421731"/>
            <a:chOff x="409576" y="1143000"/>
            <a:chExt cx="8324850" cy="3228975"/>
          </a:xfrm>
        </p:grpSpPr>
        <p:sp>
          <p:nvSpPr>
            <p:cNvPr id="1146" name="Freeform 122"/>
            <p:cNvSpPr>
              <a:spLocks/>
            </p:cNvSpPr>
            <p:nvPr/>
          </p:nvSpPr>
          <p:spPr bwMode="auto">
            <a:xfrm>
              <a:off x="409576" y="1143000"/>
              <a:ext cx="8162925" cy="3228975"/>
            </a:xfrm>
            <a:custGeom>
              <a:avLst/>
              <a:gdLst/>
              <a:ahLst/>
              <a:cxnLst>
                <a:cxn ang="0">
                  <a:pos x="3295" y="38"/>
                </a:cxn>
                <a:cxn ang="0">
                  <a:pos x="3912" y="38"/>
                </a:cxn>
                <a:cxn ang="0">
                  <a:pos x="4762" y="33"/>
                </a:cxn>
                <a:cxn ang="0">
                  <a:pos x="4987" y="151"/>
                </a:cxn>
                <a:cxn ang="0">
                  <a:pos x="5024" y="274"/>
                </a:cxn>
                <a:cxn ang="0">
                  <a:pos x="5003" y="317"/>
                </a:cxn>
                <a:cxn ang="0">
                  <a:pos x="4890" y="286"/>
                </a:cxn>
                <a:cxn ang="0">
                  <a:pos x="4826" y="366"/>
                </a:cxn>
                <a:cxn ang="0">
                  <a:pos x="4698" y="376"/>
                </a:cxn>
                <a:cxn ang="0">
                  <a:pos x="4547" y="279"/>
                </a:cxn>
                <a:cxn ang="0">
                  <a:pos x="4538" y="262"/>
                </a:cxn>
                <a:cxn ang="0">
                  <a:pos x="4533" y="498"/>
                </a:cxn>
                <a:cxn ang="0">
                  <a:pos x="4880" y="451"/>
                </a:cxn>
                <a:cxn ang="0">
                  <a:pos x="4935" y="553"/>
                </a:cxn>
                <a:cxn ang="0">
                  <a:pos x="4880" y="664"/>
                </a:cxn>
                <a:cxn ang="0">
                  <a:pos x="4977" y="541"/>
                </a:cxn>
                <a:cxn ang="0">
                  <a:pos x="5109" y="524"/>
                </a:cxn>
                <a:cxn ang="0">
                  <a:pos x="5109" y="676"/>
                </a:cxn>
                <a:cxn ang="0">
                  <a:pos x="5041" y="735"/>
                </a:cxn>
                <a:cxn ang="0">
                  <a:pos x="4923" y="917"/>
                </a:cxn>
                <a:cxn ang="0">
                  <a:pos x="4731" y="905"/>
                </a:cxn>
                <a:cxn ang="0">
                  <a:pos x="4672" y="761"/>
                </a:cxn>
                <a:cxn ang="0">
                  <a:pos x="4606" y="824"/>
                </a:cxn>
                <a:cxn ang="0">
                  <a:pos x="4483" y="824"/>
                </a:cxn>
                <a:cxn ang="0">
                  <a:pos x="4521" y="938"/>
                </a:cxn>
                <a:cxn ang="0">
                  <a:pos x="4639" y="1006"/>
                </a:cxn>
                <a:cxn ang="0">
                  <a:pos x="4656" y="1082"/>
                </a:cxn>
                <a:cxn ang="0">
                  <a:pos x="4424" y="1167"/>
                </a:cxn>
                <a:cxn ang="0">
                  <a:pos x="4351" y="1136"/>
                </a:cxn>
                <a:cxn ang="0">
                  <a:pos x="4571" y="1254"/>
                </a:cxn>
                <a:cxn ang="0">
                  <a:pos x="4635" y="1184"/>
                </a:cxn>
                <a:cxn ang="0">
                  <a:pos x="4698" y="1233"/>
                </a:cxn>
                <a:cxn ang="0">
                  <a:pos x="4757" y="1280"/>
                </a:cxn>
                <a:cxn ang="0">
                  <a:pos x="4644" y="1399"/>
                </a:cxn>
                <a:cxn ang="0">
                  <a:pos x="4571" y="1377"/>
                </a:cxn>
                <a:cxn ang="0">
                  <a:pos x="4436" y="1391"/>
                </a:cxn>
                <a:cxn ang="0">
                  <a:pos x="4195" y="1521"/>
                </a:cxn>
                <a:cxn ang="0">
                  <a:pos x="4110" y="1377"/>
                </a:cxn>
                <a:cxn ang="0">
                  <a:pos x="4162" y="1538"/>
                </a:cxn>
                <a:cxn ang="0">
                  <a:pos x="3836" y="1970"/>
                </a:cxn>
                <a:cxn ang="0">
                  <a:pos x="3586" y="2013"/>
                </a:cxn>
                <a:cxn ang="0">
                  <a:pos x="2910" y="1484"/>
                </a:cxn>
                <a:cxn ang="0">
                  <a:pos x="2114" y="1328"/>
                </a:cxn>
                <a:cxn ang="0">
                  <a:pos x="1949" y="1129"/>
                </a:cxn>
                <a:cxn ang="0">
                  <a:pos x="1391" y="1044"/>
                </a:cxn>
                <a:cxn ang="0">
                  <a:pos x="980" y="1099"/>
                </a:cxn>
                <a:cxn ang="0">
                  <a:pos x="482" y="1205"/>
                </a:cxn>
                <a:cxn ang="0">
                  <a:pos x="0" y="1200"/>
                </a:cxn>
                <a:cxn ang="0">
                  <a:pos x="187" y="895"/>
                </a:cxn>
                <a:cxn ang="0">
                  <a:pos x="609" y="697"/>
                </a:cxn>
                <a:cxn ang="0">
                  <a:pos x="909" y="494"/>
                </a:cxn>
                <a:cxn ang="0">
                  <a:pos x="1087" y="468"/>
                </a:cxn>
                <a:cxn ang="0">
                  <a:pos x="1424" y="258"/>
                </a:cxn>
                <a:cxn ang="0">
                  <a:pos x="1594" y="0"/>
                </a:cxn>
                <a:cxn ang="0">
                  <a:pos x="2520" y="33"/>
                </a:cxn>
              </a:cxnLst>
              <a:rect l="0" t="0" r="r" b="b"/>
              <a:pathLst>
                <a:path w="5142" h="2034">
                  <a:moveTo>
                    <a:pt x="2558" y="33"/>
                  </a:moveTo>
                  <a:lnTo>
                    <a:pt x="2745" y="38"/>
                  </a:lnTo>
                  <a:lnTo>
                    <a:pt x="2884" y="38"/>
                  </a:lnTo>
                  <a:lnTo>
                    <a:pt x="3045" y="33"/>
                  </a:lnTo>
                  <a:lnTo>
                    <a:pt x="3104" y="38"/>
                  </a:lnTo>
                  <a:lnTo>
                    <a:pt x="3295" y="38"/>
                  </a:lnTo>
                  <a:lnTo>
                    <a:pt x="3345" y="38"/>
                  </a:lnTo>
                  <a:lnTo>
                    <a:pt x="3510" y="38"/>
                  </a:lnTo>
                  <a:lnTo>
                    <a:pt x="3586" y="45"/>
                  </a:lnTo>
                  <a:lnTo>
                    <a:pt x="3739" y="38"/>
                  </a:lnTo>
                  <a:lnTo>
                    <a:pt x="3836" y="33"/>
                  </a:lnTo>
                  <a:lnTo>
                    <a:pt x="3912" y="38"/>
                  </a:lnTo>
                  <a:lnTo>
                    <a:pt x="4162" y="33"/>
                  </a:lnTo>
                  <a:lnTo>
                    <a:pt x="4276" y="33"/>
                  </a:lnTo>
                  <a:lnTo>
                    <a:pt x="4415" y="33"/>
                  </a:lnTo>
                  <a:lnTo>
                    <a:pt x="4644" y="28"/>
                  </a:lnTo>
                  <a:lnTo>
                    <a:pt x="4672" y="28"/>
                  </a:lnTo>
                  <a:lnTo>
                    <a:pt x="4762" y="33"/>
                  </a:lnTo>
                  <a:lnTo>
                    <a:pt x="4897" y="28"/>
                  </a:lnTo>
                  <a:lnTo>
                    <a:pt x="4939" y="33"/>
                  </a:lnTo>
                  <a:lnTo>
                    <a:pt x="4918" y="59"/>
                  </a:lnTo>
                  <a:lnTo>
                    <a:pt x="4949" y="76"/>
                  </a:lnTo>
                  <a:lnTo>
                    <a:pt x="4956" y="104"/>
                  </a:lnTo>
                  <a:lnTo>
                    <a:pt x="4987" y="151"/>
                  </a:lnTo>
                  <a:lnTo>
                    <a:pt x="5020" y="130"/>
                  </a:lnTo>
                  <a:lnTo>
                    <a:pt x="5036" y="236"/>
                  </a:lnTo>
                  <a:lnTo>
                    <a:pt x="5062" y="286"/>
                  </a:lnTo>
                  <a:lnTo>
                    <a:pt x="5079" y="376"/>
                  </a:lnTo>
                  <a:lnTo>
                    <a:pt x="5062" y="366"/>
                  </a:lnTo>
                  <a:lnTo>
                    <a:pt x="5024" y="274"/>
                  </a:lnTo>
                  <a:lnTo>
                    <a:pt x="5003" y="258"/>
                  </a:lnTo>
                  <a:lnTo>
                    <a:pt x="4998" y="227"/>
                  </a:lnTo>
                  <a:lnTo>
                    <a:pt x="4977" y="220"/>
                  </a:lnTo>
                  <a:lnTo>
                    <a:pt x="4982" y="258"/>
                  </a:lnTo>
                  <a:lnTo>
                    <a:pt x="4977" y="286"/>
                  </a:lnTo>
                  <a:lnTo>
                    <a:pt x="5003" y="317"/>
                  </a:lnTo>
                  <a:lnTo>
                    <a:pt x="4977" y="312"/>
                  </a:lnTo>
                  <a:lnTo>
                    <a:pt x="4885" y="220"/>
                  </a:lnTo>
                  <a:lnTo>
                    <a:pt x="4868" y="220"/>
                  </a:lnTo>
                  <a:lnTo>
                    <a:pt x="4859" y="241"/>
                  </a:lnTo>
                  <a:lnTo>
                    <a:pt x="4890" y="258"/>
                  </a:lnTo>
                  <a:lnTo>
                    <a:pt x="4890" y="286"/>
                  </a:lnTo>
                  <a:lnTo>
                    <a:pt x="4927" y="312"/>
                  </a:lnTo>
                  <a:lnTo>
                    <a:pt x="4927" y="333"/>
                  </a:lnTo>
                  <a:lnTo>
                    <a:pt x="4868" y="343"/>
                  </a:lnTo>
                  <a:lnTo>
                    <a:pt x="4805" y="295"/>
                  </a:lnTo>
                  <a:lnTo>
                    <a:pt x="4833" y="354"/>
                  </a:lnTo>
                  <a:lnTo>
                    <a:pt x="4826" y="366"/>
                  </a:lnTo>
                  <a:lnTo>
                    <a:pt x="4746" y="317"/>
                  </a:lnTo>
                  <a:lnTo>
                    <a:pt x="4731" y="321"/>
                  </a:lnTo>
                  <a:lnTo>
                    <a:pt x="4724" y="338"/>
                  </a:lnTo>
                  <a:lnTo>
                    <a:pt x="4762" y="359"/>
                  </a:lnTo>
                  <a:lnTo>
                    <a:pt x="4757" y="376"/>
                  </a:lnTo>
                  <a:lnTo>
                    <a:pt x="4698" y="376"/>
                  </a:lnTo>
                  <a:lnTo>
                    <a:pt x="4698" y="413"/>
                  </a:lnTo>
                  <a:lnTo>
                    <a:pt x="4661" y="430"/>
                  </a:lnTo>
                  <a:lnTo>
                    <a:pt x="4597" y="409"/>
                  </a:lnTo>
                  <a:lnTo>
                    <a:pt x="4571" y="409"/>
                  </a:lnTo>
                  <a:lnTo>
                    <a:pt x="4547" y="333"/>
                  </a:lnTo>
                  <a:lnTo>
                    <a:pt x="4547" y="279"/>
                  </a:lnTo>
                  <a:lnTo>
                    <a:pt x="4575" y="241"/>
                  </a:lnTo>
                  <a:lnTo>
                    <a:pt x="4559" y="215"/>
                  </a:lnTo>
                  <a:lnTo>
                    <a:pt x="4538" y="189"/>
                  </a:lnTo>
                  <a:lnTo>
                    <a:pt x="4516" y="194"/>
                  </a:lnTo>
                  <a:lnTo>
                    <a:pt x="4542" y="236"/>
                  </a:lnTo>
                  <a:lnTo>
                    <a:pt x="4538" y="262"/>
                  </a:lnTo>
                  <a:lnTo>
                    <a:pt x="4521" y="286"/>
                  </a:lnTo>
                  <a:lnTo>
                    <a:pt x="4516" y="317"/>
                  </a:lnTo>
                  <a:lnTo>
                    <a:pt x="4526" y="376"/>
                  </a:lnTo>
                  <a:lnTo>
                    <a:pt x="4559" y="447"/>
                  </a:lnTo>
                  <a:lnTo>
                    <a:pt x="4538" y="461"/>
                  </a:lnTo>
                  <a:lnTo>
                    <a:pt x="4533" y="498"/>
                  </a:lnTo>
                  <a:lnTo>
                    <a:pt x="4694" y="477"/>
                  </a:lnTo>
                  <a:lnTo>
                    <a:pt x="4731" y="461"/>
                  </a:lnTo>
                  <a:lnTo>
                    <a:pt x="4741" y="498"/>
                  </a:lnTo>
                  <a:lnTo>
                    <a:pt x="4788" y="489"/>
                  </a:lnTo>
                  <a:lnTo>
                    <a:pt x="4795" y="473"/>
                  </a:lnTo>
                  <a:lnTo>
                    <a:pt x="4880" y="451"/>
                  </a:lnTo>
                  <a:lnTo>
                    <a:pt x="4944" y="461"/>
                  </a:lnTo>
                  <a:lnTo>
                    <a:pt x="4935" y="482"/>
                  </a:lnTo>
                  <a:lnTo>
                    <a:pt x="4956" y="494"/>
                  </a:lnTo>
                  <a:lnTo>
                    <a:pt x="4949" y="524"/>
                  </a:lnTo>
                  <a:lnTo>
                    <a:pt x="4923" y="536"/>
                  </a:lnTo>
                  <a:lnTo>
                    <a:pt x="4935" y="553"/>
                  </a:lnTo>
                  <a:lnTo>
                    <a:pt x="4939" y="595"/>
                  </a:lnTo>
                  <a:lnTo>
                    <a:pt x="4918" y="600"/>
                  </a:lnTo>
                  <a:lnTo>
                    <a:pt x="4913" y="617"/>
                  </a:lnTo>
                  <a:lnTo>
                    <a:pt x="4939" y="633"/>
                  </a:lnTo>
                  <a:lnTo>
                    <a:pt x="4939" y="671"/>
                  </a:lnTo>
                  <a:lnTo>
                    <a:pt x="4880" y="664"/>
                  </a:lnTo>
                  <a:lnTo>
                    <a:pt x="4918" y="697"/>
                  </a:lnTo>
                  <a:lnTo>
                    <a:pt x="4956" y="697"/>
                  </a:lnTo>
                  <a:lnTo>
                    <a:pt x="4956" y="692"/>
                  </a:lnTo>
                  <a:lnTo>
                    <a:pt x="4977" y="633"/>
                  </a:lnTo>
                  <a:lnTo>
                    <a:pt x="4982" y="579"/>
                  </a:lnTo>
                  <a:lnTo>
                    <a:pt x="4977" y="541"/>
                  </a:lnTo>
                  <a:lnTo>
                    <a:pt x="5003" y="510"/>
                  </a:lnTo>
                  <a:lnTo>
                    <a:pt x="5036" y="515"/>
                  </a:lnTo>
                  <a:lnTo>
                    <a:pt x="5041" y="482"/>
                  </a:lnTo>
                  <a:lnTo>
                    <a:pt x="5062" y="468"/>
                  </a:lnTo>
                  <a:lnTo>
                    <a:pt x="5105" y="498"/>
                  </a:lnTo>
                  <a:lnTo>
                    <a:pt x="5109" y="524"/>
                  </a:lnTo>
                  <a:lnTo>
                    <a:pt x="5126" y="558"/>
                  </a:lnTo>
                  <a:lnTo>
                    <a:pt x="5142" y="579"/>
                  </a:lnTo>
                  <a:lnTo>
                    <a:pt x="5131" y="638"/>
                  </a:lnTo>
                  <a:lnTo>
                    <a:pt x="5138" y="671"/>
                  </a:lnTo>
                  <a:lnTo>
                    <a:pt x="5121" y="664"/>
                  </a:lnTo>
                  <a:lnTo>
                    <a:pt x="5109" y="676"/>
                  </a:lnTo>
                  <a:lnTo>
                    <a:pt x="5126" y="709"/>
                  </a:lnTo>
                  <a:lnTo>
                    <a:pt x="5121" y="739"/>
                  </a:lnTo>
                  <a:lnTo>
                    <a:pt x="5088" y="761"/>
                  </a:lnTo>
                  <a:lnTo>
                    <a:pt x="5072" y="765"/>
                  </a:lnTo>
                  <a:lnTo>
                    <a:pt x="5062" y="751"/>
                  </a:lnTo>
                  <a:lnTo>
                    <a:pt x="5041" y="735"/>
                  </a:lnTo>
                  <a:lnTo>
                    <a:pt x="5024" y="787"/>
                  </a:lnTo>
                  <a:lnTo>
                    <a:pt x="4998" y="787"/>
                  </a:lnTo>
                  <a:lnTo>
                    <a:pt x="4987" y="832"/>
                  </a:lnTo>
                  <a:lnTo>
                    <a:pt x="4965" y="874"/>
                  </a:lnTo>
                  <a:lnTo>
                    <a:pt x="4939" y="846"/>
                  </a:lnTo>
                  <a:lnTo>
                    <a:pt x="4923" y="917"/>
                  </a:lnTo>
                  <a:lnTo>
                    <a:pt x="4880" y="938"/>
                  </a:lnTo>
                  <a:lnTo>
                    <a:pt x="4816" y="917"/>
                  </a:lnTo>
                  <a:lnTo>
                    <a:pt x="4809" y="926"/>
                  </a:lnTo>
                  <a:lnTo>
                    <a:pt x="4767" y="891"/>
                  </a:lnTo>
                  <a:lnTo>
                    <a:pt x="4762" y="921"/>
                  </a:lnTo>
                  <a:lnTo>
                    <a:pt x="4731" y="905"/>
                  </a:lnTo>
                  <a:lnTo>
                    <a:pt x="4741" y="867"/>
                  </a:lnTo>
                  <a:lnTo>
                    <a:pt x="4661" y="900"/>
                  </a:lnTo>
                  <a:lnTo>
                    <a:pt x="4644" y="824"/>
                  </a:lnTo>
                  <a:lnTo>
                    <a:pt x="4694" y="810"/>
                  </a:lnTo>
                  <a:lnTo>
                    <a:pt x="4698" y="777"/>
                  </a:lnTo>
                  <a:lnTo>
                    <a:pt x="4672" y="761"/>
                  </a:lnTo>
                  <a:lnTo>
                    <a:pt x="4672" y="782"/>
                  </a:lnTo>
                  <a:lnTo>
                    <a:pt x="4639" y="787"/>
                  </a:lnTo>
                  <a:lnTo>
                    <a:pt x="4618" y="799"/>
                  </a:lnTo>
                  <a:lnTo>
                    <a:pt x="4585" y="777"/>
                  </a:lnTo>
                  <a:lnTo>
                    <a:pt x="4564" y="787"/>
                  </a:lnTo>
                  <a:lnTo>
                    <a:pt x="4606" y="824"/>
                  </a:lnTo>
                  <a:lnTo>
                    <a:pt x="4601" y="841"/>
                  </a:lnTo>
                  <a:lnTo>
                    <a:pt x="4613" y="879"/>
                  </a:lnTo>
                  <a:lnTo>
                    <a:pt x="4585" y="895"/>
                  </a:lnTo>
                  <a:lnTo>
                    <a:pt x="4554" y="867"/>
                  </a:lnTo>
                  <a:lnTo>
                    <a:pt x="4495" y="858"/>
                  </a:lnTo>
                  <a:lnTo>
                    <a:pt x="4483" y="824"/>
                  </a:lnTo>
                  <a:lnTo>
                    <a:pt x="4457" y="846"/>
                  </a:lnTo>
                  <a:lnTo>
                    <a:pt x="4372" y="810"/>
                  </a:lnTo>
                  <a:lnTo>
                    <a:pt x="4356" y="832"/>
                  </a:lnTo>
                  <a:lnTo>
                    <a:pt x="4389" y="862"/>
                  </a:lnTo>
                  <a:lnTo>
                    <a:pt x="4521" y="905"/>
                  </a:lnTo>
                  <a:lnTo>
                    <a:pt x="4521" y="938"/>
                  </a:lnTo>
                  <a:lnTo>
                    <a:pt x="4571" y="938"/>
                  </a:lnTo>
                  <a:lnTo>
                    <a:pt x="4597" y="971"/>
                  </a:lnTo>
                  <a:lnTo>
                    <a:pt x="4606" y="943"/>
                  </a:lnTo>
                  <a:lnTo>
                    <a:pt x="4677" y="959"/>
                  </a:lnTo>
                  <a:lnTo>
                    <a:pt x="4677" y="1006"/>
                  </a:lnTo>
                  <a:lnTo>
                    <a:pt x="4639" y="1006"/>
                  </a:lnTo>
                  <a:lnTo>
                    <a:pt x="4656" y="1044"/>
                  </a:lnTo>
                  <a:lnTo>
                    <a:pt x="4623" y="1028"/>
                  </a:lnTo>
                  <a:lnTo>
                    <a:pt x="4580" y="1056"/>
                  </a:lnTo>
                  <a:lnTo>
                    <a:pt x="4613" y="1082"/>
                  </a:lnTo>
                  <a:lnTo>
                    <a:pt x="4639" y="1065"/>
                  </a:lnTo>
                  <a:lnTo>
                    <a:pt x="4656" y="1082"/>
                  </a:lnTo>
                  <a:lnTo>
                    <a:pt x="4601" y="1125"/>
                  </a:lnTo>
                  <a:lnTo>
                    <a:pt x="4592" y="1158"/>
                  </a:lnTo>
                  <a:lnTo>
                    <a:pt x="4559" y="1158"/>
                  </a:lnTo>
                  <a:lnTo>
                    <a:pt x="4483" y="1205"/>
                  </a:lnTo>
                  <a:lnTo>
                    <a:pt x="4453" y="1174"/>
                  </a:lnTo>
                  <a:lnTo>
                    <a:pt x="4424" y="1167"/>
                  </a:lnTo>
                  <a:lnTo>
                    <a:pt x="4410" y="1136"/>
                  </a:lnTo>
                  <a:lnTo>
                    <a:pt x="4382" y="1129"/>
                  </a:lnTo>
                  <a:lnTo>
                    <a:pt x="4339" y="1073"/>
                  </a:lnTo>
                  <a:lnTo>
                    <a:pt x="4323" y="1082"/>
                  </a:lnTo>
                  <a:lnTo>
                    <a:pt x="4318" y="1120"/>
                  </a:lnTo>
                  <a:lnTo>
                    <a:pt x="4351" y="1136"/>
                  </a:lnTo>
                  <a:lnTo>
                    <a:pt x="4403" y="1205"/>
                  </a:lnTo>
                  <a:lnTo>
                    <a:pt x="4457" y="1238"/>
                  </a:lnTo>
                  <a:lnTo>
                    <a:pt x="4521" y="1254"/>
                  </a:lnTo>
                  <a:lnTo>
                    <a:pt x="4542" y="1226"/>
                  </a:lnTo>
                  <a:lnTo>
                    <a:pt x="4571" y="1221"/>
                  </a:lnTo>
                  <a:lnTo>
                    <a:pt x="4571" y="1254"/>
                  </a:lnTo>
                  <a:lnTo>
                    <a:pt x="4592" y="1254"/>
                  </a:lnTo>
                  <a:lnTo>
                    <a:pt x="4580" y="1210"/>
                  </a:lnTo>
                  <a:lnTo>
                    <a:pt x="4606" y="1205"/>
                  </a:lnTo>
                  <a:lnTo>
                    <a:pt x="4627" y="1243"/>
                  </a:lnTo>
                  <a:lnTo>
                    <a:pt x="4644" y="1243"/>
                  </a:lnTo>
                  <a:lnTo>
                    <a:pt x="4635" y="1184"/>
                  </a:lnTo>
                  <a:lnTo>
                    <a:pt x="4677" y="1184"/>
                  </a:lnTo>
                  <a:lnTo>
                    <a:pt x="4687" y="1146"/>
                  </a:lnTo>
                  <a:lnTo>
                    <a:pt x="4715" y="1146"/>
                  </a:lnTo>
                  <a:lnTo>
                    <a:pt x="4708" y="1179"/>
                  </a:lnTo>
                  <a:lnTo>
                    <a:pt x="4724" y="1195"/>
                  </a:lnTo>
                  <a:lnTo>
                    <a:pt x="4698" y="1233"/>
                  </a:lnTo>
                  <a:lnTo>
                    <a:pt x="4746" y="1233"/>
                  </a:lnTo>
                  <a:lnTo>
                    <a:pt x="4779" y="1174"/>
                  </a:lnTo>
                  <a:lnTo>
                    <a:pt x="4800" y="1226"/>
                  </a:lnTo>
                  <a:lnTo>
                    <a:pt x="4774" y="1238"/>
                  </a:lnTo>
                  <a:lnTo>
                    <a:pt x="4783" y="1259"/>
                  </a:lnTo>
                  <a:lnTo>
                    <a:pt x="4757" y="1280"/>
                  </a:lnTo>
                  <a:lnTo>
                    <a:pt x="4731" y="1280"/>
                  </a:lnTo>
                  <a:lnTo>
                    <a:pt x="4720" y="1311"/>
                  </a:lnTo>
                  <a:lnTo>
                    <a:pt x="4703" y="1335"/>
                  </a:lnTo>
                  <a:lnTo>
                    <a:pt x="4677" y="1356"/>
                  </a:lnTo>
                  <a:lnTo>
                    <a:pt x="4672" y="1382"/>
                  </a:lnTo>
                  <a:lnTo>
                    <a:pt x="4644" y="1399"/>
                  </a:lnTo>
                  <a:lnTo>
                    <a:pt x="4623" y="1387"/>
                  </a:lnTo>
                  <a:lnTo>
                    <a:pt x="4627" y="1349"/>
                  </a:lnTo>
                  <a:lnTo>
                    <a:pt x="4606" y="1344"/>
                  </a:lnTo>
                  <a:lnTo>
                    <a:pt x="4601" y="1382"/>
                  </a:lnTo>
                  <a:lnTo>
                    <a:pt x="4585" y="1387"/>
                  </a:lnTo>
                  <a:lnTo>
                    <a:pt x="4571" y="1377"/>
                  </a:lnTo>
                  <a:lnTo>
                    <a:pt x="4571" y="1344"/>
                  </a:lnTo>
                  <a:lnTo>
                    <a:pt x="4538" y="1344"/>
                  </a:lnTo>
                  <a:lnTo>
                    <a:pt x="4526" y="1370"/>
                  </a:lnTo>
                  <a:lnTo>
                    <a:pt x="4559" y="1382"/>
                  </a:lnTo>
                  <a:lnTo>
                    <a:pt x="4542" y="1399"/>
                  </a:lnTo>
                  <a:lnTo>
                    <a:pt x="4436" y="1391"/>
                  </a:lnTo>
                  <a:lnTo>
                    <a:pt x="4330" y="1429"/>
                  </a:lnTo>
                  <a:lnTo>
                    <a:pt x="4309" y="1365"/>
                  </a:lnTo>
                  <a:lnTo>
                    <a:pt x="4285" y="1361"/>
                  </a:lnTo>
                  <a:lnTo>
                    <a:pt x="4297" y="1403"/>
                  </a:lnTo>
                  <a:lnTo>
                    <a:pt x="4285" y="1462"/>
                  </a:lnTo>
                  <a:lnTo>
                    <a:pt x="4195" y="1521"/>
                  </a:lnTo>
                  <a:lnTo>
                    <a:pt x="4153" y="1484"/>
                  </a:lnTo>
                  <a:lnTo>
                    <a:pt x="4174" y="1458"/>
                  </a:lnTo>
                  <a:lnTo>
                    <a:pt x="4162" y="1425"/>
                  </a:lnTo>
                  <a:lnTo>
                    <a:pt x="4141" y="1408"/>
                  </a:lnTo>
                  <a:lnTo>
                    <a:pt x="4127" y="1370"/>
                  </a:lnTo>
                  <a:lnTo>
                    <a:pt x="4110" y="1377"/>
                  </a:lnTo>
                  <a:lnTo>
                    <a:pt x="4120" y="1420"/>
                  </a:lnTo>
                  <a:lnTo>
                    <a:pt x="4148" y="1458"/>
                  </a:lnTo>
                  <a:lnTo>
                    <a:pt x="4120" y="1479"/>
                  </a:lnTo>
                  <a:lnTo>
                    <a:pt x="4115" y="1505"/>
                  </a:lnTo>
                  <a:lnTo>
                    <a:pt x="4153" y="1521"/>
                  </a:lnTo>
                  <a:lnTo>
                    <a:pt x="4162" y="1538"/>
                  </a:lnTo>
                  <a:lnTo>
                    <a:pt x="4131" y="1564"/>
                  </a:lnTo>
                  <a:lnTo>
                    <a:pt x="4061" y="1602"/>
                  </a:lnTo>
                  <a:lnTo>
                    <a:pt x="3928" y="1713"/>
                  </a:lnTo>
                  <a:lnTo>
                    <a:pt x="3864" y="1836"/>
                  </a:lnTo>
                  <a:lnTo>
                    <a:pt x="3853" y="1906"/>
                  </a:lnTo>
                  <a:lnTo>
                    <a:pt x="3836" y="1970"/>
                  </a:lnTo>
                  <a:lnTo>
                    <a:pt x="3820" y="1954"/>
                  </a:lnTo>
                  <a:lnTo>
                    <a:pt x="3810" y="1873"/>
                  </a:lnTo>
                  <a:lnTo>
                    <a:pt x="3798" y="1954"/>
                  </a:lnTo>
                  <a:lnTo>
                    <a:pt x="3746" y="2020"/>
                  </a:lnTo>
                  <a:lnTo>
                    <a:pt x="3650" y="1996"/>
                  </a:lnTo>
                  <a:lnTo>
                    <a:pt x="3586" y="2013"/>
                  </a:lnTo>
                  <a:lnTo>
                    <a:pt x="3564" y="1991"/>
                  </a:lnTo>
                  <a:lnTo>
                    <a:pt x="3494" y="2034"/>
                  </a:lnTo>
                  <a:lnTo>
                    <a:pt x="3442" y="2034"/>
                  </a:lnTo>
                  <a:lnTo>
                    <a:pt x="3397" y="1982"/>
                  </a:lnTo>
                  <a:lnTo>
                    <a:pt x="3142" y="1713"/>
                  </a:lnTo>
                  <a:lnTo>
                    <a:pt x="2910" y="1484"/>
                  </a:lnTo>
                  <a:lnTo>
                    <a:pt x="2910" y="1479"/>
                  </a:lnTo>
                  <a:lnTo>
                    <a:pt x="2778" y="1339"/>
                  </a:lnTo>
                  <a:lnTo>
                    <a:pt x="2634" y="1335"/>
                  </a:lnTo>
                  <a:lnTo>
                    <a:pt x="2386" y="1335"/>
                  </a:lnTo>
                  <a:lnTo>
                    <a:pt x="2254" y="1335"/>
                  </a:lnTo>
                  <a:lnTo>
                    <a:pt x="2114" y="1328"/>
                  </a:lnTo>
                  <a:lnTo>
                    <a:pt x="2114" y="1247"/>
                  </a:lnTo>
                  <a:lnTo>
                    <a:pt x="2065" y="1179"/>
                  </a:lnTo>
                  <a:lnTo>
                    <a:pt x="2034" y="1136"/>
                  </a:lnTo>
                  <a:lnTo>
                    <a:pt x="2017" y="1108"/>
                  </a:lnTo>
                  <a:lnTo>
                    <a:pt x="1958" y="1146"/>
                  </a:lnTo>
                  <a:lnTo>
                    <a:pt x="1949" y="1129"/>
                  </a:lnTo>
                  <a:lnTo>
                    <a:pt x="1963" y="1073"/>
                  </a:lnTo>
                  <a:lnTo>
                    <a:pt x="1788" y="1065"/>
                  </a:lnTo>
                  <a:lnTo>
                    <a:pt x="1760" y="1065"/>
                  </a:lnTo>
                  <a:lnTo>
                    <a:pt x="1519" y="1056"/>
                  </a:lnTo>
                  <a:lnTo>
                    <a:pt x="1460" y="1049"/>
                  </a:lnTo>
                  <a:lnTo>
                    <a:pt x="1391" y="1044"/>
                  </a:lnTo>
                  <a:lnTo>
                    <a:pt x="1252" y="1044"/>
                  </a:lnTo>
                  <a:lnTo>
                    <a:pt x="1172" y="1049"/>
                  </a:lnTo>
                  <a:lnTo>
                    <a:pt x="1134" y="1039"/>
                  </a:lnTo>
                  <a:lnTo>
                    <a:pt x="1117" y="1065"/>
                  </a:lnTo>
                  <a:lnTo>
                    <a:pt x="1032" y="1087"/>
                  </a:lnTo>
                  <a:lnTo>
                    <a:pt x="980" y="1099"/>
                  </a:lnTo>
                  <a:lnTo>
                    <a:pt x="926" y="1136"/>
                  </a:lnTo>
                  <a:lnTo>
                    <a:pt x="791" y="1179"/>
                  </a:lnTo>
                  <a:lnTo>
                    <a:pt x="782" y="1184"/>
                  </a:lnTo>
                  <a:lnTo>
                    <a:pt x="723" y="1200"/>
                  </a:lnTo>
                  <a:lnTo>
                    <a:pt x="706" y="1200"/>
                  </a:lnTo>
                  <a:lnTo>
                    <a:pt x="482" y="1205"/>
                  </a:lnTo>
                  <a:lnTo>
                    <a:pt x="444" y="1205"/>
                  </a:lnTo>
                  <a:lnTo>
                    <a:pt x="224" y="1210"/>
                  </a:lnTo>
                  <a:lnTo>
                    <a:pt x="182" y="1210"/>
                  </a:lnTo>
                  <a:lnTo>
                    <a:pt x="97" y="1210"/>
                  </a:lnTo>
                  <a:lnTo>
                    <a:pt x="0" y="1205"/>
                  </a:lnTo>
                  <a:lnTo>
                    <a:pt x="0" y="1200"/>
                  </a:lnTo>
                  <a:lnTo>
                    <a:pt x="17" y="1039"/>
                  </a:lnTo>
                  <a:lnTo>
                    <a:pt x="43" y="997"/>
                  </a:lnTo>
                  <a:lnTo>
                    <a:pt x="69" y="1018"/>
                  </a:lnTo>
                  <a:lnTo>
                    <a:pt x="113" y="1013"/>
                  </a:lnTo>
                  <a:lnTo>
                    <a:pt x="177" y="976"/>
                  </a:lnTo>
                  <a:lnTo>
                    <a:pt x="187" y="895"/>
                  </a:lnTo>
                  <a:lnTo>
                    <a:pt x="220" y="858"/>
                  </a:lnTo>
                  <a:lnTo>
                    <a:pt x="283" y="803"/>
                  </a:lnTo>
                  <a:lnTo>
                    <a:pt x="397" y="773"/>
                  </a:lnTo>
                  <a:lnTo>
                    <a:pt x="477" y="782"/>
                  </a:lnTo>
                  <a:lnTo>
                    <a:pt x="579" y="702"/>
                  </a:lnTo>
                  <a:lnTo>
                    <a:pt x="609" y="697"/>
                  </a:lnTo>
                  <a:lnTo>
                    <a:pt x="638" y="676"/>
                  </a:lnTo>
                  <a:lnTo>
                    <a:pt x="723" y="621"/>
                  </a:lnTo>
                  <a:lnTo>
                    <a:pt x="787" y="612"/>
                  </a:lnTo>
                  <a:lnTo>
                    <a:pt x="824" y="584"/>
                  </a:lnTo>
                  <a:lnTo>
                    <a:pt x="850" y="494"/>
                  </a:lnTo>
                  <a:lnTo>
                    <a:pt x="909" y="494"/>
                  </a:lnTo>
                  <a:lnTo>
                    <a:pt x="931" y="447"/>
                  </a:lnTo>
                  <a:lnTo>
                    <a:pt x="1002" y="397"/>
                  </a:lnTo>
                  <a:lnTo>
                    <a:pt x="1023" y="418"/>
                  </a:lnTo>
                  <a:lnTo>
                    <a:pt x="1011" y="461"/>
                  </a:lnTo>
                  <a:lnTo>
                    <a:pt x="1037" y="477"/>
                  </a:lnTo>
                  <a:lnTo>
                    <a:pt x="1087" y="468"/>
                  </a:lnTo>
                  <a:lnTo>
                    <a:pt x="1150" y="387"/>
                  </a:lnTo>
                  <a:lnTo>
                    <a:pt x="1193" y="354"/>
                  </a:lnTo>
                  <a:lnTo>
                    <a:pt x="1252" y="350"/>
                  </a:lnTo>
                  <a:lnTo>
                    <a:pt x="1337" y="366"/>
                  </a:lnTo>
                  <a:lnTo>
                    <a:pt x="1375" y="338"/>
                  </a:lnTo>
                  <a:lnTo>
                    <a:pt x="1424" y="258"/>
                  </a:lnTo>
                  <a:lnTo>
                    <a:pt x="1460" y="198"/>
                  </a:lnTo>
                  <a:lnTo>
                    <a:pt x="1552" y="173"/>
                  </a:lnTo>
                  <a:lnTo>
                    <a:pt x="1535" y="139"/>
                  </a:lnTo>
                  <a:lnTo>
                    <a:pt x="1561" y="92"/>
                  </a:lnTo>
                  <a:lnTo>
                    <a:pt x="1557" y="33"/>
                  </a:lnTo>
                  <a:lnTo>
                    <a:pt x="1594" y="0"/>
                  </a:lnTo>
                  <a:lnTo>
                    <a:pt x="1760" y="17"/>
                  </a:lnTo>
                  <a:lnTo>
                    <a:pt x="2043" y="28"/>
                  </a:lnTo>
                  <a:lnTo>
                    <a:pt x="2081" y="24"/>
                  </a:lnTo>
                  <a:lnTo>
                    <a:pt x="2220" y="28"/>
                  </a:lnTo>
                  <a:lnTo>
                    <a:pt x="2305" y="33"/>
                  </a:lnTo>
                  <a:lnTo>
                    <a:pt x="2520" y="33"/>
                  </a:lnTo>
                  <a:lnTo>
                    <a:pt x="2558" y="33"/>
                  </a:lnTo>
                  <a:lnTo>
                    <a:pt x="2558" y="33"/>
                  </a:lnTo>
                  <a:close/>
                </a:path>
              </a:pathLst>
            </a:custGeom>
            <a:noFill/>
            <a:ln w="11113"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7" name="Freeform 123"/>
            <p:cNvSpPr>
              <a:spLocks/>
            </p:cNvSpPr>
            <p:nvPr/>
          </p:nvSpPr>
          <p:spPr bwMode="auto">
            <a:xfrm>
              <a:off x="8396288" y="1173163"/>
              <a:ext cx="338138" cy="892175"/>
            </a:xfrm>
            <a:custGeom>
              <a:avLst/>
              <a:gdLst/>
              <a:ahLst/>
              <a:cxnLst>
                <a:cxn ang="0">
                  <a:pos x="213" y="553"/>
                </a:cxn>
                <a:cxn ang="0">
                  <a:pos x="178" y="451"/>
                </a:cxn>
                <a:cxn ang="0">
                  <a:pos x="102" y="295"/>
                </a:cxn>
                <a:cxn ang="0">
                  <a:pos x="69" y="194"/>
                </a:cxn>
                <a:cxn ang="0">
                  <a:pos x="17" y="0"/>
                </a:cxn>
                <a:cxn ang="0">
                  <a:pos x="0" y="0"/>
                </a:cxn>
                <a:cxn ang="0">
                  <a:pos x="26" y="135"/>
                </a:cxn>
                <a:cxn ang="0">
                  <a:pos x="76" y="286"/>
                </a:cxn>
                <a:cxn ang="0">
                  <a:pos x="85" y="376"/>
                </a:cxn>
                <a:cxn ang="0">
                  <a:pos x="123" y="397"/>
                </a:cxn>
                <a:cxn ang="0">
                  <a:pos x="140" y="439"/>
                </a:cxn>
                <a:cxn ang="0">
                  <a:pos x="199" y="562"/>
                </a:cxn>
                <a:cxn ang="0">
                  <a:pos x="213" y="553"/>
                </a:cxn>
                <a:cxn ang="0">
                  <a:pos x="213" y="553"/>
                </a:cxn>
              </a:cxnLst>
              <a:rect l="0" t="0" r="r" b="b"/>
              <a:pathLst>
                <a:path w="213" h="562">
                  <a:moveTo>
                    <a:pt x="213" y="553"/>
                  </a:moveTo>
                  <a:lnTo>
                    <a:pt x="178" y="451"/>
                  </a:lnTo>
                  <a:lnTo>
                    <a:pt x="102" y="295"/>
                  </a:lnTo>
                  <a:lnTo>
                    <a:pt x="69" y="194"/>
                  </a:lnTo>
                  <a:lnTo>
                    <a:pt x="17" y="0"/>
                  </a:lnTo>
                  <a:lnTo>
                    <a:pt x="0" y="0"/>
                  </a:lnTo>
                  <a:lnTo>
                    <a:pt x="26" y="135"/>
                  </a:lnTo>
                  <a:lnTo>
                    <a:pt x="76" y="286"/>
                  </a:lnTo>
                  <a:lnTo>
                    <a:pt x="85" y="376"/>
                  </a:lnTo>
                  <a:lnTo>
                    <a:pt x="123" y="397"/>
                  </a:lnTo>
                  <a:lnTo>
                    <a:pt x="140" y="439"/>
                  </a:lnTo>
                  <a:lnTo>
                    <a:pt x="199" y="562"/>
                  </a:lnTo>
                  <a:lnTo>
                    <a:pt x="213" y="553"/>
                  </a:lnTo>
                  <a:lnTo>
                    <a:pt x="213" y="553"/>
                  </a:lnTo>
                  <a:close/>
                </a:path>
              </a:pathLst>
            </a:custGeom>
            <a:noFill/>
            <a:ln w="11113"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20" name="TextBox 119"/>
          <p:cNvSpPr txBox="1"/>
          <p:nvPr/>
        </p:nvSpPr>
        <p:spPr>
          <a:xfrm>
            <a:off x="2362200" y="2286000"/>
            <a:ext cx="609600" cy="184666"/>
          </a:xfrm>
          <a:prstGeom prst="rect">
            <a:avLst/>
          </a:prstGeom>
          <a:noFill/>
        </p:spPr>
        <p:txBody>
          <a:bodyPr wrap="square" rtlCol="0">
            <a:spAutoFit/>
          </a:bodyPr>
          <a:lstStyle/>
          <a:p>
            <a:r>
              <a:rPr lang="en-US" sz="600" b="1" dirty="0" smtClean="0">
                <a:latin typeface="+mj-lt"/>
              </a:rPr>
              <a:t>Spartanburg</a:t>
            </a:r>
            <a:endParaRPr lang="en-US" sz="600" b="1" dirty="0">
              <a:latin typeface="+mj-lt"/>
            </a:endParaRPr>
          </a:p>
        </p:txBody>
      </p:sp>
      <p:sp>
        <p:nvSpPr>
          <p:cNvPr id="134" name="TextBox 133"/>
          <p:cNvSpPr txBox="1"/>
          <p:nvPr/>
        </p:nvSpPr>
        <p:spPr>
          <a:xfrm>
            <a:off x="1917936" y="2906938"/>
            <a:ext cx="609600" cy="184666"/>
          </a:xfrm>
          <a:prstGeom prst="rect">
            <a:avLst/>
          </a:prstGeom>
          <a:noFill/>
        </p:spPr>
        <p:txBody>
          <a:bodyPr wrap="square" rtlCol="0">
            <a:spAutoFit/>
          </a:bodyPr>
          <a:lstStyle/>
          <a:p>
            <a:r>
              <a:rPr lang="en-US" sz="600" b="1" dirty="0" smtClean="0">
                <a:latin typeface="+mj-lt"/>
              </a:rPr>
              <a:t>Abbeville</a:t>
            </a:r>
            <a:endParaRPr lang="en-US" sz="600" b="1" dirty="0">
              <a:latin typeface="+mj-lt"/>
            </a:endParaRPr>
          </a:p>
        </p:txBody>
      </p:sp>
      <p:sp>
        <p:nvSpPr>
          <p:cNvPr id="136" name="TextBox 135"/>
          <p:cNvSpPr txBox="1"/>
          <p:nvPr/>
        </p:nvSpPr>
        <p:spPr>
          <a:xfrm>
            <a:off x="1683650" y="2640946"/>
            <a:ext cx="609600" cy="184666"/>
          </a:xfrm>
          <a:prstGeom prst="rect">
            <a:avLst/>
          </a:prstGeom>
          <a:noFill/>
        </p:spPr>
        <p:txBody>
          <a:bodyPr wrap="square" rtlCol="0">
            <a:spAutoFit/>
          </a:bodyPr>
          <a:lstStyle/>
          <a:p>
            <a:r>
              <a:rPr lang="en-US" sz="600" b="1" dirty="0" smtClean="0">
                <a:latin typeface="+mj-lt"/>
              </a:rPr>
              <a:t>Anderson</a:t>
            </a:r>
            <a:endParaRPr lang="en-US" sz="600" b="1" dirty="0">
              <a:latin typeface="+mj-lt"/>
            </a:endParaRPr>
          </a:p>
        </p:txBody>
      </p:sp>
      <p:sp>
        <p:nvSpPr>
          <p:cNvPr id="137" name="TextBox 136"/>
          <p:cNvSpPr txBox="1"/>
          <p:nvPr/>
        </p:nvSpPr>
        <p:spPr>
          <a:xfrm rot="202992">
            <a:off x="1302650" y="2455272"/>
            <a:ext cx="609600" cy="184666"/>
          </a:xfrm>
          <a:prstGeom prst="rect">
            <a:avLst/>
          </a:prstGeom>
          <a:noFill/>
        </p:spPr>
        <p:txBody>
          <a:bodyPr wrap="square" rtlCol="0">
            <a:spAutoFit/>
          </a:bodyPr>
          <a:lstStyle/>
          <a:p>
            <a:r>
              <a:rPr lang="en-US" sz="600" b="1" dirty="0" smtClean="0">
                <a:latin typeface="+mj-lt"/>
              </a:rPr>
              <a:t>Oconee</a:t>
            </a:r>
            <a:endParaRPr lang="en-US" sz="600" b="1" dirty="0">
              <a:latin typeface="+mj-lt"/>
            </a:endParaRPr>
          </a:p>
        </p:txBody>
      </p:sp>
      <p:sp>
        <p:nvSpPr>
          <p:cNvPr id="138" name="TextBox 137"/>
          <p:cNvSpPr txBox="1"/>
          <p:nvPr/>
        </p:nvSpPr>
        <p:spPr>
          <a:xfrm>
            <a:off x="1662729" y="2314213"/>
            <a:ext cx="609600" cy="184666"/>
          </a:xfrm>
          <a:prstGeom prst="rect">
            <a:avLst/>
          </a:prstGeom>
          <a:noFill/>
        </p:spPr>
        <p:txBody>
          <a:bodyPr wrap="square" rtlCol="0">
            <a:spAutoFit/>
          </a:bodyPr>
          <a:lstStyle/>
          <a:p>
            <a:r>
              <a:rPr lang="en-US" sz="600" b="1" dirty="0" smtClean="0">
                <a:latin typeface="+mj-lt"/>
              </a:rPr>
              <a:t>Pickens</a:t>
            </a:r>
            <a:endParaRPr lang="en-US" sz="600" b="1" dirty="0">
              <a:latin typeface="+mj-lt"/>
            </a:endParaRPr>
          </a:p>
        </p:txBody>
      </p:sp>
      <p:sp>
        <p:nvSpPr>
          <p:cNvPr id="139" name="TextBox 138"/>
          <p:cNvSpPr txBox="1"/>
          <p:nvPr/>
        </p:nvSpPr>
        <p:spPr>
          <a:xfrm>
            <a:off x="2057400" y="2433250"/>
            <a:ext cx="609600" cy="184666"/>
          </a:xfrm>
          <a:prstGeom prst="rect">
            <a:avLst/>
          </a:prstGeom>
          <a:noFill/>
        </p:spPr>
        <p:txBody>
          <a:bodyPr wrap="square" rtlCol="0">
            <a:spAutoFit/>
          </a:bodyPr>
          <a:lstStyle/>
          <a:p>
            <a:r>
              <a:rPr lang="en-US" sz="600" b="1" dirty="0" smtClean="0">
                <a:latin typeface="+mj-lt"/>
              </a:rPr>
              <a:t>Greenville</a:t>
            </a:r>
            <a:endParaRPr lang="en-US" sz="600" b="1" dirty="0">
              <a:latin typeface="+mj-lt"/>
            </a:endParaRPr>
          </a:p>
        </p:txBody>
      </p:sp>
      <p:sp>
        <p:nvSpPr>
          <p:cNvPr id="140" name="TextBox 139"/>
          <p:cNvSpPr txBox="1"/>
          <p:nvPr/>
        </p:nvSpPr>
        <p:spPr>
          <a:xfrm>
            <a:off x="2286000" y="2971800"/>
            <a:ext cx="609600" cy="184666"/>
          </a:xfrm>
          <a:prstGeom prst="rect">
            <a:avLst/>
          </a:prstGeom>
          <a:noFill/>
        </p:spPr>
        <p:txBody>
          <a:bodyPr wrap="square" rtlCol="0">
            <a:spAutoFit/>
          </a:bodyPr>
          <a:lstStyle/>
          <a:p>
            <a:r>
              <a:rPr lang="en-US" sz="600" b="1" dirty="0" smtClean="0">
                <a:latin typeface="+mj-lt"/>
              </a:rPr>
              <a:t>Greenwood</a:t>
            </a:r>
            <a:endParaRPr lang="en-US" sz="600" b="1" dirty="0">
              <a:latin typeface="+mj-lt"/>
            </a:endParaRPr>
          </a:p>
        </p:txBody>
      </p:sp>
      <p:sp>
        <p:nvSpPr>
          <p:cNvPr id="141" name="TextBox 140"/>
          <p:cNvSpPr txBox="1"/>
          <p:nvPr/>
        </p:nvSpPr>
        <p:spPr>
          <a:xfrm>
            <a:off x="2756872" y="2862469"/>
            <a:ext cx="609600" cy="184666"/>
          </a:xfrm>
          <a:prstGeom prst="rect">
            <a:avLst/>
          </a:prstGeom>
          <a:noFill/>
        </p:spPr>
        <p:txBody>
          <a:bodyPr wrap="square" rtlCol="0">
            <a:spAutoFit/>
          </a:bodyPr>
          <a:lstStyle/>
          <a:p>
            <a:r>
              <a:rPr lang="en-US" sz="600" b="1" dirty="0" smtClean="0">
                <a:latin typeface="+mj-lt"/>
              </a:rPr>
              <a:t>Newberry</a:t>
            </a:r>
            <a:endParaRPr lang="en-US" sz="600" b="1" dirty="0">
              <a:latin typeface="+mj-lt"/>
            </a:endParaRPr>
          </a:p>
        </p:txBody>
      </p:sp>
      <p:sp>
        <p:nvSpPr>
          <p:cNvPr id="142" name="TextBox 141"/>
          <p:cNvSpPr txBox="1"/>
          <p:nvPr/>
        </p:nvSpPr>
        <p:spPr>
          <a:xfrm>
            <a:off x="2356333" y="2695456"/>
            <a:ext cx="609600" cy="184666"/>
          </a:xfrm>
          <a:prstGeom prst="rect">
            <a:avLst/>
          </a:prstGeom>
          <a:noFill/>
        </p:spPr>
        <p:txBody>
          <a:bodyPr wrap="square" rtlCol="0">
            <a:spAutoFit/>
          </a:bodyPr>
          <a:lstStyle/>
          <a:p>
            <a:r>
              <a:rPr lang="en-US" sz="600" b="1" dirty="0" smtClean="0">
                <a:latin typeface="+mj-lt"/>
              </a:rPr>
              <a:t>Laurens</a:t>
            </a:r>
            <a:endParaRPr lang="en-US" sz="600" b="1" dirty="0">
              <a:latin typeface="+mj-lt"/>
            </a:endParaRPr>
          </a:p>
        </p:txBody>
      </p:sp>
      <p:sp>
        <p:nvSpPr>
          <p:cNvPr id="143" name="TextBox 142"/>
          <p:cNvSpPr txBox="1"/>
          <p:nvPr/>
        </p:nvSpPr>
        <p:spPr>
          <a:xfrm>
            <a:off x="2667000" y="2514600"/>
            <a:ext cx="609600" cy="184666"/>
          </a:xfrm>
          <a:prstGeom prst="rect">
            <a:avLst/>
          </a:prstGeom>
          <a:noFill/>
        </p:spPr>
        <p:txBody>
          <a:bodyPr wrap="square" rtlCol="0">
            <a:spAutoFit/>
          </a:bodyPr>
          <a:lstStyle/>
          <a:p>
            <a:r>
              <a:rPr lang="en-US" sz="600" b="1" dirty="0" smtClean="0">
                <a:latin typeface="+mj-lt"/>
              </a:rPr>
              <a:t>Union (SC)</a:t>
            </a:r>
            <a:endParaRPr lang="en-US" sz="600" b="1" dirty="0">
              <a:latin typeface="+mj-lt"/>
            </a:endParaRPr>
          </a:p>
        </p:txBody>
      </p:sp>
      <p:sp>
        <p:nvSpPr>
          <p:cNvPr id="144" name="TextBox 143"/>
          <p:cNvSpPr txBox="1"/>
          <p:nvPr/>
        </p:nvSpPr>
        <p:spPr>
          <a:xfrm>
            <a:off x="2743200" y="2114550"/>
            <a:ext cx="609600" cy="184666"/>
          </a:xfrm>
          <a:prstGeom prst="rect">
            <a:avLst/>
          </a:prstGeom>
          <a:noFill/>
        </p:spPr>
        <p:txBody>
          <a:bodyPr wrap="square" rtlCol="0">
            <a:spAutoFit/>
          </a:bodyPr>
          <a:lstStyle/>
          <a:p>
            <a:r>
              <a:rPr lang="en-US" sz="600" b="1" dirty="0" smtClean="0">
                <a:latin typeface="+mj-lt"/>
              </a:rPr>
              <a:t>Cherokee</a:t>
            </a:r>
            <a:endParaRPr lang="en-US" sz="600" b="1" dirty="0">
              <a:latin typeface="+mj-lt"/>
            </a:endParaRPr>
          </a:p>
        </p:txBody>
      </p:sp>
      <p:sp>
        <p:nvSpPr>
          <p:cNvPr id="145" name="TextBox 144"/>
          <p:cNvSpPr txBox="1"/>
          <p:nvPr/>
        </p:nvSpPr>
        <p:spPr>
          <a:xfrm>
            <a:off x="3210822" y="2228850"/>
            <a:ext cx="609600" cy="184666"/>
          </a:xfrm>
          <a:prstGeom prst="rect">
            <a:avLst/>
          </a:prstGeom>
          <a:noFill/>
        </p:spPr>
        <p:txBody>
          <a:bodyPr wrap="square" rtlCol="0">
            <a:spAutoFit/>
          </a:bodyPr>
          <a:lstStyle/>
          <a:p>
            <a:r>
              <a:rPr lang="en-US" sz="600" b="1" dirty="0" smtClean="0">
                <a:latin typeface="+mj-lt"/>
              </a:rPr>
              <a:t>York</a:t>
            </a:r>
            <a:endParaRPr lang="en-US" sz="600" b="1" dirty="0">
              <a:latin typeface="+mj-lt"/>
            </a:endParaRPr>
          </a:p>
        </p:txBody>
      </p:sp>
      <p:sp>
        <p:nvSpPr>
          <p:cNvPr id="146" name="TextBox 145"/>
          <p:cNvSpPr txBox="1"/>
          <p:nvPr/>
        </p:nvSpPr>
        <p:spPr>
          <a:xfrm>
            <a:off x="3133042" y="2496086"/>
            <a:ext cx="609600" cy="184666"/>
          </a:xfrm>
          <a:prstGeom prst="rect">
            <a:avLst/>
          </a:prstGeom>
          <a:noFill/>
        </p:spPr>
        <p:txBody>
          <a:bodyPr wrap="square" rtlCol="0">
            <a:spAutoFit/>
          </a:bodyPr>
          <a:lstStyle/>
          <a:p>
            <a:r>
              <a:rPr lang="en-US" sz="600" b="1" dirty="0" smtClean="0">
                <a:latin typeface="+mj-lt"/>
              </a:rPr>
              <a:t>Chester</a:t>
            </a:r>
            <a:endParaRPr lang="en-US" sz="600" b="1" dirty="0">
              <a:latin typeface="+mj-lt"/>
            </a:endParaRPr>
          </a:p>
        </p:txBody>
      </p:sp>
      <p:sp>
        <p:nvSpPr>
          <p:cNvPr id="147" name="TextBox 146"/>
          <p:cNvSpPr txBox="1"/>
          <p:nvPr/>
        </p:nvSpPr>
        <p:spPr>
          <a:xfrm>
            <a:off x="3657600" y="2490400"/>
            <a:ext cx="609600" cy="184666"/>
          </a:xfrm>
          <a:prstGeom prst="rect">
            <a:avLst/>
          </a:prstGeom>
          <a:noFill/>
        </p:spPr>
        <p:txBody>
          <a:bodyPr wrap="square" rtlCol="0">
            <a:spAutoFit/>
          </a:bodyPr>
          <a:lstStyle/>
          <a:p>
            <a:r>
              <a:rPr lang="en-US" sz="600" dirty="0" smtClean="0">
                <a:latin typeface="+mj-lt"/>
              </a:rPr>
              <a:t>Lancaster</a:t>
            </a:r>
            <a:endParaRPr lang="en-US" sz="600" dirty="0">
              <a:latin typeface="+mj-lt"/>
            </a:endParaRPr>
          </a:p>
        </p:txBody>
      </p:sp>
      <p:sp>
        <p:nvSpPr>
          <p:cNvPr id="148" name="TextBox 147"/>
          <p:cNvSpPr txBox="1"/>
          <p:nvPr/>
        </p:nvSpPr>
        <p:spPr>
          <a:xfrm>
            <a:off x="3730571" y="2795486"/>
            <a:ext cx="609600" cy="184666"/>
          </a:xfrm>
          <a:prstGeom prst="rect">
            <a:avLst/>
          </a:prstGeom>
          <a:noFill/>
        </p:spPr>
        <p:txBody>
          <a:bodyPr wrap="square" rtlCol="0">
            <a:spAutoFit/>
          </a:bodyPr>
          <a:lstStyle/>
          <a:p>
            <a:r>
              <a:rPr lang="en-US" sz="600" b="1" dirty="0" smtClean="0">
                <a:latin typeface="+mj-lt"/>
              </a:rPr>
              <a:t>Kershaw</a:t>
            </a:r>
            <a:endParaRPr lang="en-US" sz="600" b="1" dirty="0">
              <a:latin typeface="+mj-lt"/>
            </a:endParaRPr>
          </a:p>
        </p:txBody>
      </p:sp>
      <p:sp>
        <p:nvSpPr>
          <p:cNvPr id="149" name="TextBox 148"/>
          <p:cNvSpPr txBox="1"/>
          <p:nvPr/>
        </p:nvSpPr>
        <p:spPr>
          <a:xfrm>
            <a:off x="4041828" y="2509736"/>
            <a:ext cx="609600" cy="184666"/>
          </a:xfrm>
          <a:prstGeom prst="rect">
            <a:avLst/>
          </a:prstGeom>
          <a:noFill/>
        </p:spPr>
        <p:txBody>
          <a:bodyPr wrap="square" rtlCol="0">
            <a:spAutoFit/>
          </a:bodyPr>
          <a:lstStyle/>
          <a:p>
            <a:r>
              <a:rPr lang="en-US" sz="600" b="1" dirty="0" smtClean="0">
                <a:latin typeface="+mj-lt"/>
              </a:rPr>
              <a:t>Chesterfield</a:t>
            </a:r>
            <a:endParaRPr lang="en-US" sz="600" b="1" dirty="0">
              <a:latin typeface="+mj-lt"/>
            </a:endParaRPr>
          </a:p>
        </p:txBody>
      </p:sp>
      <p:sp>
        <p:nvSpPr>
          <p:cNvPr id="150" name="TextBox 149"/>
          <p:cNvSpPr txBox="1"/>
          <p:nvPr/>
        </p:nvSpPr>
        <p:spPr>
          <a:xfrm>
            <a:off x="4270428" y="2795485"/>
            <a:ext cx="609600" cy="184666"/>
          </a:xfrm>
          <a:prstGeom prst="rect">
            <a:avLst/>
          </a:prstGeom>
          <a:noFill/>
        </p:spPr>
        <p:txBody>
          <a:bodyPr wrap="square" rtlCol="0">
            <a:spAutoFit/>
          </a:bodyPr>
          <a:lstStyle/>
          <a:p>
            <a:r>
              <a:rPr lang="en-US" sz="600" b="1" dirty="0" smtClean="0">
                <a:latin typeface="+mj-lt"/>
              </a:rPr>
              <a:t>Darlington</a:t>
            </a:r>
            <a:endParaRPr lang="en-US" sz="600" b="1" dirty="0">
              <a:latin typeface="+mj-lt"/>
            </a:endParaRPr>
          </a:p>
        </p:txBody>
      </p:sp>
      <p:sp>
        <p:nvSpPr>
          <p:cNvPr id="151" name="TextBox 150"/>
          <p:cNvSpPr txBox="1"/>
          <p:nvPr/>
        </p:nvSpPr>
        <p:spPr>
          <a:xfrm>
            <a:off x="4648200" y="2571750"/>
            <a:ext cx="609600" cy="184666"/>
          </a:xfrm>
          <a:prstGeom prst="rect">
            <a:avLst/>
          </a:prstGeom>
          <a:noFill/>
        </p:spPr>
        <p:txBody>
          <a:bodyPr wrap="square" rtlCol="0">
            <a:spAutoFit/>
          </a:bodyPr>
          <a:lstStyle/>
          <a:p>
            <a:r>
              <a:rPr lang="en-US" sz="600" b="1" dirty="0" smtClean="0">
                <a:latin typeface="+mj-lt"/>
              </a:rPr>
              <a:t>Marlboro</a:t>
            </a:r>
            <a:endParaRPr lang="en-US" sz="600" b="1" dirty="0">
              <a:latin typeface="+mj-lt"/>
            </a:endParaRPr>
          </a:p>
        </p:txBody>
      </p:sp>
      <p:sp>
        <p:nvSpPr>
          <p:cNvPr id="152" name="TextBox 151"/>
          <p:cNvSpPr txBox="1"/>
          <p:nvPr/>
        </p:nvSpPr>
        <p:spPr>
          <a:xfrm>
            <a:off x="4953000" y="2743200"/>
            <a:ext cx="609600" cy="184666"/>
          </a:xfrm>
          <a:prstGeom prst="rect">
            <a:avLst/>
          </a:prstGeom>
          <a:noFill/>
        </p:spPr>
        <p:txBody>
          <a:bodyPr wrap="square" rtlCol="0">
            <a:spAutoFit/>
          </a:bodyPr>
          <a:lstStyle/>
          <a:p>
            <a:r>
              <a:rPr lang="en-US" sz="600" b="1" dirty="0" smtClean="0">
                <a:latin typeface="+mj-lt"/>
              </a:rPr>
              <a:t>Dillon</a:t>
            </a:r>
            <a:endParaRPr lang="en-US" sz="600" b="1" dirty="0">
              <a:latin typeface="+mj-lt"/>
            </a:endParaRPr>
          </a:p>
        </p:txBody>
      </p:sp>
      <p:sp>
        <p:nvSpPr>
          <p:cNvPr id="153" name="TextBox 152"/>
          <p:cNvSpPr txBox="1"/>
          <p:nvPr/>
        </p:nvSpPr>
        <p:spPr>
          <a:xfrm>
            <a:off x="5270285" y="3188871"/>
            <a:ext cx="609600" cy="184666"/>
          </a:xfrm>
          <a:prstGeom prst="rect">
            <a:avLst/>
          </a:prstGeom>
          <a:noFill/>
        </p:spPr>
        <p:txBody>
          <a:bodyPr wrap="square" rtlCol="0">
            <a:spAutoFit/>
          </a:bodyPr>
          <a:lstStyle/>
          <a:p>
            <a:r>
              <a:rPr lang="en-US" sz="600" b="1" dirty="0" smtClean="0">
                <a:latin typeface="+mj-lt"/>
              </a:rPr>
              <a:t>Horry</a:t>
            </a:r>
            <a:endParaRPr lang="en-US" sz="600" b="1" dirty="0">
              <a:latin typeface="+mj-lt"/>
            </a:endParaRPr>
          </a:p>
        </p:txBody>
      </p:sp>
      <p:sp>
        <p:nvSpPr>
          <p:cNvPr id="154" name="TextBox 153"/>
          <p:cNvSpPr txBox="1"/>
          <p:nvPr/>
        </p:nvSpPr>
        <p:spPr>
          <a:xfrm>
            <a:off x="4876800" y="3574310"/>
            <a:ext cx="609600" cy="184666"/>
          </a:xfrm>
          <a:prstGeom prst="rect">
            <a:avLst/>
          </a:prstGeom>
          <a:noFill/>
        </p:spPr>
        <p:txBody>
          <a:bodyPr wrap="square" rtlCol="0">
            <a:spAutoFit/>
          </a:bodyPr>
          <a:lstStyle/>
          <a:p>
            <a:r>
              <a:rPr lang="en-US" sz="600" b="1" dirty="0" smtClean="0">
                <a:latin typeface="+mj-lt"/>
              </a:rPr>
              <a:t>Georgetown</a:t>
            </a:r>
            <a:endParaRPr lang="en-US" sz="600" b="1" dirty="0">
              <a:latin typeface="+mj-lt"/>
            </a:endParaRPr>
          </a:p>
        </p:txBody>
      </p:sp>
      <p:sp>
        <p:nvSpPr>
          <p:cNvPr id="155" name="TextBox 154"/>
          <p:cNvSpPr txBox="1"/>
          <p:nvPr/>
        </p:nvSpPr>
        <p:spPr>
          <a:xfrm>
            <a:off x="4873571" y="2971800"/>
            <a:ext cx="609600" cy="184666"/>
          </a:xfrm>
          <a:prstGeom prst="rect">
            <a:avLst/>
          </a:prstGeom>
          <a:noFill/>
        </p:spPr>
        <p:txBody>
          <a:bodyPr wrap="square" rtlCol="0">
            <a:spAutoFit/>
          </a:bodyPr>
          <a:lstStyle/>
          <a:p>
            <a:r>
              <a:rPr lang="en-US" sz="600" b="1" dirty="0" smtClean="0">
                <a:latin typeface="+mj-lt"/>
              </a:rPr>
              <a:t>Marion</a:t>
            </a:r>
            <a:endParaRPr lang="en-US" sz="600" b="1" dirty="0">
              <a:latin typeface="+mj-lt"/>
            </a:endParaRPr>
          </a:p>
        </p:txBody>
      </p:sp>
      <p:sp>
        <p:nvSpPr>
          <p:cNvPr id="156" name="TextBox 155"/>
          <p:cNvSpPr txBox="1"/>
          <p:nvPr/>
        </p:nvSpPr>
        <p:spPr>
          <a:xfrm>
            <a:off x="4499029" y="3028950"/>
            <a:ext cx="609600" cy="184666"/>
          </a:xfrm>
          <a:prstGeom prst="rect">
            <a:avLst/>
          </a:prstGeom>
          <a:noFill/>
        </p:spPr>
        <p:txBody>
          <a:bodyPr wrap="square" rtlCol="0">
            <a:spAutoFit/>
          </a:bodyPr>
          <a:lstStyle/>
          <a:p>
            <a:r>
              <a:rPr lang="en-US" sz="600" b="1" dirty="0" smtClean="0">
                <a:latin typeface="+mj-lt"/>
              </a:rPr>
              <a:t>Florence</a:t>
            </a:r>
            <a:endParaRPr lang="en-US" sz="600" b="1" dirty="0">
              <a:latin typeface="+mj-lt"/>
            </a:endParaRPr>
          </a:p>
        </p:txBody>
      </p:sp>
      <p:sp>
        <p:nvSpPr>
          <p:cNvPr id="157" name="TextBox 156"/>
          <p:cNvSpPr txBox="1"/>
          <p:nvPr/>
        </p:nvSpPr>
        <p:spPr>
          <a:xfrm>
            <a:off x="4499029" y="3424135"/>
            <a:ext cx="609600" cy="184666"/>
          </a:xfrm>
          <a:prstGeom prst="rect">
            <a:avLst/>
          </a:prstGeom>
          <a:noFill/>
        </p:spPr>
        <p:txBody>
          <a:bodyPr wrap="square" rtlCol="0">
            <a:spAutoFit/>
          </a:bodyPr>
          <a:lstStyle/>
          <a:p>
            <a:r>
              <a:rPr lang="en-US" sz="600" b="1" dirty="0" smtClean="0">
                <a:latin typeface="+mj-lt"/>
              </a:rPr>
              <a:t>Williamsburg</a:t>
            </a:r>
            <a:endParaRPr lang="en-US" sz="600" b="1" dirty="0">
              <a:latin typeface="+mj-lt"/>
            </a:endParaRPr>
          </a:p>
        </p:txBody>
      </p:sp>
      <p:sp>
        <p:nvSpPr>
          <p:cNvPr id="158" name="TextBox 157"/>
          <p:cNvSpPr txBox="1"/>
          <p:nvPr/>
        </p:nvSpPr>
        <p:spPr>
          <a:xfrm>
            <a:off x="4041829" y="3461950"/>
            <a:ext cx="609600" cy="184666"/>
          </a:xfrm>
          <a:prstGeom prst="rect">
            <a:avLst/>
          </a:prstGeom>
          <a:noFill/>
        </p:spPr>
        <p:txBody>
          <a:bodyPr wrap="square" rtlCol="0">
            <a:spAutoFit/>
          </a:bodyPr>
          <a:lstStyle/>
          <a:p>
            <a:r>
              <a:rPr lang="en-US" sz="600" b="1" dirty="0" smtClean="0">
                <a:latin typeface="+mj-lt"/>
              </a:rPr>
              <a:t>Clarendon</a:t>
            </a:r>
            <a:endParaRPr lang="en-US" sz="600" b="1" dirty="0">
              <a:latin typeface="+mj-lt"/>
            </a:endParaRPr>
          </a:p>
        </p:txBody>
      </p:sp>
      <p:sp>
        <p:nvSpPr>
          <p:cNvPr id="159" name="TextBox 158"/>
          <p:cNvSpPr txBox="1"/>
          <p:nvPr/>
        </p:nvSpPr>
        <p:spPr>
          <a:xfrm>
            <a:off x="4118028" y="2971800"/>
            <a:ext cx="609600" cy="184666"/>
          </a:xfrm>
          <a:prstGeom prst="rect">
            <a:avLst/>
          </a:prstGeom>
          <a:noFill/>
        </p:spPr>
        <p:txBody>
          <a:bodyPr wrap="square" rtlCol="0">
            <a:spAutoFit/>
          </a:bodyPr>
          <a:lstStyle/>
          <a:p>
            <a:r>
              <a:rPr lang="en-US" sz="600" b="1" dirty="0" smtClean="0">
                <a:latin typeface="+mj-lt"/>
              </a:rPr>
              <a:t>Lee</a:t>
            </a:r>
            <a:endParaRPr lang="en-US" sz="600" b="1" dirty="0">
              <a:latin typeface="+mj-lt"/>
            </a:endParaRPr>
          </a:p>
        </p:txBody>
      </p:sp>
      <p:sp>
        <p:nvSpPr>
          <p:cNvPr id="160" name="TextBox 159"/>
          <p:cNvSpPr txBox="1"/>
          <p:nvPr/>
        </p:nvSpPr>
        <p:spPr>
          <a:xfrm>
            <a:off x="3889428" y="3195535"/>
            <a:ext cx="609600" cy="184666"/>
          </a:xfrm>
          <a:prstGeom prst="rect">
            <a:avLst/>
          </a:prstGeom>
          <a:noFill/>
        </p:spPr>
        <p:txBody>
          <a:bodyPr wrap="square" rtlCol="0">
            <a:spAutoFit/>
          </a:bodyPr>
          <a:lstStyle/>
          <a:p>
            <a:r>
              <a:rPr lang="en-US" sz="600" b="1" dirty="0" smtClean="0">
                <a:latin typeface="+mj-lt"/>
              </a:rPr>
              <a:t>Sumter</a:t>
            </a:r>
            <a:endParaRPr lang="en-US" sz="600" b="1" dirty="0">
              <a:latin typeface="+mj-lt"/>
            </a:endParaRPr>
          </a:p>
        </p:txBody>
      </p:sp>
      <p:sp>
        <p:nvSpPr>
          <p:cNvPr id="161" name="TextBox 160"/>
          <p:cNvSpPr txBox="1"/>
          <p:nvPr/>
        </p:nvSpPr>
        <p:spPr>
          <a:xfrm>
            <a:off x="2756137" y="1941336"/>
            <a:ext cx="609600" cy="184666"/>
          </a:xfrm>
          <a:prstGeom prst="rect">
            <a:avLst/>
          </a:prstGeom>
          <a:noFill/>
        </p:spPr>
        <p:txBody>
          <a:bodyPr wrap="square" rtlCol="0">
            <a:spAutoFit/>
          </a:bodyPr>
          <a:lstStyle/>
          <a:p>
            <a:r>
              <a:rPr lang="en-US" sz="600" b="1" dirty="0" smtClean="0">
                <a:latin typeface="+mj-lt"/>
              </a:rPr>
              <a:t>Cleveland</a:t>
            </a:r>
            <a:endParaRPr lang="en-US" sz="600" b="1" dirty="0">
              <a:latin typeface="+mj-lt"/>
            </a:endParaRPr>
          </a:p>
        </p:txBody>
      </p:sp>
      <p:sp>
        <p:nvSpPr>
          <p:cNvPr id="162" name="TextBox 161"/>
          <p:cNvSpPr txBox="1"/>
          <p:nvPr/>
        </p:nvSpPr>
        <p:spPr>
          <a:xfrm>
            <a:off x="3187463" y="1943100"/>
            <a:ext cx="609600" cy="184666"/>
          </a:xfrm>
          <a:prstGeom prst="rect">
            <a:avLst/>
          </a:prstGeom>
          <a:noFill/>
        </p:spPr>
        <p:txBody>
          <a:bodyPr wrap="square" rtlCol="0">
            <a:spAutoFit/>
          </a:bodyPr>
          <a:lstStyle/>
          <a:p>
            <a:r>
              <a:rPr lang="en-US" sz="600" b="1" dirty="0" smtClean="0">
                <a:latin typeface="+mj-lt"/>
              </a:rPr>
              <a:t>Gaston</a:t>
            </a:r>
            <a:endParaRPr lang="en-US" sz="600" b="1" dirty="0">
              <a:latin typeface="+mj-lt"/>
            </a:endParaRPr>
          </a:p>
        </p:txBody>
      </p:sp>
      <p:sp>
        <p:nvSpPr>
          <p:cNvPr id="163" name="TextBox 162"/>
          <p:cNvSpPr txBox="1"/>
          <p:nvPr/>
        </p:nvSpPr>
        <p:spPr>
          <a:xfrm>
            <a:off x="3441936" y="2033200"/>
            <a:ext cx="609600" cy="184666"/>
          </a:xfrm>
          <a:prstGeom prst="rect">
            <a:avLst/>
          </a:prstGeom>
          <a:noFill/>
        </p:spPr>
        <p:txBody>
          <a:bodyPr wrap="square" rtlCol="0">
            <a:spAutoFit/>
          </a:bodyPr>
          <a:lstStyle/>
          <a:p>
            <a:r>
              <a:rPr lang="en-US" sz="600" b="1" dirty="0" smtClean="0">
                <a:latin typeface="+mj-lt"/>
              </a:rPr>
              <a:t>Mecklenburg</a:t>
            </a:r>
            <a:endParaRPr lang="en-US" sz="600" b="1" dirty="0">
              <a:latin typeface="+mj-lt"/>
            </a:endParaRPr>
          </a:p>
        </p:txBody>
      </p:sp>
      <p:sp>
        <p:nvSpPr>
          <p:cNvPr id="164" name="TextBox 163"/>
          <p:cNvSpPr txBox="1"/>
          <p:nvPr/>
        </p:nvSpPr>
        <p:spPr>
          <a:xfrm>
            <a:off x="3746738" y="2221138"/>
            <a:ext cx="609600" cy="184666"/>
          </a:xfrm>
          <a:prstGeom prst="rect">
            <a:avLst/>
          </a:prstGeom>
          <a:noFill/>
        </p:spPr>
        <p:txBody>
          <a:bodyPr wrap="square" rtlCol="0">
            <a:spAutoFit/>
          </a:bodyPr>
          <a:lstStyle/>
          <a:p>
            <a:r>
              <a:rPr lang="en-US" sz="600" b="1" dirty="0" smtClean="0">
                <a:latin typeface="+mj-lt"/>
              </a:rPr>
              <a:t>Union</a:t>
            </a:r>
            <a:r>
              <a:rPr lang="en-US" sz="600" dirty="0" smtClean="0">
                <a:latin typeface="+mj-lt"/>
              </a:rPr>
              <a:t> (</a:t>
            </a:r>
            <a:r>
              <a:rPr lang="en-US" sz="600" b="1" dirty="0" smtClean="0">
                <a:latin typeface="+mj-lt"/>
              </a:rPr>
              <a:t>NC</a:t>
            </a:r>
            <a:r>
              <a:rPr lang="en-US" sz="600" dirty="0" smtClean="0">
                <a:latin typeface="+mj-lt"/>
              </a:rPr>
              <a:t>)</a:t>
            </a:r>
            <a:endParaRPr lang="en-US" sz="600" dirty="0">
              <a:latin typeface="+mj-lt"/>
            </a:endParaRPr>
          </a:p>
        </p:txBody>
      </p:sp>
      <p:sp>
        <p:nvSpPr>
          <p:cNvPr id="165" name="TextBox 164"/>
          <p:cNvSpPr txBox="1"/>
          <p:nvPr/>
        </p:nvSpPr>
        <p:spPr>
          <a:xfrm>
            <a:off x="4051536" y="1935388"/>
            <a:ext cx="609600" cy="184666"/>
          </a:xfrm>
          <a:prstGeom prst="rect">
            <a:avLst/>
          </a:prstGeom>
          <a:noFill/>
        </p:spPr>
        <p:txBody>
          <a:bodyPr wrap="square" rtlCol="0">
            <a:spAutoFit/>
          </a:bodyPr>
          <a:lstStyle/>
          <a:p>
            <a:r>
              <a:rPr lang="en-US" sz="600" b="1" dirty="0" smtClean="0">
                <a:latin typeface="+mj-lt"/>
              </a:rPr>
              <a:t>Stanly</a:t>
            </a:r>
            <a:endParaRPr lang="en-US" sz="600" b="1" dirty="0">
              <a:latin typeface="+mj-lt"/>
            </a:endParaRPr>
          </a:p>
        </p:txBody>
      </p:sp>
      <p:sp>
        <p:nvSpPr>
          <p:cNvPr id="166" name="TextBox 165"/>
          <p:cNvSpPr txBox="1"/>
          <p:nvPr/>
        </p:nvSpPr>
        <p:spPr>
          <a:xfrm>
            <a:off x="3720863" y="1828800"/>
            <a:ext cx="609600" cy="184666"/>
          </a:xfrm>
          <a:prstGeom prst="rect">
            <a:avLst/>
          </a:prstGeom>
          <a:noFill/>
        </p:spPr>
        <p:txBody>
          <a:bodyPr wrap="square" rtlCol="0">
            <a:spAutoFit/>
          </a:bodyPr>
          <a:lstStyle/>
          <a:p>
            <a:r>
              <a:rPr lang="en-US" sz="600" b="1" dirty="0" smtClean="0">
                <a:latin typeface="+mj-lt"/>
              </a:rPr>
              <a:t>Cabarrus</a:t>
            </a:r>
            <a:endParaRPr lang="en-US" sz="600" b="1" dirty="0">
              <a:latin typeface="+mj-lt"/>
            </a:endParaRPr>
          </a:p>
        </p:txBody>
      </p:sp>
      <p:sp>
        <p:nvSpPr>
          <p:cNvPr id="167" name="TextBox 166"/>
          <p:cNvSpPr txBox="1"/>
          <p:nvPr/>
        </p:nvSpPr>
        <p:spPr>
          <a:xfrm>
            <a:off x="3746735" y="1649637"/>
            <a:ext cx="609600" cy="184666"/>
          </a:xfrm>
          <a:prstGeom prst="rect">
            <a:avLst/>
          </a:prstGeom>
          <a:noFill/>
        </p:spPr>
        <p:txBody>
          <a:bodyPr wrap="square" rtlCol="0">
            <a:spAutoFit/>
          </a:bodyPr>
          <a:lstStyle/>
          <a:p>
            <a:r>
              <a:rPr lang="en-US" sz="600" b="1" dirty="0" smtClean="0">
                <a:latin typeface="+mj-lt"/>
              </a:rPr>
              <a:t>Rowan</a:t>
            </a:r>
            <a:endParaRPr lang="en-US" sz="600" b="1" dirty="0">
              <a:latin typeface="+mj-lt"/>
            </a:endParaRPr>
          </a:p>
        </p:txBody>
      </p:sp>
      <p:sp>
        <p:nvSpPr>
          <p:cNvPr id="168" name="TextBox 167"/>
          <p:cNvSpPr txBox="1"/>
          <p:nvPr/>
        </p:nvSpPr>
        <p:spPr>
          <a:xfrm>
            <a:off x="3441937" y="1526563"/>
            <a:ext cx="609600" cy="184666"/>
          </a:xfrm>
          <a:prstGeom prst="rect">
            <a:avLst/>
          </a:prstGeom>
          <a:noFill/>
        </p:spPr>
        <p:txBody>
          <a:bodyPr wrap="square" rtlCol="0">
            <a:spAutoFit/>
          </a:bodyPr>
          <a:lstStyle/>
          <a:p>
            <a:r>
              <a:rPr lang="en-US" sz="600" b="1" dirty="0" smtClean="0">
                <a:latin typeface="+mj-lt"/>
              </a:rPr>
              <a:t>Iredell</a:t>
            </a:r>
            <a:endParaRPr lang="en-US" sz="600" b="1" dirty="0">
              <a:latin typeface="+mj-lt"/>
            </a:endParaRPr>
          </a:p>
        </p:txBody>
      </p:sp>
      <p:sp>
        <p:nvSpPr>
          <p:cNvPr id="169" name="TextBox 168"/>
          <p:cNvSpPr txBox="1"/>
          <p:nvPr/>
        </p:nvSpPr>
        <p:spPr>
          <a:xfrm>
            <a:off x="3060937" y="1763938"/>
            <a:ext cx="609600" cy="184666"/>
          </a:xfrm>
          <a:prstGeom prst="rect">
            <a:avLst/>
          </a:prstGeom>
          <a:noFill/>
        </p:spPr>
        <p:txBody>
          <a:bodyPr wrap="square" rtlCol="0">
            <a:spAutoFit/>
          </a:bodyPr>
          <a:lstStyle/>
          <a:p>
            <a:r>
              <a:rPr lang="en-US" sz="600" b="1" dirty="0" smtClean="0">
                <a:latin typeface="+mj-lt"/>
              </a:rPr>
              <a:t>Lincoln</a:t>
            </a:r>
            <a:endParaRPr lang="en-US" sz="600" b="1" dirty="0">
              <a:latin typeface="+mj-lt"/>
            </a:endParaRPr>
          </a:p>
        </p:txBody>
      </p:sp>
      <p:sp>
        <p:nvSpPr>
          <p:cNvPr id="170" name="TextBox 169"/>
          <p:cNvSpPr txBox="1"/>
          <p:nvPr/>
        </p:nvSpPr>
        <p:spPr>
          <a:xfrm>
            <a:off x="3137137" y="1600200"/>
            <a:ext cx="609600" cy="184666"/>
          </a:xfrm>
          <a:prstGeom prst="rect">
            <a:avLst/>
          </a:prstGeom>
          <a:noFill/>
        </p:spPr>
        <p:txBody>
          <a:bodyPr wrap="square" rtlCol="0">
            <a:spAutoFit/>
          </a:bodyPr>
          <a:lstStyle/>
          <a:p>
            <a:r>
              <a:rPr lang="en-US" sz="600" b="1" dirty="0" smtClean="0">
                <a:latin typeface="+mj-lt"/>
              </a:rPr>
              <a:t>Catawba</a:t>
            </a:r>
            <a:endParaRPr lang="en-US" sz="600" b="1" dirty="0">
              <a:latin typeface="+mj-lt"/>
            </a:endParaRPr>
          </a:p>
        </p:txBody>
      </p:sp>
      <p:sp>
        <p:nvSpPr>
          <p:cNvPr id="171" name="TextBox 170"/>
          <p:cNvSpPr txBox="1"/>
          <p:nvPr/>
        </p:nvSpPr>
        <p:spPr>
          <a:xfrm>
            <a:off x="2679936" y="1535338"/>
            <a:ext cx="609600" cy="184666"/>
          </a:xfrm>
          <a:prstGeom prst="rect">
            <a:avLst/>
          </a:prstGeom>
          <a:noFill/>
        </p:spPr>
        <p:txBody>
          <a:bodyPr wrap="square" rtlCol="0">
            <a:spAutoFit/>
          </a:bodyPr>
          <a:lstStyle/>
          <a:p>
            <a:r>
              <a:rPr lang="en-US" sz="600" b="1" dirty="0" smtClean="0">
                <a:latin typeface="+mj-lt"/>
              </a:rPr>
              <a:t>Burke</a:t>
            </a:r>
            <a:endParaRPr lang="en-US" sz="600" b="1" dirty="0">
              <a:latin typeface="+mj-lt"/>
            </a:endParaRPr>
          </a:p>
        </p:txBody>
      </p:sp>
      <p:sp>
        <p:nvSpPr>
          <p:cNvPr id="172" name="TextBox 171"/>
          <p:cNvSpPr txBox="1"/>
          <p:nvPr/>
        </p:nvSpPr>
        <p:spPr>
          <a:xfrm>
            <a:off x="2756137" y="1363888"/>
            <a:ext cx="609600" cy="184666"/>
          </a:xfrm>
          <a:prstGeom prst="rect">
            <a:avLst/>
          </a:prstGeom>
          <a:noFill/>
        </p:spPr>
        <p:txBody>
          <a:bodyPr wrap="square" rtlCol="0">
            <a:spAutoFit/>
          </a:bodyPr>
          <a:lstStyle/>
          <a:p>
            <a:r>
              <a:rPr lang="en-US" sz="600" b="1" dirty="0" smtClean="0">
                <a:latin typeface="+mj-lt"/>
              </a:rPr>
              <a:t>Caldwell</a:t>
            </a:r>
            <a:endParaRPr lang="en-US" sz="600" b="1" dirty="0">
              <a:latin typeface="+mj-lt"/>
            </a:endParaRPr>
          </a:p>
        </p:txBody>
      </p:sp>
      <p:sp>
        <p:nvSpPr>
          <p:cNvPr id="173" name="TextBox 172"/>
          <p:cNvSpPr txBox="1"/>
          <p:nvPr/>
        </p:nvSpPr>
        <p:spPr>
          <a:xfrm>
            <a:off x="3137135" y="1135288"/>
            <a:ext cx="609600" cy="184666"/>
          </a:xfrm>
          <a:prstGeom prst="rect">
            <a:avLst/>
          </a:prstGeom>
          <a:noFill/>
        </p:spPr>
        <p:txBody>
          <a:bodyPr wrap="square" rtlCol="0">
            <a:spAutoFit/>
          </a:bodyPr>
          <a:lstStyle/>
          <a:p>
            <a:r>
              <a:rPr lang="en-US" sz="600" b="1" dirty="0" smtClean="0">
                <a:latin typeface="+mj-lt"/>
              </a:rPr>
              <a:t>Wilkes</a:t>
            </a:r>
            <a:endParaRPr lang="en-US" sz="600" b="1" dirty="0">
              <a:latin typeface="+mj-lt"/>
            </a:endParaRPr>
          </a:p>
        </p:txBody>
      </p:sp>
      <p:sp>
        <p:nvSpPr>
          <p:cNvPr id="174" name="TextBox 173"/>
          <p:cNvSpPr txBox="1"/>
          <p:nvPr/>
        </p:nvSpPr>
        <p:spPr>
          <a:xfrm>
            <a:off x="3137137" y="1391944"/>
            <a:ext cx="609600" cy="184666"/>
          </a:xfrm>
          <a:prstGeom prst="rect">
            <a:avLst/>
          </a:prstGeom>
          <a:noFill/>
        </p:spPr>
        <p:txBody>
          <a:bodyPr wrap="square" rtlCol="0">
            <a:spAutoFit/>
          </a:bodyPr>
          <a:lstStyle/>
          <a:p>
            <a:r>
              <a:rPr lang="en-US" sz="600" b="1" dirty="0" smtClean="0">
                <a:latin typeface="+mj-lt"/>
              </a:rPr>
              <a:t>Alexander</a:t>
            </a:r>
            <a:endParaRPr lang="en-US" sz="600" b="1" dirty="0">
              <a:latin typeface="+mj-lt"/>
            </a:endParaRPr>
          </a:p>
        </p:txBody>
      </p:sp>
      <p:sp>
        <p:nvSpPr>
          <p:cNvPr id="175" name="TextBox 174"/>
          <p:cNvSpPr txBox="1"/>
          <p:nvPr/>
        </p:nvSpPr>
        <p:spPr>
          <a:xfrm>
            <a:off x="2298935" y="1633150"/>
            <a:ext cx="609600" cy="184666"/>
          </a:xfrm>
          <a:prstGeom prst="rect">
            <a:avLst/>
          </a:prstGeom>
          <a:noFill/>
        </p:spPr>
        <p:txBody>
          <a:bodyPr wrap="square" rtlCol="0">
            <a:spAutoFit/>
          </a:bodyPr>
          <a:lstStyle/>
          <a:p>
            <a:r>
              <a:rPr lang="en-US" sz="600" b="1" dirty="0" smtClean="0">
                <a:latin typeface="+mj-lt"/>
              </a:rPr>
              <a:t>McDowell</a:t>
            </a:r>
            <a:endParaRPr lang="en-US" sz="600" b="1" dirty="0">
              <a:latin typeface="+mj-lt"/>
            </a:endParaRPr>
          </a:p>
        </p:txBody>
      </p:sp>
      <p:sp>
        <p:nvSpPr>
          <p:cNvPr id="176" name="TextBox 175"/>
          <p:cNvSpPr txBox="1"/>
          <p:nvPr/>
        </p:nvSpPr>
        <p:spPr>
          <a:xfrm>
            <a:off x="2375136" y="1821088"/>
            <a:ext cx="609600" cy="184666"/>
          </a:xfrm>
          <a:prstGeom prst="rect">
            <a:avLst/>
          </a:prstGeom>
          <a:noFill/>
        </p:spPr>
        <p:txBody>
          <a:bodyPr wrap="square" rtlCol="0">
            <a:spAutoFit/>
          </a:bodyPr>
          <a:lstStyle/>
          <a:p>
            <a:r>
              <a:rPr lang="en-US" sz="600" b="1" dirty="0" smtClean="0">
                <a:latin typeface="+mj-lt"/>
              </a:rPr>
              <a:t>Rutherford</a:t>
            </a:r>
            <a:endParaRPr lang="en-US" sz="600" b="1" dirty="0">
              <a:latin typeface="+mj-lt"/>
            </a:endParaRPr>
          </a:p>
        </p:txBody>
      </p:sp>
      <p:sp>
        <p:nvSpPr>
          <p:cNvPr id="177" name="TextBox 176"/>
          <p:cNvSpPr txBox="1"/>
          <p:nvPr/>
        </p:nvSpPr>
        <p:spPr>
          <a:xfrm>
            <a:off x="2286000" y="1943100"/>
            <a:ext cx="609600" cy="184666"/>
          </a:xfrm>
          <a:prstGeom prst="rect">
            <a:avLst/>
          </a:prstGeom>
          <a:noFill/>
        </p:spPr>
        <p:txBody>
          <a:bodyPr wrap="square" rtlCol="0">
            <a:spAutoFit/>
          </a:bodyPr>
          <a:lstStyle/>
          <a:p>
            <a:r>
              <a:rPr lang="en-US" sz="600" b="1" dirty="0" smtClean="0">
                <a:latin typeface="+mj-lt"/>
              </a:rPr>
              <a:t>Polk</a:t>
            </a:r>
            <a:endParaRPr lang="en-US" sz="600" b="1" dirty="0">
              <a:latin typeface="+mj-lt"/>
            </a:endParaRPr>
          </a:p>
        </p:txBody>
      </p:sp>
      <p:sp>
        <p:nvSpPr>
          <p:cNvPr id="178" name="TextBox 177"/>
          <p:cNvSpPr txBox="1"/>
          <p:nvPr/>
        </p:nvSpPr>
        <p:spPr>
          <a:xfrm>
            <a:off x="1841736" y="1878238"/>
            <a:ext cx="609600" cy="184666"/>
          </a:xfrm>
          <a:prstGeom prst="rect">
            <a:avLst/>
          </a:prstGeom>
          <a:noFill/>
        </p:spPr>
        <p:txBody>
          <a:bodyPr wrap="square" rtlCol="0">
            <a:spAutoFit/>
          </a:bodyPr>
          <a:lstStyle/>
          <a:p>
            <a:r>
              <a:rPr lang="en-US" sz="600" b="1" dirty="0" smtClean="0">
                <a:latin typeface="+mj-lt"/>
              </a:rPr>
              <a:t>Henderson</a:t>
            </a:r>
            <a:endParaRPr lang="en-US" sz="600" b="1" dirty="0">
              <a:latin typeface="+mj-lt"/>
            </a:endParaRPr>
          </a:p>
        </p:txBody>
      </p:sp>
      <p:sp>
        <p:nvSpPr>
          <p:cNvPr id="179" name="TextBox 178"/>
          <p:cNvSpPr txBox="1"/>
          <p:nvPr/>
        </p:nvSpPr>
        <p:spPr>
          <a:xfrm>
            <a:off x="1600200" y="2049688"/>
            <a:ext cx="609600" cy="184666"/>
          </a:xfrm>
          <a:prstGeom prst="rect">
            <a:avLst/>
          </a:prstGeom>
          <a:noFill/>
        </p:spPr>
        <p:txBody>
          <a:bodyPr wrap="square" rtlCol="0">
            <a:spAutoFit/>
          </a:bodyPr>
          <a:lstStyle/>
          <a:p>
            <a:r>
              <a:rPr lang="en-US" sz="600" b="1" dirty="0" smtClean="0">
                <a:latin typeface="+mj-lt"/>
              </a:rPr>
              <a:t>Transylvania</a:t>
            </a:r>
            <a:endParaRPr lang="en-US" sz="600" b="1" dirty="0">
              <a:latin typeface="+mj-lt"/>
            </a:endParaRPr>
          </a:p>
        </p:txBody>
      </p:sp>
      <p:sp>
        <p:nvSpPr>
          <p:cNvPr id="180" name="TextBox 179"/>
          <p:cNvSpPr txBox="1"/>
          <p:nvPr/>
        </p:nvSpPr>
        <p:spPr>
          <a:xfrm>
            <a:off x="1308337" y="1957913"/>
            <a:ext cx="609600" cy="184666"/>
          </a:xfrm>
          <a:prstGeom prst="rect">
            <a:avLst/>
          </a:prstGeom>
          <a:noFill/>
        </p:spPr>
        <p:txBody>
          <a:bodyPr wrap="square" rtlCol="0">
            <a:spAutoFit/>
          </a:bodyPr>
          <a:lstStyle/>
          <a:p>
            <a:r>
              <a:rPr lang="en-US" sz="600" b="1" dirty="0" smtClean="0">
                <a:latin typeface="+mj-lt"/>
              </a:rPr>
              <a:t>Jackson</a:t>
            </a:r>
            <a:endParaRPr lang="en-US" sz="600" b="1" dirty="0">
              <a:latin typeface="+mj-lt"/>
            </a:endParaRPr>
          </a:p>
        </p:txBody>
      </p:sp>
      <p:sp>
        <p:nvSpPr>
          <p:cNvPr id="181" name="TextBox 180"/>
          <p:cNvSpPr txBox="1"/>
          <p:nvPr/>
        </p:nvSpPr>
        <p:spPr>
          <a:xfrm>
            <a:off x="1003536" y="2057400"/>
            <a:ext cx="609600" cy="184666"/>
          </a:xfrm>
          <a:prstGeom prst="rect">
            <a:avLst/>
          </a:prstGeom>
          <a:noFill/>
        </p:spPr>
        <p:txBody>
          <a:bodyPr wrap="square" rtlCol="0">
            <a:spAutoFit/>
          </a:bodyPr>
          <a:lstStyle/>
          <a:p>
            <a:r>
              <a:rPr lang="en-US" sz="600" b="1" dirty="0" smtClean="0">
                <a:latin typeface="+mj-lt"/>
              </a:rPr>
              <a:t>Macon</a:t>
            </a:r>
            <a:endParaRPr lang="en-US" sz="600" b="1" dirty="0">
              <a:latin typeface="+mj-lt"/>
            </a:endParaRPr>
          </a:p>
        </p:txBody>
      </p:sp>
      <p:sp>
        <p:nvSpPr>
          <p:cNvPr id="182" name="TextBox 181"/>
          <p:cNvSpPr txBox="1"/>
          <p:nvPr/>
        </p:nvSpPr>
        <p:spPr>
          <a:xfrm>
            <a:off x="774935" y="2163988"/>
            <a:ext cx="609600" cy="184666"/>
          </a:xfrm>
          <a:prstGeom prst="rect">
            <a:avLst/>
          </a:prstGeom>
          <a:noFill/>
        </p:spPr>
        <p:txBody>
          <a:bodyPr wrap="square" rtlCol="0">
            <a:spAutoFit/>
          </a:bodyPr>
          <a:lstStyle/>
          <a:p>
            <a:r>
              <a:rPr lang="en-US" sz="600" b="1" dirty="0" smtClean="0">
                <a:latin typeface="+mj-lt"/>
              </a:rPr>
              <a:t>Clay</a:t>
            </a:r>
            <a:endParaRPr lang="en-US" sz="600" b="1" dirty="0">
              <a:latin typeface="+mj-lt"/>
            </a:endParaRPr>
          </a:p>
        </p:txBody>
      </p:sp>
      <p:sp>
        <p:nvSpPr>
          <p:cNvPr id="183" name="TextBox 182"/>
          <p:cNvSpPr txBox="1"/>
          <p:nvPr/>
        </p:nvSpPr>
        <p:spPr>
          <a:xfrm>
            <a:off x="368063" y="2106838"/>
            <a:ext cx="609600" cy="184666"/>
          </a:xfrm>
          <a:prstGeom prst="rect">
            <a:avLst/>
          </a:prstGeom>
          <a:noFill/>
        </p:spPr>
        <p:txBody>
          <a:bodyPr wrap="square" rtlCol="0">
            <a:spAutoFit/>
          </a:bodyPr>
          <a:lstStyle/>
          <a:p>
            <a:r>
              <a:rPr lang="en-US" sz="600" b="1" dirty="0" smtClean="0">
                <a:latin typeface="+mj-lt"/>
              </a:rPr>
              <a:t>Cherokee</a:t>
            </a:r>
            <a:endParaRPr lang="en-US" sz="600" b="1" dirty="0">
              <a:latin typeface="+mj-lt"/>
            </a:endParaRPr>
          </a:p>
        </p:txBody>
      </p:sp>
      <p:sp>
        <p:nvSpPr>
          <p:cNvPr id="184" name="TextBox 183"/>
          <p:cNvSpPr txBox="1"/>
          <p:nvPr/>
        </p:nvSpPr>
        <p:spPr>
          <a:xfrm>
            <a:off x="685800" y="1885950"/>
            <a:ext cx="609600" cy="184666"/>
          </a:xfrm>
          <a:prstGeom prst="rect">
            <a:avLst/>
          </a:prstGeom>
          <a:noFill/>
        </p:spPr>
        <p:txBody>
          <a:bodyPr wrap="square" rtlCol="0">
            <a:spAutoFit/>
          </a:bodyPr>
          <a:lstStyle/>
          <a:p>
            <a:r>
              <a:rPr lang="en-US" sz="600" b="1" dirty="0" smtClean="0">
                <a:latin typeface="+mj-lt"/>
              </a:rPr>
              <a:t>Graham</a:t>
            </a:r>
            <a:endParaRPr lang="en-US" sz="600" b="1" dirty="0">
              <a:latin typeface="+mj-lt"/>
            </a:endParaRPr>
          </a:p>
        </p:txBody>
      </p:sp>
      <p:sp>
        <p:nvSpPr>
          <p:cNvPr id="185" name="TextBox 184"/>
          <p:cNvSpPr txBox="1"/>
          <p:nvPr/>
        </p:nvSpPr>
        <p:spPr>
          <a:xfrm>
            <a:off x="990600" y="1771650"/>
            <a:ext cx="609600" cy="184666"/>
          </a:xfrm>
          <a:prstGeom prst="rect">
            <a:avLst/>
          </a:prstGeom>
          <a:noFill/>
        </p:spPr>
        <p:txBody>
          <a:bodyPr wrap="square" rtlCol="0">
            <a:spAutoFit/>
          </a:bodyPr>
          <a:lstStyle/>
          <a:p>
            <a:r>
              <a:rPr lang="en-US" sz="600" b="1" dirty="0" smtClean="0">
                <a:latin typeface="+mj-lt"/>
              </a:rPr>
              <a:t>Swain</a:t>
            </a:r>
            <a:endParaRPr lang="en-US" sz="600" b="1" dirty="0">
              <a:latin typeface="+mj-lt"/>
            </a:endParaRPr>
          </a:p>
        </p:txBody>
      </p:sp>
      <p:sp>
        <p:nvSpPr>
          <p:cNvPr id="186" name="TextBox 185"/>
          <p:cNvSpPr txBox="1"/>
          <p:nvPr/>
        </p:nvSpPr>
        <p:spPr>
          <a:xfrm>
            <a:off x="3594335" y="963837"/>
            <a:ext cx="609600" cy="184666"/>
          </a:xfrm>
          <a:prstGeom prst="rect">
            <a:avLst/>
          </a:prstGeom>
          <a:noFill/>
        </p:spPr>
        <p:txBody>
          <a:bodyPr wrap="square" rtlCol="0">
            <a:spAutoFit/>
          </a:bodyPr>
          <a:lstStyle/>
          <a:p>
            <a:r>
              <a:rPr lang="en-US" sz="600" b="1" dirty="0" smtClean="0">
                <a:latin typeface="+mj-lt"/>
              </a:rPr>
              <a:t>Surry</a:t>
            </a:r>
            <a:endParaRPr lang="en-US" sz="600" b="1" dirty="0">
              <a:latin typeface="+mj-lt"/>
            </a:endParaRPr>
          </a:p>
        </p:txBody>
      </p:sp>
      <p:sp>
        <p:nvSpPr>
          <p:cNvPr id="187" name="TextBox 186"/>
          <p:cNvSpPr txBox="1"/>
          <p:nvPr/>
        </p:nvSpPr>
        <p:spPr>
          <a:xfrm>
            <a:off x="3670537" y="1192438"/>
            <a:ext cx="609600" cy="184666"/>
          </a:xfrm>
          <a:prstGeom prst="rect">
            <a:avLst/>
          </a:prstGeom>
          <a:noFill/>
        </p:spPr>
        <p:txBody>
          <a:bodyPr wrap="square" rtlCol="0">
            <a:spAutoFit/>
          </a:bodyPr>
          <a:lstStyle/>
          <a:p>
            <a:r>
              <a:rPr lang="en-US" sz="600" b="1" dirty="0" smtClean="0">
                <a:latin typeface="+mj-lt"/>
              </a:rPr>
              <a:t>Yadkin</a:t>
            </a:r>
            <a:endParaRPr lang="en-US" sz="600" b="1" dirty="0">
              <a:latin typeface="+mj-lt"/>
            </a:endParaRPr>
          </a:p>
        </p:txBody>
      </p:sp>
      <p:sp>
        <p:nvSpPr>
          <p:cNvPr id="188" name="TextBox 187"/>
          <p:cNvSpPr txBox="1"/>
          <p:nvPr/>
        </p:nvSpPr>
        <p:spPr>
          <a:xfrm>
            <a:off x="4051537" y="971550"/>
            <a:ext cx="609600" cy="184666"/>
          </a:xfrm>
          <a:prstGeom prst="rect">
            <a:avLst/>
          </a:prstGeom>
          <a:noFill/>
        </p:spPr>
        <p:txBody>
          <a:bodyPr wrap="square" rtlCol="0">
            <a:spAutoFit/>
          </a:bodyPr>
          <a:lstStyle/>
          <a:p>
            <a:r>
              <a:rPr lang="en-US" sz="600" b="1" dirty="0" smtClean="0">
                <a:latin typeface="+mj-lt"/>
              </a:rPr>
              <a:t>Stokes</a:t>
            </a:r>
            <a:endParaRPr lang="en-US" sz="600" b="1" dirty="0">
              <a:latin typeface="+mj-lt"/>
            </a:endParaRPr>
          </a:p>
        </p:txBody>
      </p:sp>
      <p:sp>
        <p:nvSpPr>
          <p:cNvPr id="189" name="TextBox 188"/>
          <p:cNvSpPr txBox="1"/>
          <p:nvPr/>
        </p:nvSpPr>
        <p:spPr>
          <a:xfrm>
            <a:off x="4051537" y="1192437"/>
            <a:ext cx="609600" cy="184666"/>
          </a:xfrm>
          <a:prstGeom prst="rect">
            <a:avLst/>
          </a:prstGeom>
          <a:noFill/>
        </p:spPr>
        <p:txBody>
          <a:bodyPr wrap="square" rtlCol="0">
            <a:spAutoFit/>
          </a:bodyPr>
          <a:lstStyle/>
          <a:p>
            <a:r>
              <a:rPr lang="en-US" sz="600" b="1" dirty="0" smtClean="0">
                <a:latin typeface="+mj-lt"/>
              </a:rPr>
              <a:t>Forsyth</a:t>
            </a:r>
            <a:endParaRPr lang="en-US" sz="600" b="1" dirty="0">
              <a:latin typeface="+mj-lt"/>
            </a:endParaRPr>
          </a:p>
        </p:txBody>
      </p:sp>
      <p:sp>
        <p:nvSpPr>
          <p:cNvPr id="190" name="TextBox 189"/>
          <p:cNvSpPr txBox="1"/>
          <p:nvPr/>
        </p:nvSpPr>
        <p:spPr>
          <a:xfrm>
            <a:off x="3797063" y="1421038"/>
            <a:ext cx="609600" cy="184666"/>
          </a:xfrm>
          <a:prstGeom prst="rect">
            <a:avLst/>
          </a:prstGeom>
          <a:noFill/>
        </p:spPr>
        <p:txBody>
          <a:bodyPr wrap="square" rtlCol="0">
            <a:spAutoFit/>
          </a:bodyPr>
          <a:lstStyle/>
          <a:p>
            <a:r>
              <a:rPr lang="en-US" sz="600" b="1" dirty="0" smtClean="0">
                <a:latin typeface="+mj-lt"/>
              </a:rPr>
              <a:t>Davie</a:t>
            </a:r>
            <a:endParaRPr lang="en-US" sz="600" b="1" dirty="0">
              <a:latin typeface="+mj-lt"/>
            </a:endParaRPr>
          </a:p>
        </p:txBody>
      </p:sp>
      <p:sp>
        <p:nvSpPr>
          <p:cNvPr id="191" name="TextBox 190"/>
          <p:cNvSpPr txBox="1"/>
          <p:nvPr/>
        </p:nvSpPr>
        <p:spPr>
          <a:xfrm>
            <a:off x="4051536" y="1535337"/>
            <a:ext cx="609600" cy="184666"/>
          </a:xfrm>
          <a:prstGeom prst="rect">
            <a:avLst/>
          </a:prstGeom>
          <a:noFill/>
        </p:spPr>
        <p:txBody>
          <a:bodyPr wrap="square" rtlCol="0">
            <a:spAutoFit/>
          </a:bodyPr>
          <a:lstStyle/>
          <a:p>
            <a:r>
              <a:rPr lang="en-US" sz="600" b="1" dirty="0" smtClean="0">
                <a:latin typeface="+mj-lt"/>
              </a:rPr>
              <a:t>Davidson</a:t>
            </a:r>
            <a:endParaRPr lang="en-US" sz="600" b="1" dirty="0">
              <a:latin typeface="+mj-lt"/>
            </a:endParaRPr>
          </a:p>
        </p:txBody>
      </p:sp>
      <p:sp>
        <p:nvSpPr>
          <p:cNvPr id="192" name="TextBox 191"/>
          <p:cNvSpPr txBox="1"/>
          <p:nvPr/>
        </p:nvSpPr>
        <p:spPr>
          <a:xfrm>
            <a:off x="4432536" y="1592488"/>
            <a:ext cx="609600" cy="184666"/>
          </a:xfrm>
          <a:prstGeom prst="rect">
            <a:avLst/>
          </a:prstGeom>
          <a:noFill/>
        </p:spPr>
        <p:txBody>
          <a:bodyPr wrap="square" rtlCol="0">
            <a:spAutoFit/>
          </a:bodyPr>
          <a:lstStyle/>
          <a:p>
            <a:r>
              <a:rPr lang="en-US" sz="600" b="1" dirty="0" smtClean="0">
                <a:latin typeface="+mj-lt"/>
              </a:rPr>
              <a:t>Randolph</a:t>
            </a:r>
            <a:endParaRPr lang="en-US" sz="600" b="1" dirty="0">
              <a:latin typeface="+mj-lt"/>
            </a:endParaRPr>
          </a:p>
        </p:txBody>
      </p:sp>
      <p:sp>
        <p:nvSpPr>
          <p:cNvPr id="193" name="TextBox 192"/>
          <p:cNvSpPr txBox="1"/>
          <p:nvPr/>
        </p:nvSpPr>
        <p:spPr>
          <a:xfrm>
            <a:off x="4432537" y="1249587"/>
            <a:ext cx="609600" cy="184666"/>
          </a:xfrm>
          <a:prstGeom prst="rect">
            <a:avLst/>
          </a:prstGeom>
          <a:noFill/>
        </p:spPr>
        <p:txBody>
          <a:bodyPr wrap="square" rtlCol="0">
            <a:spAutoFit/>
          </a:bodyPr>
          <a:lstStyle/>
          <a:p>
            <a:r>
              <a:rPr lang="en-US" sz="600" b="1" dirty="0" smtClean="0">
                <a:latin typeface="+mj-lt"/>
              </a:rPr>
              <a:t>Guilford</a:t>
            </a:r>
            <a:endParaRPr lang="en-US" sz="600" b="1" dirty="0">
              <a:latin typeface="+mj-lt"/>
            </a:endParaRPr>
          </a:p>
        </p:txBody>
      </p:sp>
      <p:sp>
        <p:nvSpPr>
          <p:cNvPr id="194" name="TextBox 193"/>
          <p:cNvSpPr txBox="1"/>
          <p:nvPr/>
        </p:nvSpPr>
        <p:spPr>
          <a:xfrm>
            <a:off x="4432536" y="963838"/>
            <a:ext cx="609600" cy="184666"/>
          </a:xfrm>
          <a:prstGeom prst="rect">
            <a:avLst/>
          </a:prstGeom>
          <a:noFill/>
        </p:spPr>
        <p:txBody>
          <a:bodyPr wrap="square" rtlCol="0">
            <a:spAutoFit/>
          </a:bodyPr>
          <a:lstStyle/>
          <a:p>
            <a:r>
              <a:rPr lang="en-US" sz="600" b="1" dirty="0" smtClean="0">
                <a:latin typeface="+mj-lt"/>
              </a:rPr>
              <a:t>Rockingham</a:t>
            </a:r>
            <a:endParaRPr lang="en-US" sz="600" b="1" dirty="0">
              <a:latin typeface="+mj-lt"/>
            </a:endParaRPr>
          </a:p>
        </p:txBody>
      </p:sp>
      <p:sp>
        <p:nvSpPr>
          <p:cNvPr id="195" name="TextBox 194"/>
          <p:cNvSpPr txBox="1"/>
          <p:nvPr/>
        </p:nvSpPr>
        <p:spPr>
          <a:xfrm>
            <a:off x="4889737" y="1020988"/>
            <a:ext cx="609600" cy="184666"/>
          </a:xfrm>
          <a:prstGeom prst="rect">
            <a:avLst/>
          </a:prstGeom>
          <a:noFill/>
        </p:spPr>
        <p:txBody>
          <a:bodyPr wrap="square" rtlCol="0">
            <a:spAutoFit/>
          </a:bodyPr>
          <a:lstStyle/>
          <a:p>
            <a:r>
              <a:rPr lang="en-US" sz="600" b="1" dirty="0" smtClean="0">
                <a:latin typeface="+mj-lt"/>
              </a:rPr>
              <a:t>Caswell</a:t>
            </a:r>
            <a:endParaRPr lang="en-US" sz="600" b="1" dirty="0">
              <a:latin typeface="+mj-lt"/>
            </a:endParaRPr>
          </a:p>
        </p:txBody>
      </p:sp>
      <p:sp>
        <p:nvSpPr>
          <p:cNvPr id="196" name="TextBox 195"/>
          <p:cNvSpPr txBox="1"/>
          <p:nvPr/>
        </p:nvSpPr>
        <p:spPr>
          <a:xfrm>
            <a:off x="4813536" y="1306737"/>
            <a:ext cx="609600" cy="184666"/>
          </a:xfrm>
          <a:prstGeom prst="rect">
            <a:avLst/>
          </a:prstGeom>
          <a:noFill/>
        </p:spPr>
        <p:txBody>
          <a:bodyPr wrap="square" rtlCol="0">
            <a:spAutoFit/>
          </a:bodyPr>
          <a:lstStyle/>
          <a:p>
            <a:r>
              <a:rPr lang="en-US" sz="600" b="1" dirty="0" smtClean="0">
                <a:latin typeface="+mj-lt"/>
              </a:rPr>
              <a:t>Alamance</a:t>
            </a:r>
            <a:endParaRPr lang="en-US" sz="600" b="1" dirty="0">
              <a:latin typeface="+mj-lt"/>
            </a:endParaRPr>
          </a:p>
        </p:txBody>
      </p:sp>
      <p:sp>
        <p:nvSpPr>
          <p:cNvPr id="197" name="TextBox 196"/>
          <p:cNvSpPr txBox="1"/>
          <p:nvPr/>
        </p:nvSpPr>
        <p:spPr>
          <a:xfrm>
            <a:off x="5125871" y="1200150"/>
            <a:ext cx="436729" cy="184666"/>
          </a:xfrm>
          <a:prstGeom prst="rect">
            <a:avLst/>
          </a:prstGeom>
          <a:noFill/>
        </p:spPr>
        <p:txBody>
          <a:bodyPr wrap="square" rtlCol="0">
            <a:spAutoFit/>
          </a:bodyPr>
          <a:lstStyle/>
          <a:p>
            <a:r>
              <a:rPr lang="en-US" sz="600" b="1" dirty="0" smtClean="0">
                <a:latin typeface="+mj-lt"/>
              </a:rPr>
              <a:t>Orange</a:t>
            </a:r>
            <a:endParaRPr lang="en-US" sz="600" b="1" dirty="0">
              <a:latin typeface="+mj-lt"/>
            </a:endParaRPr>
          </a:p>
        </p:txBody>
      </p:sp>
      <p:sp>
        <p:nvSpPr>
          <p:cNvPr id="198" name="TextBox 197"/>
          <p:cNvSpPr txBox="1"/>
          <p:nvPr/>
        </p:nvSpPr>
        <p:spPr>
          <a:xfrm>
            <a:off x="5346938" y="1306738"/>
            <a:ext cx="609600" cy="184666"/>
          </a:xfrm>
          <a:prstGeom prst="rect">
            <a:avLst/>
          </a:prstGeom>
          <a:noFill/>
        </p:spPr>
        <p:txBody>
          <a:bodyPr wrap="square" rtlCol="0">
            <a:spAutoFit/>
          </a:bodyPr>
          <a:lstStyle/>
          <a:p>
            <a:r>
              <a:rPr lang="en-US" sz="600" b="1" dirty="0" smtClean="0">
                <a:latin typeface="+mj-lt"/>
              </a:rPr>
              <a:t>Durham</a:t>
            </a:r>
            <a:endParaRPr lang="en-US" sz="600" b="1" dirty="0">
              <a:latin typeface="+mj-lt"/>
            </a:endParaRPr>
          </a:p>
        </p:txBody>
      </p:sp>
      <p:sp>
        <p:nvSpPr>
          <p:cNvPr id="201" name="TextBox 200"/>
          <p:cNvSpPr txBox="1"/>
          <p:nvPr/>
        </p:nvSpPr>
        <p:spPr>
          <a:xfrm>
            <a:off x="5244863" y="971550"/>
            <a:ext cx="609600" cy="184666"/>
          </a:xfrm>
          <a:prstGeom prst="rect">
            <a:avLst/>
          </a:prstGeom>
          <a:noFill/>
        </p:spPr>
        <p:txBody>
          <a:bodyPr wrap="square" rtlCol="0">
            <a:spAutoFit/>
          </a:bodyPr>
          <a:lstStyle/>
          <a:p>
            <a:r>
              <a:rPr lang="en-US" sz="600" b="1" dirty="0" smtClean="0">
                <a:latin typeface="+mj-lt"/>
              </a:rPr>
              <a:t>Person</a:t>
            </a:r>
            <a:endParaRPr lang="en-US" sz="600" b="1" dirty="0">
              <a:latin typeface="+mj-lt"/>
            </a:endParaRPr>
          </a:p>
        </p:txBody>
      </p:sp>
      <p:sp>
        <p:nvSpPr>
          <p:cNvPr id="202" name="TextBox 201"/>
          <p:cNvSpPr txBox="1"/>
          <p:nvPr/>
        </p:nvSpPr>
        <p:spPr>
          <a:xfrm>
            <a:off x="5542207" y="1085850"/>
            <a:ext cx="609600" cy="184666"/>
          </a:xfrm>
          <a:prstGeom prst="rect">
            <a:avLst/>
          </a:prstGeom>
          <a:noFill/>
        </p:spPr>
        <p:txBody>
          <a:bodyPr wrap="square" rtlCol="0">
            <a:spAutoFit/>
          </a:bodyPr>
          <a:lstStyle/>
          <a:p>
            <a:r>
              <a:rPr lang="en-US" sz="600" b="1" dirty="0" smtClean="0">
                <a:latin typeface="+mj-lt"/>
              </a:rPr>
              <a:t>Granville</a:t>
            </a:r>
            <a:endParaRPr lang="en-US" sz="600" b="1" dirty="0">
              <a:latin typeface="+mj-lt"/>
            </a:endParaRPr>
          </a:p>
        </p:txBody>
      </p:sp>
      <p:sp>
        <p:nvSpPr>
          <p:cNvPr id="203" name="TextBox 202"/>
          <p:cNvSpPr txBox="1"/>
          <p:nvPr/>
        </p:nvSpPr>
        <p:spPr>
          <a:xfrm>
            <a:off x="5867400" y="1004500"/>
            <a:ext cx="609600" cy="184666"/>
          </a:xfrm>
          <a:prstGeom prst="rect">
            <a:avLst/>
          </a:prstGeom>
          <a:noFill/>
        </p:spPr>
        <p:txBody>
          <a:bodyPr wrap="square" rtlCol="0">
            <a:spAutoFit/>
          </a:bodyPr>
          <a:lstStyle/>
          <a:p>
            <a:r>
              <a:rPr lang="en-US" sz="600" b="1" dirty="0" smtClean="0">
                <a:latin typeface="+mj-lt"/>
              </a:rPr>
              <a:t>Vance</a:t>
            </a:r>
            <a:endParaRPr lang="en-US" sz="600" b="1" dirty="0">
              <a:latin typeface="+mj-lt"/>
            </a:endParaRPr>
          </a:p>
        </p:txBody>
      </p:sp>
      <p:sp>
        <p:nvSpPr>
          <p:cNvPr id="204" name="TextBox 203"/>
          <p:cNvSpPr txBox="1"/>
          <p:nvPr/>
        </p:nvSpPr>
        <p:spPr>
          <a:xfrm>
            <a:off x="6109625" y="981337"/>
            <a:ext cx="609600" cy="184666"/>
          </a:xfrm>
          <a:prstGeom prst="rect">
            <a:avLst/>
          </a:prstGeom>
          <a:noFill/>
        </p:spPr>
        <p:txBody>
          <a:bodyPr wrap="square" rtlCol="0">
            <a:spAutoFit/>
          </a:bodyPr>
          <a:lstStyle/>
          <a:p>
            <a:r>
              <a:rPr lang="en-US" sz="600" b="1" dirty="0" smtClean="0">
                <a:latin typeface="+mj-lt"/>
              </a:rPr>
              <a:t>Warren</a:t>
            </a:r>
            <a:endParaRPr lang="en-US" sz="600" b="1" dirty="0">
              <a:latin typeface="+mj-lt"/>
            </a:endParaRPr>
          </a:p>
        </p:txBody>
      </p:sp>
      <p:sp>
        <p:nvSpPr>
          <p:cNvPr id="205" name="TextBox 204"/>
          <p:cNvSpPr txBox="1"/>
          <p:nvPr/>
        </p:nvSpPr>
        <p:spPr>
          <a:xfrm>
            <a:off x="6489935" y="1085850"/>
            <a:ext cx="609600" cy="184666"/>
          </a:xfrm>
          <a:prstGeom prst="rect">
            <a:avLst/>
          </a:prstGeom>
          <a:noFill/>
        </p:spPr>
        <p:txBody>
          <a:bodyPr wrap="square" rtlCol="0">
            <a:spAutoFit/>
          </a:bodyPr>
          <a:lstStyle/>
          <a:p>
            <a:r>
              <a:rPr lang="en-US" sz="600" b="1" dirty="0" smtClean="0">
                <a:latin typeface="+mj-lt"/>
              </a:rPr>
              <a:t>Halifax</a:t>
            </a:r>
            <a:endParaRPr lang="en-US" sz="600" b="1" dirty="0">
              <a:latin typeface="+mj-lt"/>
            </a:endParaRPr>
          </a:p>
        </p:txBody>
      </p:sp>
      <p:sp>
        <p:nvSpPr>
          <p:cNvPr id="206" name="TextBox 205"/>
          <p:cNvSpPr txBox="1"/>
          <p:nvPr/>
        </p:nvSpPr>
        <p:spPr>
          <a:xfrm rot="161442">
            <a:off x="5956537" y="1226504"/>
            <a:ext cx="609600" cy="184666"/>
          </a:xfrm>
          <a:prstGeom prst="rect">
            <a:avLst/>
          </a:prstGeom>
          <a:noFill/>
        </p:spPr>
        <p:txBody>
          <a:bodyPr wrap="square" rtlCol="0">
            <a:spAutoFit/>
          </a:bodyPr>
          <a:lstStyle/>
          <a:p>
            <a:r>
              <a:rPr lang="en-US" sz="600" b="1" dirty="0" smtClean="0">
                <a:latin typeface="+mj-lt"/>
              </a:rPr>
              <a:t>Franklin</a:t>
            </a:r>
            <a:endParaRPr lang="en-US" sz="600" b="1" dirty="0">
              <a:latin typeface="+mj-lt"/>
            </a:endParaRPr>
          </a:p>
        </p:txBody>
      </p:sp>
      <p:sp>
        <p:nvSpPr>
          <p:cNvPr id="207" name="TextBox 206"/>
          <p:cNvSpPr txBox="1"/>
          <p:nvPr/>
        </p:nvSpPr>
        <p:spPr>
          <a:xfrm>
            <a:off x="6261336" y="1363888"/>
            <a:ext cx="609600" cy="184666"/>
          </a:xfrm>
          <a:prstGeom prst="rect">
            <a:avLst/>
          </a:prstGeom>
          <a:noFill/>
        </p:spPr>
        <p:txBody>
          <a:bodyPr wrap="square" rtlCol="0">
            <a:spAutoFit/>
          </a:bodyPr>
          <a:lstStyle/>
          <a:p>
            <a:r>
              <a:rPr lang="en-US" sz="600" b="1" dirty="0" smtClean="0">
                <a:latin typeface="+mj-lt"/>
              </a:rPr>
              <a:t>Nash</a:t>
            </a:r>
            <a:endParaRPr lang="en-US" sz="600" b="1" dirty="0">
              <a:latin typeface="+mj-lt"/>
            </a:endParaRPr>
          </a:p>
        </p:txBody>
      </p:sp>
      <p:sp>
        <p:nvSpPr>
          <p:cNvPr id="208" name="TextBox 207"/>
          <p:cNvSpPr txBox="1"/>
          <p:nvPr/>
        </p:nvSpPr>
        <p:spPr>
          <a:xfrm>
            <a:off x="6566136" y="1421037"/>
            <a:ext cx="609600" cy="184666"/>
          </a:xfrm>
          <a:prstGeom prst="rect">
            <a:avLst/>
          </a:prstGeom>
          <a:noFill/>
        </p:spPr>
        <p:txBody>
          <a:bodyPr wrap="square" rtlCol="0">
            <a:spAutoFit/>
          </a:bodyPr>
          <a:lstStyle/>
          <a:p>
            <a:r>
              <a:rPr lang="en-US" sz="600" b="1" dirty="0" smtClean="0">
                <a:latin typeface="+mj-lt"/>
              </a:rPr>
              <a:t>Edgecombe</a:t>
            </a:r>
            <a:endParaRPr lang="en-US" sz="600" b="1" dirty="0">
              <a:latin typeface="+mj-lt"/>
            </a:endParaRPr>
          </a:p>
        </p:txBody>
      </p:sp>
      <p:sp>
        <p:nvSpPr>
          <p:cNvPr id="209" name="TextBox 208"/>
          <p:cNvSpPr txBox="1"/>
          <p:nvPr/>
        </p:nvSpPr>
        <p:spPr>
          <a:xfrm>
            <a:off x="6261335" y="1592487"/>
            <a:ext cx="609600" cy="184666"/>
          </a:xfrm>
          <a:prstGeom prst="rect">
            <a:avLst/>
          </a:prstGeom>
          <a:noFill/>
        </p:spPr>
        <p:txBody>
          <a:bodyPr wrap="square" rtlCol="0">
            <a:spAutoFit/>
          </a:bodyPr>
          <a:lstStyle/>
          <a:p>
            <a:r>
              <a:rPr lang="en-US" sz="600" b="1" dirty="0" smtClean="0">
                <a:latin typeface="+mj-lt"/>
              </a:rPr>
              <a:t>Wilson</a:t>
            </a:r>
            <a:endParaRPr lang="en-US" sz="600" b="1" dirty="0">
              <a:latin typeface="+mj-lt"/>
            </a:endParaRPr>
          </a:p>
        </p:txBody>
      </p:sp>
      <p:sp>
        <p:nvSpPr>
          <p:cNvPr id="210" name="TextBox 209"/>
          <p:cNvSpPr txBox="1"/>
          <p:nvPr/>
        </p:nvSpPr>
        <p:spPr>
          <a:xfrm>
            <a:off x="7175735" y="2415113"/>
            <a:ext cx="609600" cy="276999"/>
          </a:xfrm>
          <a:prstGeom prst="rect">
            <a:avLst/>
          </a:prstGeom>
          <a:noFill/>
        </p:spPr>
        <p:txBody>
          <a:bodyPr wrap="square" rtlCol="0">
            <a:spAutoFit/>
          </a:bodyPr>
          <a:lstStyle/>
          <a:p>
            <a:r>
              <a:rPr lang="en-US" sz="600" b="1" dirty="0" smtClean="0">
                <a:latin typeface="+mj-lt"/>
              </a:rPr>
              <a:t>Carteret</a:t>
            </a:r>
          </a:p>
          <a:p>
            <a:endParaRPr lang="en-US" sz="600" dirty="0">
              <a:latin typeface="+mj-lt"/>
            </a:endParaRPr>
          </a:p>
        </p:txBody>
      </p:sp>
      <p:sp>
        <p:nvSpPr>
          <p:cNvPr id="211" name="TextBox 210"/>
          <p:cNvSpPr txBox="1"/>
          <p:nvPr/>
        </p:nvSpPr>
        <p:spPr>
          <a:xfrm>
            <a:off x="6718536" y="2392587"/>
            <a:ext cx="609600" cy="184666"/>
          </a:xfrm>
          <a:prstGeom prst="rect">
            <a:avLst/>
          </a:prstGeom>
          <a:noFill/>
        </p:spPr>
        <p:txBody>
          <a:bodyPr wrap="square" rtlCol="0">
            <a:spAutoFit/>
          </a:bodyPr>
          <a:lstStyle/>
          <a:p>
            <a:r>
              <a:rPr lang="en-US" sz="600" b="1" dirty="0" smtClean="0">
                <a:latin typeface="+mj-lt"/>
              </a:rPr>
              <a:t>Onslow</a:t>
            </a:r>
            <a:endParaRPr lang="en-US" sz="600" b="1" dirty="0">
              <a:latin typeface="+mj-lt"/>
            </a:endParaRPr>
          </a:p>
        </p:txBody>
      </p:sp>
      <p:sp>
        <p:nvSpPr>
          <p:cNvPr id="212" name="TextBox 211"/>
          <p:cNvSpPr txBox="1"/>
          <p:nvPr/>
        </p:nvSpPr>
        <p:spPr>
          <a:xfrm>
            <a:off x="6261337" y="2621188"/>
            <a:ext cx="609600" cy="184666"/>
          </a:xfrm>
          <a:prstGeom prst="rect">
            <a:avLst/>
          </a:prstGeom>
          <a:noFill/>
        </p:spPr>
        <p:txBody>
          <a:bodyPr wrap="square" rtlCol="0">
            <a:spAutoFit/>
          </a:bodyPr>
          <a:lstStyle/>
          <a:p>
            <a:r>
              <a:rPr lang="en-US" sz="600" b="1" dirty="0" smtClean="0">
                <a:latin typeface="+mj-lt"/>
              </a:rPr>
              <a:t>Pender</a:t>
            </a:r>
            <a:endParaRPr lang="en-US" sz="600" b="1" dirty="0">
              <a:latin typeface="+mj-lt"/>
            </a:endParaRPr>
          </a:p>
        </p:txBody>
      </p:sp>
      <p:sp>
        <p:nvSpPr>
          <p:cNvPr id="213" name="TextBox 212"/>
          <p:cNvSpPr txBox="1"/>
          <p:nvPr/>
        </p:nvSpPr>
        <p:spPr>
          <a:xfrm>
            <a:off x="6331885" y="2813002"/>
            <a:ext cx="609600" cy="276999"/>
          </a:xfrm>
          <a:prstGeom prst="rect">
            <a:avLst/>
          </a:prstGeom>
          <a:noFill/>
        </p:spPr>
        <p:txBody>
          <a:bodyPr wrap="square" rtlCol="0">
            <a:spAutoFit/>
          </a:bodyPr>
          <a:lstStyle/>
          <a:p>
            <a:r>
              <a:rPr lang="en-US" sz="600" b="1" dirty="0" smtClean="0">
                <a:latin typeface="+mj-lt"/>
              </a:rPr>
              <a:t>New </a:t>
            </a:r>
          </a:p>
          <a:p>
            <a:r>
              <a:rPr lang="en-US" sz="600" b="1" dirty="0" smtClean="0">
                <a:latin typeface="+mj-lt"/>
              </a:rPr>
              <a:t>Hanover</a:t>
            </a:r>
            <a:endParaRPr lang="en-US" sz="600" b="1" dirty="0">
              <a:latin typeface="+mj-lt"/>
            </a:endParaRPr>
          </a:p>
        </p:txBody>
      </p:sp>
      <p:sp>
        <p:nvSpPr>
          <p:cNvPr id="214" name="TextBox 213"/>
          <p:cNvSpPr txBox="1"/>
          <p:nvPr/>
        </p:nvSpPr>
        <p:spPr>
          <a:xfrm>
            <a:off x="5956537" y="3021238"/>
            <a:ext cx="609600" cy="184666"/>
          </a:xfrm>
          <a:prstGeom prst="rect">
            <a:avLst/>
          </a:prstGeom>
          <a:noFill/>
        </p:spPr>
        <p:txBody>
          <a:bodyPr wrap="square" rtlCol="0">
            <a:spAutoFit/>
          </a:bodyPr>
          <a:lstStyle/>
          <a:p>
            <a:r>
              <a:rPr lang="en-US" sz="600" b="1" dirty="0" smtClean="0">
                <a:latin typeface="+mj-lt"/>
              </a:rPr>
              <a:t>Brunswick</a:t>
            </a:r>
            <a:endParaRPr lang="en-US" sz="600" b="1" dirty="0">
              <a:latin typeface="+mj-lt"/>
            </a:endParaRPr>
          </a:p>
        </p:txBody>
      </p:sp>
      <p:sp>
        <p:nvSpPr>
          <p:cNvPr id="215" name="TextBox 214"/>
          <p:cNvSpPr txBox="1"/>
          <p:nvPr/>
        </p:nvSpPr>
        <p:spPr>
          <a:xfrm>
            <a:off x="5575535" y="2849788"/>
            <a:ext cx="609600" cy="184666"/>
          </a:xfrm>
          <a:prstGeom prst="rect">
            <a:avLst/>
          </a:prstGeom>
          <a:noFill/>
        </p:spPr>
        <p:txBody>
          <a:bodyPr wrap="square" rtlCol="0">
            <a:spAutoFit/>
          </a:bodyPr>
          <a:lstStyle/>
          <a:p>
            <a:r>
              <a:rPr lang="en-US" sz="600" b="1" dirty="0" smtClean="0">
                <a:latin typeface="+mj-lt"/>
              </a:rPr>
              <a:t>Columbus</a:t>
            </a:r>
            <a:endParaRPr lang="en-US" sz="600" b="1" dirty="0">
              <a:latin typeface="+mj-lt"/>
            </a:endParaRPr>
          </a:p>
        </p:txBody>
      </p:sp>
      <p:sp>
        <p:nvSpPr>
          <p:cNvPr id="216" name="TextBox 215"/>
          <p:cNvSpPr txBox="1"/>
          <p:nvPr/>
        </p:nvSpPr>
        <p:spPr>
          <a:xfrm>
            <a:off x="5651737" y="2564037"/>
            <a:ext cx="609600" cy="184666"/>
          </a:xfrm>
          <a:prstGeom prst="rect">
            <a:avLst/>
          </a:prstGeom>
          <a:noFill/>
        </p:spPr>
        <p:txBody>
          <a:bodyPr wrap="square" rtlCol="0">
            <a:spAutoFit/>
          </a:bodyPr>
          <a:lstStyle/>
          <a:p>
            <a:r>
              <a:rPr lang="en-US" sz="600" b="1" dirty="0" smtClean="0">
                <a:latin typeface="+mj-lt"/>
              </a:rPr>
              <a:t>Bladen</a:t>
            </a:r>
            <a:endParaRPr lang="en-US" sz="600" b="1" dirty="0">
              <a:latin typeface="+mj-lt"/>
            </a:endParaRPr>
          </a:p>
        </p:txBody>
      </p:sp>
      <p:sp>
        <p:nvSpPr>
          <p:cNvPr id="217" name="TextBox 216"/>
          <p:cNvSpPr txBox="1"/>
          <p:nvPr/>
        </p:nvSpPr>
        <p:spPr>
          <a:xfrm>
            <a:off x="5118336" y="2564037"/>
            <a:ext cx="609600" cy="184666"/>
          </a:xfrm>
          <a:prstGeom prst="rect">
            <a:avLst/>
          </a:prstGeom>
          <a:noFill/>
        </p:spPr>
        <p:txBody>
          <a:bodyPr wrap="square" rtlCol="0">
            <a:spAutoFit/>
          </a:bodyPr>
          <a:lstStyle/>
          <a:p>
            <a:r>
              <a:rPr lang="en-US" sz="600" b="1" dirty="0" smtClean="0">
                <a:latin typeface="+mj-lt"/>
              </a:rPr>
              <a:t>Robeson</a:t>
            </a:r>
            <a:endParaRPr lang="en-US" sz="600" b="1" dirty="0">
              <a:latin typeface="+mj-lt"/>
            </a:endParaRPr>
          </a:p>
        </p:txBody>
      </p:sp>
      <p:sp>
        <p:nvSpPr>
          <p:cNvPr id="218" name="TextBox 217"/>
          <p:cNvSpPr txBox="1"/>
          <p:nvPr/>
        </p:nvSpPr>
        <p:spPr>
          <a:xfrm>
            <a:off x="5270737" y="2114550"/>
            <a:ext cx="609600" cy="184666"/>
          </a:xfrm>
          <a:prstGeom prst="rect">
            <a:avLst/>
          </a:prstGeom>
          <a:noFill/>
        </p:spPr>
        <p:txBody>
          <a:bodyPr wrap="square" rtlCol="0">
            <a:spAutoFit/>
          </a:bodyPr>
          <a:lstStyle/>
          <a:p>
            <a:r>
              <a:rPr lang="en-US" sz="600" b="1" dirty="0" smtClean="0">
                <a:latin typeface="+mj-lt"/>
              </a:rPr>
              <a:t>Cumberland</a:t>
            </a:r>
            <a:endParaRPr lang="en-US" sz="600" b="1" dirty="0">
              <a:latin typeface="+mj-lt"/>
            </a:endParaRPr>
          </a:p>
        </p:txBody>
      </p:sp>
      <p:sp>
        <p:nvSpPr>
          <p:cNvPr id="219" name="TextBox 218"/>
          <p:cNvSpPr txBox="1"/>
          <p:nvPr/>
        </p:nvSpPr>
        <p:spPr>
          <a:xfrm>
            <a:off x="5804137" y="2221137"/>
            <a:ext cx="609600" cy="184666"/>
          </a:xfrm>
          <a:prstGeom prst="rect">
            <a:avLst/>
          </a:prstGeom>
          <a:noFill/>
        </p:spPr>
        <p:txBody>
          <a:bodyPr wrap="square" rtlCol="0">
            <a:spAutoFit/>
          </a:bodyPr>
          <a:lstStyle/>
          <a:p>
            <a:r>
              <a:rPr lang="en-US" sz="600" b="1" dirty="0" smtClean="0">
                <a:latin typeface="+mj-lt"/>
              </a:rPr>
              <a:t>Sampson</a:t>
            </a:r>
            <a:endParaRPr lang="en-US" sz="600" b="1" dirty="0">
              <a:latin typeface="+mj-lt"/>
            </a:endParaRPr>
          </a:p>
        </p:txBody>
      </p:sp>
      <p:sp>
        <p:nvSpPr>
          <p:cNvPr id="220" name="TextBox 219"/>
          <p:cNvSpPr txBox="1"/>
          <p:nvPr/>
        </p:nvSpPr>
        <p:spPr>
          <a:xfrm>
            <a:off x="6337536" y="2278288"/>
            <a:ext cx="609600" cy="184666"/>
          </a:xfrm>
          <a:prstGeom prst="rect">
            <a:avLst/>
          </a:prstGeom>
          <a:noFill/>
        </p:spPr>
        <p:txBody>
          <a:bodyPr wrap="square" rtlCol="0">
            <a:spAutoFit/>
          </a:bodyPr>
          <a:lstStyle/>
          <a:p>
            <a:r>
              <a:rPr lang="en-US" sz="600" b="1" dirty="0" smtClean="0">
                <a:latin typeface="+mj-lt"/>
              </a:rPr>
              <a:t>Duplin</a:t>
            </a:r>
            <a:endParaRPr lang="en-US" sz="600" b="1" dirty="0">
              <a:latin typeface="+mj-lt"/>
            </a:endParaRPr>
          </a:p>
        </p:txBody>
      </p:sp>
      <p:sp>
        <p:nvSpPr>
          <p:cNvPr id="221" name="TextBox 220"/>
          <p:cNvSpPr txBox="1"/>
          <p:nvPr/>
        </p:nvSpPr>
        <p:spPr>
          <a:xfrm>
            <a:off x="6794736" y="2163987"/>
            <a:ext cx="609600" cy="184666"/>
          </a:xfrm>
          <a:prstGeom prst="rect">
            <a:avLst/>
          </a:prstGeom>
          <a:noFill/>
        </p:spPr>
        <p:txBody>
          <a:bodyPr wrap="square" rtlCol="0">
            <a:spAutoFit/>
          </a:bodyPr>
          <a:lstStyle/>
          <a:p>
            <a:r>
              <a:rPr lang="en-US" sz="600" b="1" dirty="0" smtClean="0">
                <a:latin typeface="+mj-lt"/>
              </a:rPr>
              <a:t>Jones</a:t>
            </a:r>
            <a:endParaRPr lang="en-US" sz="600" b="1" dirty="0">
              <a:latin typeface="+mj-lt"/>
            </a:endParaRPr>
          </a:p>
        </p:txBody>
      </p:sp>
      <p:sp>
        <p:nvSpPr>
          <p:cNvPr id="222" name="TextBox 221"/>
          <p:cNvSpPr txBox="1"/>
          <p:nvPr/>
        </p:nvSpPr>
        <p:spPr>
          <a:xfrm>
            <a:off x="6947137" y="1992538"/>
            <a:ext cx="609600" cy="184666"/>
          </a:xfrm>
          <a:prstGeom prst="rect">
            <a:avLst/>
          </a:prstGeom>
          <a:noFill/>
        </p:spPr>
        <p:txBody>
          <a:bodyPr wrap="square" rtlCol="0">
            <a:spAutoFit/>
          </a:bodyPr>
          <a:lstStyle/>
          <a:p>
            <a:r>
              <a:rPr lang="en-US" sz="600" b="1" dirty="0" smtClean="0">
                <a:latin typeface="+mj-lt"/>
              </a:rPr>
              <a:t>Craven</a:t>
            </a:r>
            <a:endParaRPr lang="en-US" sz="600" b="1" dirty="0">
              <a:latin typeface="+mj-lt"/>
            </a:endParaRPr>
          </a:p>
        </p:txBody>
      </p:sp>
      <p:sp>
        <p:nvSpPr>
          <p:cNvPr id="223" name="TextBox 222"/>
          <p:cNvSpPr txBox="1"/>
          <p:nvPr/>
        </p:nvSpPr>
        <p:spPr>
          <a:xfrm>
            <a:off x="7328137" y="2106838"/>
            <a:ext cx="609600" cy="184666"/>
          </a:xfrm>
          <a:prstGeom prst="rect">
            <a:avLst/>
          </a:prstGeom>
          <a:noFill/>
        </p:spPr>
        <p:txBody>
          <a:bodyPr wrap="square" rtlCol="0">
            <a:spAutoFit/>
          </a:bodyPr>
          <a:lstStyle/>
          <a:p>
            <a:r>
              <a:rPr lang="en-US" sz="600" b="1" dirty="0" smtClean="0">
                <a:latin typeface="+mj-lt"/>
              </a:rPr>
              <a:t>Pamlico</a:t>
            </a:r>
            <a:endParaRPr lang="en-US" sz="600" b="1" dirty="0">
              <a:latin typeface="+mj-lt"/>
            </a:endParaRPr>
          </a:p>
        </p:txBody>
      </p:sp>
      <p:sp>
        <p:nvSpPr>
          <p:cNvPr id="224" name="TextBox 223"/>
          <p:cNvSpPr txBox="1"/>
          <p:nvPr/>
        </p:nvSpPr>
        <p:spPr>
          <a:xfrm>
            <a:off x="7239000" y="1706787"/>
            <a:ext cx="609600" cy="184666"/>
          </a:xfrm>
          <a:prstGeom prst="rect">
            <a:avLst/>
          </a:prstGeom>
          <a:noFill/>
        </p:spPr>
        <p:txBody>
          <a:bodyPr wrap="square" rtlCol="0">
            <a:spAutoFit/>
          </a:bodyPr>
          <a:lstStyle/>
          <a:p>
            <a:r>
              <a:rPr lang="en-US" sz="600" b="1" dirty="0" smtClean="0">
                <a:latin typeface="+mj-lt"/>
              </a:rPr>
              <a:t>Beaufort</a:t>
            </a:r>
            <a:endParaRPr lang="en-US" sz="600" b="1" dirty="0">
              <a:latin typeface="+mj-lt"/>
            </a:endParaRPr>
          </a:p>
        </p:txBody>
      </p:sp>
      <p:sp>
        <p:nvSpPr>
          <p:cNvPr id="225" name="TextBox 224"/>
          <p:cNvSpPr txBox="1"/>
          <p:nvPr/>
        </p:nvSpPr>
        <p:spPr>
          <a:xfrm>
            <a:off x="6870936" y="1657350"/>
            <a:ext cx="609600" cy="184666"/>
          </a:xfrm>
          <a:prstGeom prst="rect">
            <a:avLst/>
          </a:prstGeom>
          <a:noFill/>
        </p:spPr>
        <p:txBody>
          <a:bodyPr wrap="square" rtlCol="0">
            <a:spAutoFit/>
          </a:bodyPr>
          <a:lstStyle/>
          <a:p>
            <a:r>
              <a:rPr lang="en-US" sz="600" b="1" dirty="0" smtClean="0">
                <a:latin typeface="+mj-lt"/>
              </a:rPr>
              <a:t>Pitt</a:t>
            </a:r>
            <a:endParaRPr lang="en-US" sz="600" b="1" dirty="0">
              <a:latin typeface="+mj-lt"/>
            </a:endParaRPr>
          </a:p>
        </p:txBody>
      </p:sp>
      <p:sp>
        <p:nvSpPr>
          <p:cNvPr id="226" name="TextBox 225"/>
          <p:cNvSpPr txBox="1"/>
          <p:nvPr/>
        </p:nvSpPr>
        <p:spPr>
          <a:xfrm>
            <a:off x="6489936" y="1771650"/>
            <a:ext cx="609600" cy="184666"/>
          </a:xfrm>
          <a:prstGeom prst="rect">
            <a:avLst/>
          </a:prstGeom>
          <a:noFill/>
        </p:spPr>
        <p:txBody>
          <a:bodyPr wrap="square" rtlCol="0">
            <a:spAutoFit/>
          </a:bodyPr>
          <a:lstStyle/>
          <a:p>
            <a:r>
              <a:rPr lang="en-US" sz="600" b="1" dirty="0" smtClean="0">
                <a:latin typeface="+mj-lt"/>
              </a:rPr>
              <a:t>Greene</a:t>
            </a:r>
            <a:endParaRPr lang="en-US" sz="600" b="1" dirty="0">
              <a:latin typeface="+mj-lt"/>
            </a:endParaRPr>
          </a:p>
        </p:txBody>
      </p:sp>
      <p:sp>
        <p:nvSpPr>
          <p:cNvPr id="227" name="TextBox 226"/>
          <p:cNvSpPr txBox="1"/>
          <p:nvPr/>
        </p:nvSpPr>
        <p:spPr>
          <a:xfrm>
            <a:off x="6489936" y="1992538"/>
            <a:ext cx="609600" cy="184666"/>
          </a:xfrm>
          <a:prstGeom prst="rect">
            <a:avLst/>
          </a:prstGeom>
          <a:noFill/>
        </p:spPr>
        <p:txBody>
          <a:bodyPr wrap="square" rtlCol="0">
            <a:spAutoFit/>
          </a:bodyPr>
          <a:lstStyle/>
          <a:p>
            <a:r>
              <a:rPr lang="en-US" sz="600" b="1" dirty="0" smtClean="0">
                <a:latin typeface="+mj-lt"/>
              </a:rPr>
              <a:t>Lenoir</a:t>
            </a:r>
            <a:endParaRPr lang="en-US" sz="600" b="1" dirty="0">
              <a:latin typeface="+mj-lt"/>
            </a:endParaRPr>
          </a:p>
        </p:txBody>
      </p:sp>
      <p:sp>
        <p:nvSpPr>
          <p:cNvPr id="228" name="TextBox 227"/>
          <p:cNvSpPr txBox="1"/>
          <p:nvPr/>
        </p:nvSpPr>
        <p:spPr>
          <a:xfrm>
            <a:off x="6185137" y="1878237"/>
            <a:ext cx="609600" cy="184666"/>
          </a:xfrm>
          <a:prstGeom prst="rect">
            <a:avLst/>
          </a:prstGeom>
          <a:noFill/>
        </p:spPr>
        <p:txBody>
          <a:bodyPr wrap="square" rtlCol="0">
            <a:spAutoFit/>
          </a:bodyPr>
          <a:lstStyle/>
          <a:p>
            <a:r>
              <a:rPr lang="en-US" sz="600" b="1" dirty="0" smtClean="0">
                <a:latin typeface="+mj-lt"/>
              </a:rPr>
              <a:t>Wayne</a:t>
            </a:r>
            <a:endParaRPr lang="en-US" sz="600" b="1" dirty="0">
              <a:latin typeface="+mj-lt"/>
            </a:endParaRPr>
          </a:p>
        </p:txBody>
      </p:sp>
      <p:sp>
        <p:nvSpPr>
          <p:cNvPr id="229" name="TextBox 228"/>
          <p:cNvSpPr txBox="1"/>
          <p:nvPr/>
        </p:nvSpPr>
        <p:spPr>
          <a:xfrm>
            <a:off x="5880336" y="1763938"/>
            <a:ext cx="609600" cy="184666"/>
          </a:xfrm>
          <a:prstGeom prst="rect">
            <a:avLst/>
          </a:prstGeom>
          <a:noFill/>
        </p:spPr>
        <p:txBody>
          <a:bodyPr wrap="square" rtlCol="0">
            <a:spAutoFit/>
          </a:bodyPr>
          <a:lstStyle/>
          <a:p>
            <a:r>
              <a:rPr lang="en-US" sz="600" b="1" dirty="0" smtClean="0">
                <a:latin typeface="+mj-lt"/>
              </a:rPr>
              <a:t>Johnson</a:t>
            </a:r>
            <a:endParaRPr lang="en-US" sz="600" b="1" dirty="0">
              <a:latin typeface="+mj-lt"/>
            </a:endParaRPr>
          </a:p>
        </p:txBody>
      </p:sp>
      <p:sp>
        <p:nvSpPr>
          <p:cNvPr id="230" name="TextBox 229"/>
          <p:cNvSpPr txBox="1"/>
          <p:nvPr/>
        </p:nvSpPr>
        <p:spPr>
          <a:xfrm>
            <a:off x="5638800" y="1518850"/>
            <a:ext cx="609600" cy="184666"/>
          </a:xfrm>
          <a:prstGeom prst="rect">
            <a:avLst/>
          </a:prstGeom>
          <a:noFill/>
        </p:spPr>
        <p:txBody>
          <a:bodyPr wrap="square" rtlCol="0">
            <a:spAutoFit/>
          </a:bodyPr>
          <a:lstStyle/>
          <a:p>
            <a:r>
              <a:rPr lang="en-US" sz="600" b="1" dirty="0" smtClean="0">
                <a:latin typeface="+mj-lt"/>
              </a:rPr>
              <a:t>Wake</a:t>
            </a:r>
            <a:endParaRPr lang="en-US" sz="600" b="1" dirty="0">
              <a:latin typeface="+mj-lt"/>
            </a:endParaRPr>
          </a:p>
        </p:txBody>
      </p:sp>
      <p:sp>
        <p:nvSpPr>
          <p:cNvPr id="231" name="TextBox 230"/>
          <p:cNvSpPr txBox="1"/>
          <p:nvPr/>
        </p:nvSpPr>
        <p:spPr>
          <a:xfrm>
            <a:off x="4965936" y="1592488"/>
            <a:ext cx="609600" cy="184666"/>
          </a:xfrm>
          <a:prstGeom prst="rect">
            <a:avLst/>
          </a:prstGeom>
          <a:noFill/>
        </p:spPr>
        <p:txBody>
          <a:bodyPr wrap="square" rtlCol="0">
            <a:spAutoFit/>
          </a:bodyPr>
          <a:lstStyle/>
          <a:p>
            <a:r>
              <a:rPr lang="en-US" sz="600" b="1" dirty="0" smtClean="0">
                <a:latin typeface="+mj-lt"/>
              </a:rPr>
              <a:t>Chatham</a:t>
            </a:r>
            <a:endParaRPr lang="en-US" sz="600" b="1" dirty="0">
              <a:latin typeface="+mj-lt"/>
            </a:endParaRPr>
          </a:p>
        </p:txBody>
      </p:sp>
      <p:sp>
        <p:nvSpPr>
          <p:cNvPr id="232" name="TextBox 231"/>
          <p:cNvSpPr txBox="1"/>
          <p:nvPr/>
        </p:nvSpPr>
        <p:spPr>
          <a:xfrm>
            <a:off x="5118338" y="1821087"/>
            <a:ext cx="609600" cy="184666"/>
          </a:xfrm>
          <a:prstGeom prst="rect">
            <a:avLst/>
          </a:prstGeom>
          <a:noFill/>
        </p:spPr>
        <p:txBody>
          <a:bodyPr wrap="square" rtlCol="0">
            <a:spAutoFit/>
          </a:bodyPr>
          <a:lstStyle/>
          <a:p>
            <a:r>
              <a:rPr lang="en-US" sz="600" b="1" dirty="0" smtClean="0">
                <a:latin typeface="+mj-lt"/>
              </a:rPr>
              <a:t>Lee</a:t>
            </a:r>
            <a:endParaRPr lang="en-US" sz="600" b="1" dirty="0">
              <a:latin typeface="+mj-lt"/>
            </a:endParaRPr>
          </a:p>
        </p:txBody>
      </p:sp>
      <p:sp>
        <p:nvSpPr>
          <p:cNvPr id="233" name="TextBox 232"/>
          <p:cNvSpPr txBox="1"/>
          <p:nvPr/>
        </p:nvSpPr>
        <p:spPr>
          <a:xfrm>
            <a:off x="5346936" y="1878236"/>
            <a:ext cx="609600" cy="184666"/>
          </a:xfrm>
          <a:prstGeom prst="rect">
            <a:avLst/>
          </a:prstGeom>
          <a:noFill/>
        </p:spPr>
        <p:txBody>
          <a:bodyPr wrap="square" rtlCol="0">
            <a:spAutoFit/>
          </a:bodyPr>
          <a:lstStyle/>
          <a:p>
            <a:r>
              <a:rPr lang="en-US" sz="600" b="1" dirty="0" smtClean="0">
                <a:latin typeface="+mj-lt"/>
              </a:rPr>
              <a:t>Harnett</a:t>
            </a:r>
            <a:endParaRPr lang="en-US" sz="600" b="1" dirty="0">
              <a:latin typeface="+mj-lt"/>
            </a:endParaRPr>
          </a:p>
        </p:txBody>
      </p:sp>
      <p:sp>
        <p:nvSpPr>
          <p:cNvPr id="234" name="TextBox 233"/>
          <p:cNvSpPr txBox="1"/>
          <p:nvPr/>
        </p:nvSpPr>
        <p:spPr>
          <a:xfrm>
            <a:off x="4813535" y="1976050"/>
            <a:ext cx="609600" cy="184666"/>
          </a:xfrm>
          <a:prstGeom prst="rect">
            <a:avLst/>
          </a:prstGeom>
          <a:noFill/>
        </p:spPr>
        <p:txBody>
          <a:bodyPr wrap="square" rtlCol="0">
            <a:spAutoFit/>
          </a:bodyPr>
          <a:lstStyle/>
          <a:p>
            <a:r>
              <a:rPr lang="en-US" sz="600" b="1" dirty="0" smtClean="0">
                <a:latin typeface="+mj-lt"/>
              </a:rPr>
              <a:t>Moore</a:t>
            </a:r>
            <a:endParaRPr lang="en-US" sz="600" b="1" dirty="0">
              <a:latin typeface="+mj-lt"/>
            </a:endParaRPr>
          </a:p>
        </p:txBody>
      </p:sp>
      <p:sp>
        <p:nvSpPr>
          <p:cNvPr id="235" name="TextBox 234"/>
          <p:cNvSpPr txBox="1"/>
          <p:nvPr/>
        </p:nvSpPr>
        <p:spPr>
          <a:xfrm>
            <a:off x="5042137" y="2221137"/>
            <a:ext cx="609600" cy="184666"/>
          </a:xfrm>
          <a:prstGeom prst="rect">
            <a:avLst/>
          </a:prstGeom>
          <a:noFill/>
        </p:spPr>
        <p:txBody>
          <a:bodyPr wrap="square" rtlCol="0">
            <a:spAutoFit/>
          </a:bodyPr>
          <a:lstStyle/>
          <a:p>
            <a:r>
              <a:rPr lang="en-US" sz="600" b="1" dirty="0" smtClean="0">
                <a:latin typeface="+mj-lt"/>
              </a:rPr>
              <a:t>Hoke</a:t>
            </a:r>
            <a:endParaRPr lang="en-US" sz="600" b="1" dirty="0">
              <a:latin typeface="+mj-lt"/>
            </a:endParaRPr>
          </a:p>
        </p:txBody>
      </p:sp>
      <p:sp>
        <p:nvSpPr>
          <p:cNvPr id="236" name="TextBox 235"/>
          <p:cNvSpPr txBox="1"/>
          <p:nvPr/>
        </p:nvSpPr>
        <p:spPr>
          <a:xfrm>
            <a:off x="4813535" y="2392588"/>
            <a:ext cx="609600" cy="184666"/>
          </a:xfrm>
          <a:prstGeom prst="rect">
            <a:avLst/>
          </a:prstGeom>
          <a:noFill/>
        </p:spPr>
        <p:txBody>
          <a:bodyPr wrap="square" rtlCol="0">
            <a:spAutoFit/>
          </a:bodyPr>
          <a:lstStyle/>
          <a:p>
            <a:r>
              <a:rPr lang="en-US" sz="600" b="1" dirty="0" smtClean="0">
                <a:latin typeface="+mj-lt"/>
              </a:rPr>
              <a:t>Scotland</a:t>
            </a:r>
            <a:endParaRPr lang="en-US" sz="600" b="1" dirty="0">
              <a:latin typeface="+mj-lt"/>
            </a:endParaRPr>
          </a:p>
        </p:txBody>
      </p:sp>
      <p:sp>
        <p:nvSpPr>
          <p:cNvPr id="237" name="TextBox 236"/>
          <p:cNvSpPr txBox="1"/>
          <p:nvPr/>
        </p:nvSpPr>
        <p:spPr>
          <a:xfrm>
            <a:off x="4572000" y="2171700"/>
            <a:ext cx="609600" cy="184666"/>
          </a:xfrm>
          <a:prstGeom prst="rect">
            <a:avLst/>
          </a:prstGeom>
          <a:noFill/>
        </p:spPr>
        <p:txBody>
          <a:bodyPr wrap="square" rtlCol="0">
            <a:spAutoFit/>
          </a:bodyPr>
          <a:lstStyle/>
          <a:p>
            <a:r>
              <a:rPr lang="en-US" sz="600" b="1" dirty="0" smtClean="0">
                <a:latin typeface="+mj-lt"/>
              </a:rPr>
              <a:t>Richmond</a:t>
            </a:r>
            <a:endParaRPr lang="en-US" sz="600" b="1" dirty="0">
              <a:latin typeface="+mj-lt"/>
            </a:endParaRPr>
          </a:p>
        </p:txBody>
      </p:sp>
      <p:sp>
        <p:nvSpPr>
          <p:cNvPr id="238" name="TextBox 237"/>
          <p:cNvSpPr txBox="1"/>
          <p:nvPr/>
        </p:nvSpPr>
        <p:spPr>
          <a:xfrm>
            <a:off x="4203937" y="2278288"/>
            <a:ext cx="609600" cy="184666"/>
          </a:xfrm>
          <a:prstGeom prst="rect">
            <a:avLst/>
          </a:prstGeom>
          <a:noFill/>
        </p:spPr>
        <p:txBody>
          <a:bodyPr wrap="square" rtlCol="0">
            <a:spAutoFit/>
          </a:bodyPr>
          <a:lstStyle/>
          <a:p>
            <a:r>
              <a:rPr lang="en-US" sz="600" b="1" dirty="0" smtClean="0">
                <a:latin typeface="+mj-lt"/>
              </a:rPr>
              <a:t>Anson</a:t>
            </a:r>
            <a:endParaRPr lang="en-US" sz="600" b="1" dirty="0">
              <a:latin typeface="+mj-lt"/>
            </a:endParaRPr>
          </a:p>
        </p:txBody>
      </p:sp>
      <p:sp>
        <p:nvSpPr>
          <p:cNvPr id="239" name="TextBox 238"/>
          <p:cNvSpPr txBox="1"/>
          <p:nvPr/>
        </p:nvSpPr>
        <p:spPr>
          <a:xfrm>
            <a:off x="4342164" y="1916010"/>
            <a:ext cx="609600" cy="184666"/>
          </a:xfrm>
          <a:prstGeom prst="rect">
            <a:avLst/>
          </a:prstGeom>
          <a:noFill/>
        </p:spPr>
        <p:txBody>
          <a:bodyPr wrap="square" rtlCol="0">
            <a:spAutoFit/>
          </a:bodyPr>
          <a:lstStyle/>
          <a:p>
            <a:r>
              <a:rPr lang="en-US" sz="600" b="1" dirty="0" smtClean="0">
                <a:latin typeface="+mj-lt"/>
              </a:rPr>
              <a:t>Montgomery</a:t>
            </a:r>
            <a:endParaRPr lang="en-US" sz="600" b="1" dirty="0">
              <a:latin typeface="+mj-lt"/>
            </a:endParaRPr>
          </a:p>
        </p:txBody>
      </p:sp>
      <p:sp>
        <p:nvSpPr>
          <p:cNvPr id="240" name="TextBox 239"/>
          <p:cNvSpPr txBox="1"/>
          <p:nvPr/>
        </p:nvSpPr>
        <p:spPr>
          <a:xfrm>
            <a:off x="1828800" y="1657350"/>
            <a:ext cx="609600" cy="184666"/>
          </a:xfrm>
          <a:prstGeom prst="rect">
            <a:avLst/>
          </a:prstGeom>
          <a:noFill/>
        </p:spPr>
        <p:txBody>
          <a:bodyPr wrap="square" rtlCol="0">
            <a:spAutoFit/>
          </a:bodyPr>
          <a:lstStyle/>
          <a:p>
            <a:r>
              <a:rPr lang="en-US" sz="600" b="1" dirty="0" smtClean="0">
                <a:latin typeface="+mj-lt"/>
              </a:rPr>
              <a:t>Buncombe</a:t>
            </a:r>
            <a:endParaRPr lang="en-US" sz="600" b="1" dirty="0">
              <a:latin typeface="+mj-lt"/>
            </a:endParaRPr>
          </a:p>
        </p:txBody>
      </p:sp>
      <p:sp>
        <p:nvSpPr>
          <p:cNvPr id="241" name="TextBox 240"/>
          <p:cNvSpPr txBox="1"/>
          <p:nvPr/>
        </p:nvSpPr>
        <p:spPr>
          <a:xfrm>
            <a:off x="1676400" y="1428750"/>
            <a:ext cx="609600" cy="184666"/>
          </a:xfrm>
          <a:prstGeom prst="rect">
            <a:avLst/>
          </a:prstGeom>
          <a:noFill/>
        </p:spPr>
        <p:txBody>
          <a:bodyPr wrap="square" rtlCol="0">
            <a:spAutoFit/>
          </a:bodyPr>
          <a:lstStyle/>
          <a:p>
            <a:r>
              <a:rPr lang="en-US" sz="600" b="1" dirty="0" smtClean="0">
                <a:latin typeface="+mj-lt"/>
              </a:rPr>
              <a:t>Madison</a:t>
            </a:r>
            <a:endParaRPr lang="en-US" sz="600" b="1" dirty="0">
              <a:latin typeface="+mj-lt"/>
            </a:endParaRPr>
          </a:p>
        </p:txBody>
      </p:sp>
      <p:sp>
        <p:nvSpPr>
          <p:cNvPr id="242" name="TextBox 241"/>
          <p:cNvSpPr txBox="1"/>
          <p:nvPr/>
        </p:nvSpPr>
        <p:spPr>
          <a:xfrm>
            <a:off x="1447800" y="1747450"/>
            <a:ext cx="609600" cy="184666"/>
          </a:xfrm>
          <a:prstGeom prst="rect">
            <a:avLst/>
          </a:prstGeom>
          <a:noFill/>
        </p:spPr>
        <p:txBody>
          <a:bodyPr wrap="square" rtlCol="0">
            <a:spAutoFit/>
          </a:bodyPr>
          <a:lstStyle/>
          <a:p>
            <a:r>
              <a:rPr lang="en-US" sz="600" b="1" dirty="0" smtClean="0">
                <a:latin typeface="+mj-lt"/>
              </a:rPr>
              <a:t>Haywood</a:t>
            </a:r>
            <a:endParaRPr lang="en-US" sz="600" b="1" dirty="0">
              <a:latin typeface="+mj-lt"/>
            </a:endParaRPr>
          </a:p>
        </p:txBody>
      </p:sp>
      <p:sp>
        <p:nvSpPr>
          <p:cNvPr id="243" name="TextBox 242"/>
          <p:cNvSpPr txBox="1"/>
          <p:nvPr/>
        </p:nvSpPr>
        <p:spPr>
          <a:xfrm>
            <a:off x="2209800" y="1290250"/>
            <a:ext cx="609600" cy="184666"/>
          </a:xfrm>
          <a:prstGeom prst="rect">
            <a:avLst/>
          </a:prstGeom>
          <a:noFill/>
        </p:spPr>
        <p:txBody>
          <a:bodyPr wrap="square" rtlCol="0">
            <a:spAutoFit/>
          </a:bodyPr>
          <a:lstStyle/>
          <a:p>
            <a:r>
              <a:rPr lang="en-US" sz="600" b="1" dirty="0" smtClean="0">
                <a:latin typeface="+mj-lt"/>
              </a:rPr>
              <a:t>Mitchell</a:t>
            </a:r>
            <a:endParaRPr lang="en-US" sz="600" b="1" dirty="0">
              <a:latin typeface="+mj-lt"/>
            </a:endParaRPr>
          </a:p>
        </p:txBody>
      </p:sp>
      <p:sp>
        <p:nvSpPr>
          <p:cNvPr id="244" name="TextBox 243"/>
          <p:cNvSpPr txBox="1"/>
          <p:nvPr/>
        </p:nvSpPr>
        <p:spPr>
          <a:xfrm>
            <a:off x="2133600" y="1428750"/>
            <a:ext cx="609600" cy="184666"/>
          </a:xfrm>
          <a:prstGeom prst="rect">
            <a:avLst/>
          </a:prstGeom>
          <a:noFill/>
        </p:spPr>
        <p:txBody>
          <a:bodyPr wrap="square" rtlCol="0">
            <a:spAutoFit/>
          </a:bodyPr>
          <a:lstStyle/>
          <a:p>
            <a:r>
              <a:rPr lang="en-US" sz="600" b="1" dirty="0" smtClean="0">
                <a:latin typeface="+mj-lt"/>
              </a:rPr>
              <a:t>Yancey</a:t>
            </a:r>
            <a:endParaRPr lang="en-US" sz="600" b="1" dirty="0">
              <a:latin typeface="+mj-lt"/>
            </a:endParaRPr>
          </a:p>
        </p:txBody>
      </p:sp>
      <p:sp>
        <p:nvSpPr>
          <p:cNvPr id="246" name="TextBox 245"/>
          <p:cNvSpPr txBox="1"/>
          <p:nvPr/>
        </p:nvSpPr>
        <p:spPr>
          <a:xfrm>
            <a:off x="2514600" y="1233100"/>
            <a:ext cx="609600" cy="184666"/>
          </a:xfrm>
          <a:prstGeom prst="rect">
            <a:avLst/>
          </a:prstGeom>
          <a:noFill/>
        </p:spPr>
        <p:txBody>
          <a:bodyPr wrap="square" rtlCol="0">
            <a:spAutoFit/>
          </a:bodyPr>
          <a:lstStyle/>
          <a:p>
            <a:r>
              <a:rPr lang="en-US" sz="600" b="1" dirty="0" smtClean="0">
                <a:latin typeface="+mj-lt"/>
              </a:rPr>
              <a:t>Avery</a:t>
            </a:r>
            <a:endParaRPr lang="en-US" sz="600" b="1" dirty="0">
              <a:latin typeface="+mj-lt"/>
            </a:endParaRPr>
          </a:p>
        </p:txBody>
      </p:sp>
      <p:sp>
        <p:nvSpPr>
          <p:cNvPr id="253" name="TextBox 252"/>
          <p:cNvSpPr txBox="1"/>
          <p:nvPr/>
        </p:nvSpPr>
        <p:spPr>
          <a:xfrm>
            <a:off x="7239000" y="2686050"/>
            <a:ext cx="1752600" cy="369332"/>
          </a:xfrm>
          <a:prstGeom prst="rect">
            <a:avLst/>
          </a:prstGeom>
          <a:noFill/>
        </p:spPr>
        <p:txBody>
          <a:bodyPr wrap="square" rtlCol="0">
            <a:spAutoFit/>
          </a:bodyPr>
          <a:lstStyle/>
          <a:p>
            <a:endParaRPr lang="en-US" dirty="0"/>
          </a:p>
        </p:txBody>
      </p:sp>
      <p:sp>
        <p:nvSpPr>
          <p:cNvPr id="245" name="TextBox 244"/>
          <p:cNvSpPr txBox="1"/>
          <p:nvPr/>
        </p:nvSpPr>
        <p:spPr>
          <a:xfrm>
            <a:off x="304800" y="114300"/>
            <a:ext cx="5410200" cy="400110"/>
          </a:xfrm>
          <a:prstGeom prst="rect">
            <a:avLst/>
          </a:prstGeom>
          <a:noFill/>
        </p:spPr>
        <p:txBody>
          <a:bodyPr wrap="square" rtlCol="0">
            <a:spAutoFit/>
          </a:bodyPr>
          <a:lstStyle/>
          <a:p>
            <a:r>
              <a:rPr lang="en-US" sz="2000" b="1" dirty="0" smtClean="0"/>
              <a:t>Carolinas ED Territorial  Assignments</a:t>
            </a:r>
            <a:endParaRPr lang="en-US" sz="2000" b="1" dirty="0"/>
          </a:p>
        </p:txBody>
      </p:sp>
      <p:sp>
        <p:nvSpPr>
          <p:cNvPr id="248" name="TextBox 247"/>
          <p:cNvSpPr txBox="1"/>
          <p:nvPr/>
        </p:nvSpPr>
        <p:spPr>
          <a:xfrm>
            <a:off x="8077200" y="4914900"/>
            <a:ext cx="914400" cy="215444"/>
          </a:xfrm>
          <a:prstGeom prst="rect">
            <a:avLst/>
          </a:prstGeom>
          <a:noFill/>
        </p:spPr>
        <p:txBody>
          <a:bodyPr wrap="square" rtlCol="0">
            <a:spAutoFit/>
          </a:bodyPr>
          <a:lstStyle/>
          <a:p>
            <a:pPr algn="r"/>
            <a:r>
              <a:rPr lang="en-US" sz="800" b="1" dirty="0" smtClean="0"/>
              <a:t>R-June13</a:t>
            </a:r>
            <a:endParaRPr lang="en-US" sz="800" b="1" dirty="0"/>
          </a:p>
        </p:txBody>
      </p:sp>
      <p:graphicFrame>
        <p:nvGraphicFramePr>
          <p:cNvPr id="249" name="Table 248"/>
          <p:cNvGraphicFramePr>
            <a:graphicFrameLocks noGrp="1"/>
          </p:cNvGraphicFramePr>
          <p:nvPr/>
        </p:nvGraphicFramePr>
        <p:xfrm>
          <a:off x="6553200" y="4011930"/>
          <a:ext cx="1963868" cy="762000"/>
        </p:xfrm>
        <a:graphic>
          <a:graphicData uri="http://schemas.openxmlformats.org/drawingml/2006/table">
            <a:tbl>
              <a:tblPr firstRow="1" bandRow="1">
                <a:tableStyleId>{5C22544A-7EE6-4342-B048-85BDC9FD1C3A}</a:tableStyleId>
              </a:tblPr>
              <a:tblGrid>
                <a:gridCol w="208280"/>
                <a:gridCol w="1755588"/>
              </a:tblGrid>
              <a:tr h="182880">
                <a:tc>
                  <a:txBody>
                    <a:bodyPr/>
                    <a:lstStyle/>
                    <a:p>
                      <a:endParaRPr lang="en-US" sz="800" dirty="0"/>
                    </a:p>
                  </a:txBody>
                  <a:tcPr marT="34290" marB="34290">
                    <a:solidFill>
                      <a:schemeClr val="bg2">
                        <a:lumMod val="90000"/>
                      </a:schemeClr>
                    </a:solidFill>
                  </a:tcPr>
                </a:tc>
                <a:tc>
                  <a:txBody>
                    <a:bodyPr/>
                    <a:lstStyle/>
                    <a:p>
                      <a:r>
                        <a:rPr lang="en-US" sz="800" dirty="0" smtClean="0">
                          <a:solidFill>
                            <a:schemeClr val="tx1"/>
                          </a:solidFill>
                        </a:rPr>
                        <a:t>John Geib (NC Director)</a:t>
                      </a:r>
                      <a:endParaRPr lang="en-US" sz="800" dirty="0">
                        <a:solidFill>
                          <a:schemeClr val="tx1"/>
                        </a:solidFill>
                      </a:endParaRPr>
                    </a:p>
                  </a:txBody>
                  <a:tcPr marT="34290" marB="34290">
                    <a:solidFill>
                      <a:schemeClr val="bg1"/>
                    </a:solidFill>
                  </a:tcPr>
                </a:tc>
              </a:tr>
              <a:tr h="182880">
                <a:tc>
                  <a:txBody>
                    <a:bodyPr/>
                    <a:lstStyle/>
                    <a:p>
                      <a:endParaRPr lang="en-US" sz="800" dirty="0"/>
                    </a:p>
                  </a:txBody>
                  <a:tcPr marT="34290" marB="34290">
                    <a:solidFill>
                      <a:srgbClr val="FFCC99"/>
                    </a:solidFill>
                  </a:tcPr>
                </a:tc>
                <a:tc>
                  <a:txBody>
                    <a:bodyPr/>
                    <a:lstStyle/>
                    <a:p>
                      <a:r>
                        <a:rPr lang="en-US" sz="800" b="1" dirty="0" smtClean="0">
                          <a:solidFill>
                            <a:schemeClr val="tx1"/>
                          </a:solidFill>
                        </a:rPr>
                        <a:t>Tammy Whaley</a:t>
                      </a:r>
                      <a:endParaRPr lang="en-US" sz="800" b="1" dirty="0">
                        <a:solidFill>
                          <a:schemeClr val="tx1"/>
                        </a:solidFill>
                      </a:endParaRPr>
                    </a:p>
                  </a:txBody>
                  <a:tcPr marT="34290" marB="34290">
                    <a:solidFill>
                      <a:schemeClr val="bg1"/>
                    </a:solidFill>
                  </a:tcPr>
                </a:tc>
              </a:tr>
              <a:tr h="182880">
                <a:tc>
                  <a:txBody>
                    <a:bodyPr/>
                    <a:lstStyle/>
                    <a:p>
                      <a:endParaRPr lang="en-US" sz="800" dirty="0"/>
                    </a:p>
                  </a:txBody>
                  <a:tcPr marT="34290" marB="34290">
                    <a:solidFill>
                      <a:srgbClr val="B3C78F"/>
                    </a:solidFill>
                  </a:tcPr>
                </a:tc>
                <a:tc>
                  <a:txBody>
                    <a:bodyPr/>
                    <a:lstStyle/>
                    <a:p>
                      <a:r>
                        <a:rPr lang="en-US" sz="800" b="1" dirty="0" smtClean="0">
                          <a:solidFill>
                            <a:schemeClr val="tx1"/>
                          </a:solidFill>
                        </a:rPr>
                        <a:t>Bill Roberts</a:t>
                      </a:r>
                      <a:endParaRPr lang="en-US" sz="800" b="1" dirty="0">
                        <a:solidFill>
                          <a:schemeClr val="tx1"/>
                        </a:solidFill>
                      </a:endParaRPr>
                    </a:p>
                  </a:txBody>
                  <a:tcPr marT="34290" marB="34290">
                    <a:solidFill>
                      <a:schemeClr val="bg1"/>
                    </a:solidFill>
                  </a:tcPr>
                </a:tc>
              </a:tr>
              <a:tr h="182880">
                <a:tc>
                  <a:txBody>
                    <a:bodyPr/>
                    <a:lstStyle/>
                    <a:p>
                      <a:endParaRPr lang="en-US" sz="800" dirty="0"/>
                    </a:p>
                  </a:txBody>
                  <a:tcPr marT="34290" marB="34290">
                    <a:solidFill>
                      <a:schemeClr val="accent1">
                        <a:lumMod val="20000"/>
                        <a:lumOff val="80000"/>
                      </a:schemeClr>
                    </a:solidFill>
                  </a:tcPr>
                </a:tc>
                <a:tc>
                  <a:txBody>
                    <a:bodyPr/>
                    <a:lstStyle/>
                    <a:p>
                      <a:r>
                        <a:rPr lang="en-US" sz="800" b="1" dirty="0" smtClean="0">
                          <a:solidFill>
                            <a:schemeClr val="tx1"/>
                          </a:solidFill>
                        </a:rPr>
                        <a:t>John Nelms</a:t>
                      </a:r>
                      <a:endParaRPr lang="en-US" sz="800" b="1" dirty="0">
                        <a:solidFill>
                          <a:schemeClr val="tx1"/>
                        </a:solidFill>
                      </a:endParaRPr>
                    </a:p>
                  </a:txBody>
                  <a:tcPr marT="34290" marB="34290">
                    <a:solidFill>
                      <a:schemeClr val="bg1"/>
                    </a:solidFill>
                  </a:tcPr>
                </a:tc>
              </a:tr>
            </a:tbl>
          </a:graphicData>
        </a:graphic>
      </p:graphicFrame>
      <p:graphicFrame>
        <p:nvGraphicFramePr>
          <p:cNvPr id="250" name="Table 249"/>
          <p:cNvGraphicFramePr>
            <a:graphicFrameLocks noGrp="1"/>
          </p:cNvGraphicFramePr>
          <p:nvPr/>
        </p:nvGraphicFramePr>
        <p:xfrm>
          <a:off x="304800" y="4023360"/>
          <a:ext cx="1963868" cy="571500"/>
        </p:xfrm>
        <a:graphic>
          <a:graphicData uri="http://schemas.openxmlformats.org/drawingml/2006/table">
            <a:tbl>
              <a:tblPr firstRow="1" bandRow="1">
                <a:tableStyleId>{5C22544A-7EE6-4342-B048-85BDC9FD1C3A}</a:tableStyleId>
              </a:tblPr>
              <a:tblGrid>
                <a:gridCol w="208280"/>
                <a:gridCol w="1755588"/>
              </a:tblGrid>
              <a:tr h="182880">
                <a:tc>
                  <a:txBody>
                    <a:bodyPr/>
                    <a:lstStyle/>
                    <a:p>
                      <a:endParaRPr lang="en-US" sz="800" dirty="0"/>
                    </a:p>
                  </a:txBody>
                  <a:tcPr marT="34290" marB="34290">
                    <a:solidFill>
                      <a:srgbClr val="FFFF00"/>
                    </a:solidFill>
                  </a:tcPr>
                </a:tc>
                <a:tc>
                  <a:txBody>
                    <a:bodyPr/>
                    <a:lstStyle/>
                    <a:p>
                      <a:r>
                        <a:rPr lang="en-US" sz="800" dirty="0" smtClean="0">
                          <a:solidFill>
                            <a:schemeClr val="tx1"/>
                          </a:solidFill>
                        </a:rPr>
                        <a:t>Steve</a:t>
                      </a:r>
                      <a:r>
                        <a:rPr lang="en-US" sz="800" baseline="0" dirty="0" smtClean="0">
                          <a:solidFill>
                            <a:schemeClr val="tx1"/>
                          </a:solidFill>
                        </a:rPr>
                        <a:t> West</a:t>
                      </a:r>
                      <a:endParaRPr lang="en-US" sz="800" dirty="0">
                        <a:solidFill>
                          <a:schemeClr val="tx1"/>
                        </a:solidFill>
                      </a:endParaRPr>
                    </a:p>
                  </a:txBody>
                  <a:tcPr marT="34290" marB="34290">
                    <a:solidFill>
                      <a:schemeClr val="bg1"/>
                    </a:solidFill>
                  </a:tcPr>
                </a:tc>
              </a:tr>
              <a:tr h="182880">
                <a:tc>
                  <a:txBody>
                    <a:bodyPr/>
                    <a:lstStyle/>
                    <a:p>
                      <a:endParaRPr lang="en-US" sz="800" dirty="0"/>
                    </a:p>
                  </a:txBody>
                  <a:tcPr marT="34290" marB="34290">
                    <a:solidFill>
                      <a:srgbClr val="99FFCC"/>
                    </a:solidFill>
                  </a:tcPr>
                </a:tc>
                <a:tc>
                  <a:txBody>
                    <a:bodyPr/>
                    <a:lstStyle/>
                    <a:p>
                      <a:r>
                        <a:rPr lang="en-US" sz="800" b="1" dirty="0" smtClean="0">
                          <a:solidFill>
                            <a:schemeClr val="tx1"/>
                          </a:solidFill>
                        </a:rPr>
                        <a:t>Sandy Martin</a:t>
                      </a:r>
                      <a:endParaRPr lang="en-US" sz="800" b="1" dirty="0">
                        <a:solidFill>
                          <a:schemeClr val="tx1"/>
                        </a:solidFill>
                      </a:endParaRPr>
                    </a:p>
                  </a:txBody>
                  <a:tcPr marT="34290" marB="34290">
                    <a:solidFill>
                      <a:schemeClr val="bg1"/>
                    </a:solidFill>
                  </a:tcPr>
                </a:tc>
              </a:tr>
              <a:tr h="182880">
                <a:tc>
                  <a:txBody>
                    <a:bodyPr/>
                    <a:lstStyle/>
                    <a:p>
                      <a:endParaRPr lang="en-US" sz="800" dirty="0"/>
                    </a:p>
                  </a:txBody>
                  <a:tcPr marT="34290" marB="34290">
                    <a:solidFill>
                      <a:srgbClr val="FFC000"/>
                    </a:solidFill>
                  </a:tcPr>
                </a:tc>
                <a:tc>
                  <a:txBody>
                    <a:bodyPr/>
                    <a:lstStyle/>
                    <a:p>
                      <a:r>
                        <a:rPr lang="en-US" sz="800" b="1" dirty="0" smtClean="0">
                          <a:solidFill>
                            <a:schemeClr val="tx1"/>
                          </a:solidFill>
                        </a:rPr>
                        <a:t>Stuart Ames</a:t>
                      </a:r>
                      <a:endParaRPr lang="en-US" sz="800" b="1" dirty="0">
                        <a:solidFill>
                          <a:schemeClr val="tx1"/>
                        </a:solidFill>
                      </a:endParaRPr>
                    </a:p>
                  </a:txBody>
                  <a:tcPr marT="34290" marB="34290">
                    <a:solidFill>
                      <a:schemeClr val="bg1"/>
                    </a:solidFill>
                  </a:tcPr>
                </a:tc>
              </a:tr>
            </a:tbl>
          </a:graphicData>
        </a:graphic>
      </p:graphicFrame>
      <p:graphicFrame>
        <p:nvGraphicFramePr>
          <p:cNvPr id="251" name="Table 250"/>
          <p:cNvGraphicFramePr>
            <a:graphicFrameLocks noGrp="1"/>
          </p:cNvGraphicFramePr>
          <p:nvPr/>
        </p:nvGraphicFramePr>
        <p:xfrm>
          <a:off x="76200" y="3817620"/>
          <a:ext cx="2590800" cy="190500"/>
        </p:xfrm>
        <a:graphic>
          <a:graphicData uri="http://schemas.openxmlformats.org/drawingml/2006/table">
            <a:tbl>
              <a:tblPr firstRow="1" bandRow="1">
                <a:tableStyleId>{5C22544A-7EE6-4342-B048-85BDC9FD1C3A}</a:tableStyleId>
              </a:tblPr>
              <a:tblGrid>
                <a:gridCol w="2590800"/>
              </a:tblGrid>
              <a:tr h="182880">
                <a:tc>
                  <a:txBody>
                    <a:bodyPr/>
                    <a:lstStyle/>
                    <a:p>
                      <a:r>
                        <a:rPr lang="en-US" sz="800" u="sng" dirty="0" smtClean="0">
                          <a:solidFill>
                            <a:schemeClr val="tx1"/>
                          </a:solidFill>
                        </a:rPr>
                        <a:t>South Carolina Economic Development</a:t>
                      </a:r>
                      <a:r>
                        <a:rPr lang="en-US" sz="800" u="sng" baseline="0" dirty="0" smtClean="0">
                          <a:solidFill>
                            <a:schemeClr val="tx1"/>
                          </a:solidFill>
                        </a:rPr>
                        <a:t> Team</a:t>
                      </a:r>
                      <a:endParaRPr lang="en-US" sz="800" u="sng" dirty="0">
                        <a:solidFill>
                          <a:schemeClr val="tx1"/>
                        </a:solidFill>
                      </a:endParaRPr>
                    </a:p>
                  </a:txBody>
                  <a:tcPr marT="34290" marB="34290">
                    <a:solidFill>
                      <a:schemeClr val="bg1"/>
                    </a:solidFill>
                  </a:tcPr>
                </a:tc>
              </a:tr>
            </a:tbl>
          </a:graphicData>
        </a:graphic>
      </p:graphicFrame>
      <p:graphicFrame>
        <p:nvGraphicFramePr>
          <p:cNvPr id="252" name="Table 251"/>
          <p:cNvGraphicFramePr>
            <a:graphicFrameLocks noGrp="1"/>
          </p:cNvGraphicFramePr>
          <p:nvPr/>
        </p:nvGraphicFramePr>
        <p:xfrm>
          <a:off x="6324600" y="3817620"/>
          <a:ext cx="2590800" cy="190500"/>
        </p:xfrm>
        <a:graphic>
          <a:graphicData uri="http://schemas.openxmlformats.org/drawingml/2006/table">
            <a:tbl>
              <a:tblPr firstRow="1" bandRow="1">
                <a:tableStyleId>{5C22544A-7EE6-4342-B048-85BDC9FD1C3A}</a:tableStyleId>
              </a:tblPr>
              <a:tblGrid>
                <a:gridCol w="2590800"/>
              </a:tblGrid>
              <a:tr h="182880">
                <a:tc>
                  <a:txBody>
                    <a:bodyPr/>
                    <a:lstStyle/>
                    <a:p>
                      <a:r>
                        <a:rPr lang="en-US" sz="800" u="sng" dirty="0" smtClean="0">
                          <a:solidFill>
                            <a:schemeClr val="tx1"/>
                          </a:solidFill>
                        </a:rPr>
                        <a:t>North Carolina Economic Development</a:t>
                      </a:r>
                      <a:r>
                        <a:rPr lang="en-US" sz="800" u="sng" baseline="0" dirty="0" smtClean="0">
                          <a:solidFill>
                            <a:schemeClr val="tx1"/>
                          </a:solidFill>
                        </a:rPr>
                        <a:t> Team</a:t>
                      </a:r>
                      <a:endParaRPr lang="en-US" sz="800" u="sng" dirty="0">
                        <a:solidFill>
                          <a:schemeClr val="tx1"/>
                        </a:solidFill>
                      </a:endParaRPr>
                    </a:p>
                  </a:txBody>
                  <a:tcPr marT="34290" marB="34290">
                    <a:solidFill>
                      <a:schemeClr val="bg1"/>
                    </a:solidFill>
                  </a:tcPr>
                </a:tc>
              </a:tr>
            </a:tbl>
          </a:graphicData>
        </a:graphic>
      </p:graphicFrame>
      <p:sp>
        <p:nvSpPr>
          <p:cNvPr id="257" name="TextBox 256"/>
          <p:cNvSpPr txBox="1"/>
          <p:nvPr/>
        </p:nvSpPr>
        <p:spPr>
          <a:xfrm>
            <a:off x="2002629" y="3143250"/>
            <a:ext cx="609600" cy="184666"/>
          </a:xfrm>
          <a:prstGeom prst="rect">
            <a:avLst/>
          </a:prstGeom>
          <a:noFill/>
        </p:spPr>
        <p:txBody>
          <a:bodyPr wrap="square" rtlCol="0">
            <a:spAutoFit/>
          </a:bodyPr>
          <a:lstStyle/>
          <a:p>
            <a:r>
              <a:rPr lang="en-US" sz="600" b="1" dirty="0" smtClean="0">
                <a:latin typeface="+mj-lt"/>
              </a:rPr>
              <a:t>McCormick</a:t>
            </a:r>
            <a:endParaRPr lang="en-US" sz="600" b="1" dirty="0">
              <a:latin typeface="+mj-lt"/>
            </a:endParaRPr>
          </a:p>
        </p:txBody>
      </p:sp>
      <p:sp>
        <p:nvSpPr>
          <p:cNvPr id="258" name="TextBox 257"/>
          <p:cNvSpPr txBox="1"/>
          <p:nvPr/>
        </p:nvSpPr>
        <p:spPr>
          <a:xfrm>
            <a:off x="2636042" y="3082528"/>
            <a:ext cx="411958" cy="184666"/>
          </a:xfrm>
          <a:prstGeom prst="rect">
            <a:avLst/>
          </a:prstGeom>
          <a:noFill/>
        </p:spPr>
        <p:txBody>
          <a:bodyPr wrap="square" rtlCol="0">
            <a:spAutoFit/>
          </a:bodyPr>
          <a:lstStyle/>
          <a:p>
            <a:r>
              <a:rPr lang="en-US" sz="600" b="1" dirty="0" smtClean="0">
                <a:latin typeface="+mj-lt"/>
              </a:rPr>
              <a:t>Saluda</a:t>
            </a:r>
            <a:endParaRPr lang="en-US" sz="600" b="1" dirty="0">
              <a:latin typeface="+mj-lt"/>
            </a:endParaRPr>
          </a:p>
        </p:txBody>
      </p:sp>
      <p:sp>
        <p:nvSpPr>
          <p:cNvPr id="259" name="TextBox 258"/>
          <p:cNvSpPr txBox="1"/>
          <p:nvPr/>
        </p:nvSpPr>
        <p:spPr>
          <a:xfrm>
            <a:off x="3231356" y="2746772"/>
            <a:ext cx="485777" cy="184666"/>
          </a:xfrm>
          <a:prstGeom prst="rect">
            <a:avLst/>
          </a:prstGeom>
          <a:noFill/>
        </p:spPr>
        <p:txBody>
          <a:bodyPr wrap="square" rtlCol="0">
            <a:spAutoFit/>
          </a:bodyPr>
          <a:lstStyle/>
          <a:p>
            <a:r>
              <a:rPr lang="en-US" sz="600" b="1" dirty="0" smtClean="0">
                <a:latin typeface="+mj-lt"/>
              </a:rPr>
              <a:t>Fairfield</a:t>
            </a:r>
            <a:endParaRPr lang="en-US" sz="600" b="1" dirty="0">
              <a:latin typeface="+mj-lt"/>
            </a:endParaRPr>
          </a:p>
        </p:txBody>
      </p:sp>
    </p:spTree>
    <p:extLst>
      <p:ext uri="{BB962C8B-B14F-4D97-AF65-F5344CB8AC3E}">
        <p14:creationId xmlns:p14="http://schemas.microsoft.com/office/powerpoint/2010/main" val="308156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bkgd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descr="full-ma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391" cy="5143158"/>
          </a:xfrm>
          <a:prstGeom prst="rect">
            <a:avLst/>
          </a:prstGeom>
        </p:spPr>
      </p:pic>
      <p:sp>
        <p:nvSpPr>
          <p:cNvPr id="9" name="TextBox 8"/>
          <p:cNvSpPr txBox="1"/>
          <p:nvPr/>
        </p:nvSpPr>
        <p:spPr>
          <a:xfrm>
            <a:off x="646232" y="270688"/>
            <a:ext cx="4409339" cy="288541"/>
          </a:xfrm>
          <a:prstGeom prst="rect">
            <a:avLst/>
          </a:prstGeom>
          <a:noFill/>
        </p:spPr>
        <p:txBody>
          <a:bodyPr wrap="square" lIns="57150" tIns="28575" rIns="57150" bIns="28575" rtlCol="0">
            <a:spAutoFit/>
          </a:bodyPr>
          <a:lstStyle/>
          <a:p>
            <a:r>
              <a:rPr lang="en-US" sz="1500" b="1" dirty="0">
                <a:solidFill>
                  <a:srgbClr val="005984"/>
                </a:solidFill>
                <a:latin typeface="Arial"/>
                <a:cs typeface="Arial"/>
              </a:rPr>
              <a:t>Full Service Territory</a:t>
            </a:r>
          </a:p>
        </p:txBody>
      </p:sp>
      <p:pic>
        <p:nvPicPr>
          <p:cNvPr id="18" name="Picture 17" descr="Duke_logo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230" y="4326931"/>
            <a:ext cx="1224238" cy="426271"/>
          </a:xfrm>
          <a:prstGeom prst="rect">
            <a:avLst/>
          </a:prstGeom>
        </p:spPr>
      </p:pic>
    </p:spTree>
    <p:extLst>
      <p:ext uri="{BB962C8B-B14F-4D97-AF65-F5344CB8AC3E}">
        <p14:creationId xmlns:p14="http://schemas.microsoft.com/office/powerpoint/2010/main" val="24593805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sz="5400" b="1" dirty="0"/>
              <a:t>  </a:t>
            </a:r>
          </a:p>
          <a:p>
            <a:pPr algn="ctr">
              <a:buNone/>
            </a:pPr>
            <a:r>
              <a:rPr lang="en-US" sz="5400" b="1" dirty="0"/>
              <a:t>Site Readiness Program</a:t>
            </a:r>
          </a:p>
        </p:txBody>
      </p:sp>
    </p:spTree>
    <p:extLst>
      <p:ext uri="{BB962C8B-B14F-4D97-AF65-F5344CB8AC3E}">
        <p14:creationId xmlns:p14="http://schemas.microsoft.com/office/powerpoint/2010/main" val="906098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idx="1"/>
          </p:nvPr>
        </p:nvSpPr>
        <p:spPr>
          <a:xfrm>
            <a:off x="142242" y="806000"/>
            <a:ext cx="5013958" cy="3757533"/>
          </a:xfrm>
        </p:spPr>
        <p:txBody>
          <a:bodyPr/>
          <a:lstStyle/>
          <a:p>
            <a:r>
              <a:rPr lang="en-US" sz="1200" b="1" dirty="0" smtClean="0"/>
              <a:t>The </a:t>
            </a:r>
            <a:r>
              <a:rPr lang="en-US" sz="1200" b="1" dirty="0"/>
              <a:t>Site Readiness Program is the cornerstone of Duke Energy’s economic development model. It identifies, evaluates, and improves industrial sites in the company’s service territory for potential industrial development. </a:t>
            </a:r>
            <a:endParaRPr lang="en-US" sz="1200" b="1" dirty="0" smtClean="0"/>
          </a:p>
          <a:p>
            <a:r>
              <a:rPr lang="en-US" sz="1200" dirty="0"/>
              <a:t>Ideal properties for Duke Energy’s site readiness program are 75 acres or larger, served by the utility. A qualified site can be suited either for a single, large industrial facility, data center, or potential industrial park (multi-tenant site</a:t>
            </a:r>
            <a:r>
              <a:rPr lang="en-US" sz="1200" dirty="0" smtClean="0"/>
              <a:t>).</a:t>
            </a:r>
          </a:p>
          <a:p>
            <a:r>
              <a:rPr lang="en-US" sz="1200" dirty="0" smtClean="0"/>
              <a:t>In 2013, sixteen (16) </a:t>
            </a:r>
            <a:r>
              <a:rPr lang="en-US" sz="1200" dirty="0"/>
              <a:t>industrial sites were </a:t>
            </a:r>
            <a:r>
              <a:rPr lang="en-US" sz="1200" dirty="0" smtClean="0"/>
              <a:t>assessed in both Carolinas, </a:t>
            </a:r>
            <a:r>
              <a:rPr lang="en-US" sz="1200" dirty="0"/>
              <a:t>including one mega-site </a:t>
            </a:r>
            <a:r>
              <a:rPr lang="en-US" sz="1200" dirty="0" smtClean="0"/>
              <a:t>evaluation.  </a:t>
            </a:r>
          </a:p>
          <a:p>
            <a:pPr lvl="2"/>
            <a:r>
              <a:rPr lang="en-US" sz="1000" dirty="0" smtClean="0"/>
              <a:t>13 </a:t>
            </a:r>
            <a:r>
              <a:rPr lang="en-US" sz="1000" dirty="0"/>
              <a:t>of the </a:t>
            </a:r>
            <a:r>
              <a:rPr lang="en-US" sz="1000" dirty="0" smtClean="0"/>
              <a:t>total 16 </a:t>
            </a:r>
            <a:r>
              <a:rPr lang="en-US" sz="1000" dirty="0"/>
              <a:t>sites were located in former Progress </a:t>
            </a:r>
            <a:r>
              <a:rPr lang="en-US" sz="1000" dirty="0" smtClean="0"/>
              <a:t>footprint in both Carolinas</a:t>
            </a:r>
          </a:p>
          <a:p>
            <a:pPr lvl="2"/>
            <a:r>
              <a:rPr lang="en-US" sz="1000" dirty="0" smtClean="0"/>
              <a:t> 6 in North Carolina</a:t>
            </a:r>
            <a:endParaRPr lang="en-US" sz="1000" dirty="0"/>
          </a:p>
          <a:p>
            <a:pPr marL="282575" indent="-285750"/>
            <a:r>
              <a:rPr lang="en-US" sz="1200" dirty="0" smtClean="0"/>
              <a:t>In 2014 we anticipate </a:t>
            </a:r>
            <a:r>
              <a:rPr lang="en-US" sz="1200" dirty="0"/>
              <a:t>assessing an additional 8 sites (mostly in former Progress footprint).  We will also be introducing </a:t>
            </a:r>
            <a:r>
              <a:rPr lang="en-US" sz="1200" i="1" dirty="0"/>
              <a:t>Target Industry Certified Site Pilots.</a:t>
            </a:r>
            <a:endParaRPr lang="en-US" sz="1200" dirty="0"/>
          </a:p>
          <a:p>
            <a:pPr lvl="2"/>
            <a:r>
              <a:rPr lang="en-US" sz="1200" dirty="0"/>
              <a:t>to officially certify 3 large industrial sites (2 in NC, 1 in SC) as “Certified Food &amp; Beverage Sites” -- verifying that they are fully ready to win large food &amp; beverage processing or manufacturing facilities</a:t>
            </a:r>
          </a:p>
          <a:p>
            <a:pPr lvl="2"/>
            <a:r>
              <a:rPr lang="en-US" sz="1200" dirty="0"/>
              <a:t>to officially certify 3 large sites in SC as “Certified Data Center Sites” -- verifying that they are fully ready to win large data center projects. </a:t>
            </a:r>
          </a:p>
          <a:p>
            <a:pPr marL="0" indent="0">
              <a:buNone/>
            </a:pPr>
            <a:endParaRPr lang="en-US" sz="1600" dirty="0"/>
          </a:p>
        </p:txBody>
      </p:sp>
      <p:sp>
        <p:nvSpPr>
          <p:cNvPr id="8" name="Title 1"/>
          <p:cNvSpPr txBox="1">
            <a:spLocks/>
          </p:cNvSpPr>
          <p:nvPr/>
        </p:nvSpPr>
        <p:spPr>
          <a:xfrm>
            <a:off x="157492" y="142861"/>
            <a:ext cx="8562475" cy="472680"/>
          </a:xfrm>
          <a:prstGeom prst="rect">
            <a:avLst/>
          </a:prstGeom>
        </p:spPr>
        <p:txBody>
          <a:bodyPr lIns="91440" tIns="45720" rIns="91440" bIns="45720"/>
          <a:lstStyle/>
          <a:p>
            <a:pPr lvl="0">
              <a:lnSpc>
                <a:spcPct val="85000"/>
              </a:lnSpc>
            </a:pPr>
            <a:r>
              <a:rPr lang="en-US" sz="2000" b="1" dirty="0"/>
              <a:t>Site Readiness ---- Overview</a:t>
            </a:r>
            <a:endParaRPr lang="en-US" sz="2000" b="1" kern="0" dirty="0">
              <a:solidFill>
                <a:srgbClr val="004E74"/>
              </a:solidFill>
              <a:latin typeface="Arial" pitchFamily="34" charset="0"/>
              <a:ea typeface="+mj-ea"/>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52410026"/>
              </p:ext>
            </p:extLst>
          </p:nvPr>
        </p:nvGraphicFramePr>
        <p:xfrm>
          <a:off x="5162551" y="1190626"/>
          <a:ext cx="3695700" cy="2362200"/>
        </p:xfrm>
        <a:graphic>
          <a:graphicData uri="http://schemas.openxmlformats.org/drawingml/2006/table">
            <a:tbl>
              <a:tblPr>
                <a:tableStyleId>{5C22544A-7EE6-4342-B048-85BDC9FD1C3A}</a:tableStyleId>
              </a:tblPr>
              <a:tblGrid>
                <a:gridCol w="977900"/>
                <a:gridCol w="1993900"/>
                <a:gridCol w="723900"/>
              </a:tblGrid>
              <a:tr h="198120">
                <a:tc>
                  <a:txBody>
                    <a:bodyPr/>
                    <a:lstStyle/>
                    <a:p>
                      <a:pPr algn="l" fontAlgn="t"/>
                      <a:r>
                        <a:rPr lang="en-US" sz="1200" b="1" u="none" strike="noStrike" dirty="0">
                          <a:effectLst/>
                        </a:rPr>
                        <a:t>County</a:t>
                      </a:r>
                      <a:endParaRPr lang="en-US" sz="1200" b="1" i="0" u="none" strike="noStrike" dirty="0">
                        <a:solidFill>
                          <a:srgbClr val="000000"/>
                        </a:solidFill>
                        <a:effectLst/>
                        <a:latin typeface="Calibri"/>
                      </a:endParaRPr>
                    </a:p>
                  </a:txBody>
                  <a:tcPr marL="7620" marR="7620" marT="7620" marB="0"/>
                </a:tc>
                <a:tc>
                  <a:txBody>
                    <a:bodyPr/>
                    <a:lstStyle/>
                    <a:p>
                      <a:pPr algn="l" fontAlgn="t"/>
                      <a:r>
                        <a:rPr lang="en-US" sz="1200" b="1" u="none" strike="noStrike" dirty="0">
                          <a:effectLst/>
                        </a:rPr>
                        <a:t>Site Name</a:t>
                      </a:r>
                      <a:endParaRPr lang="en-US" sz="1200" b="1" i="0" u="none" strike="noStrike" dirty="0">
                        <a:solidFill>
                          <a:srgbClr val="000000"/>
                        </a:solidFill>
                        <a:effectLst/>
                        <a:latin typeface="Calibri"/>
                      </a:endParaRPr>
                    </a:p>
                  </a:txBody>
                  <a:tcPr marL="7620" marR="7620" marT="7620" marB="0"/>
                </a:tc>
                <a:tc>
                  <a:txBody>
                    <a:bodyPr/>
                    <a:lstStyle/>
                    <a:p>
                      <a:pPr algn="l" fontAlgn="t"/>
                      <a:r>
                        <a:rPr lang="en-US" sz="1200" b="1" u="none" strike="noStrike" dirty="0">
                          <a:effectLst/>
                        </a:rPr>
                        <a:t>Site Size</a:t>
                      </a:r>
                      <a:endParaRPr lang="en-US" sz="1200" b="1" i="0" u="none" strike="noStrike" dirty="0">
                        <a:solidFill>
                          <a:srgbClr val="000000"/>
                        </a:solidFill>
                        <a:effectLst/>
                        <a:latin typeface="Calibri"/>
                      </a:endParaRPr>
                    </a:p>
                  </a:txBody>
                  <a:tcPr marL="7620" marR="7620" marT="7620" marB="0"/>
                </a:tc>
              </a:tr>
              <a:tr h="198120">
                <a:tc>
                  <a:txBody>
                    <a:bodyPr/>
                    <a:lstStyle/>
                    <a:p>
                      <a:pPr algn="l" fontAlgn="t"/>
                      <a:endParaRPr lang="en-US" sz="1200" b="1" i="0" u="none" strike="noStrike">
                        <a:solidFill>
                          <a:srgbClr val="000000"/>
                        </a:solidFill>
                        <a:effectLst/>
                        <a:latin typeface="Calibri"/>
                      </a:endParaRPr>
                    </a:p>
                  </a:txBody>
                  <a:tcPr marL="7620" marR="7620" marT="7620" marB="0"/>
                </a:tc>
                <a:tc>
                  <a:txBody>
                    <a:bodyPr/>
                    <a:lstStyle/>
                    <a:p>
                      <a:pPr algn="l" fontAlgn="t"/>
                      <a:endParaRPr lang="en-US" sz="1200" b="1" i="0" u="none" strike="noStrike">
                        <a:solidFill>
                          <a:srgbClr val="000000"/>
                        </a:solidFill>
                        <a:effectLst/>
                        <a:latin typeface="Calibri"/>
                      </a:endParaRPr>
                    </a:p>
                  </a:txBody>
                  <a:tcPr marL="7620" marR="7620" marT="7620" marB="0"/>
                </a:tc>
                <a:tc>
                  <a:txBody>
                    <a:bodyPr/>
                    <a:lstStyle/>
                    <a:p>
                      <a:pPr algn="l" fontAlgn="t"/>
                      <a:endParaRPr lang="en-US" sz="1200" b="1" i="0" u="none" strike="noStrike" dirty="0">
                        <a:solidFill>
                          <a:srgbClr val="000000"/>
                        </a:solidFill>
                        <a:effectLst/>
                        <a:latin typeface="Calibri"/>
                      </a:endParaRPr>
                    </a:p>
                  </a:txBody>
                  <a:tcPr marL="7620" marR="7620" marT="7620" marB="0"/>
                </a:tc>
              </a:tr>
              <a:tr h="198120">
                <a:tc>
                  <a:txBody>
                    <a:bodyPr/>
                    <a:lstStyle/>
                    <a:p>
                      <a:pPr algn="l" fontAlgn="b"/>
                      <a:r>
                        <a:rPr lang="en-US" sz="1200" u="none" strike="noStrike">
                          <a:effectLst/>
                        </a:rPr>
                        <a:t>Rutherford</a:t>
                      </a:r>
                      <a:endParaRPr lang="en-US" sz="1200" b="0" i="0" u="none" strike="noStrike">
                        <a:solidFill>
                          <a:srgbClr val="000000"/>
                        </a:solidFill>
                        <a:effectLst/>
                        <a:latin typeface="Calibri"/>
                      </a:endParaRPr>
                    </a:p>
                  </a:txBody>
                  <a:tcPr marL="7620" marR="7620" marT="7620" marB="0" anchor="b"/>
                </a:tc>
                <a:tc>
                  <a:txBody>
                    <a:bodyPr/>
                    <a:lstStyle/>
                    <a:p>
                      <a:pPr algn="l" fontAlgn="b"/>
                      <a:r>
                        <a:rPr lang="en-US" sz="1200" u="none" strike="noStrike">
                          <a:effectLst/>
                        </a:rPr>
                        <a:t>Daniel Road Site</a:t>
                      </a:r>
                      <a:endParaRPr lang="en-US" sz="1200" b="0" i="0" u="none" strike="noStrike">
                        <a:solidFill>
                          <a:srgbClr val="000000"/>
                        </a:solidFill>
                        <a:effectLst/>
                        <a:latin typeface="Calibri"/>
                      </a:endParaRPr>
                    </a:p>
                  </a:txBody>
                  <a:tcPr marL="7620" marR="7620" marT="7620" marB="0" anchor="b"/>
                </a:tc>
                <a:tc>
                  <a:txBody>
                    <a:bodyPr/>
                    <a:lstStyle/>
                    <a:p>
                      <a:pPr algn="l" fontAlgn="b"/>
                      <a:r>
                        <a:rPr lang="en-US" sz="1200" u="none" strike="noStrike">
                          <a:effectLst/>
                        </a:rPr>
                        <a:t>90</a:t>
                      </a:r>
                      <a:endParaRPr lang="en-US" sz="1200" b="0" i="0" u="none" strike="noStrike">
                        <a:solidFill>
                          <a:srgbClr val="000000"/>
                        </a:solidFill>
                        <a:effectLst/>
                        <a:latin typeface="Calibri"/>
                      </a:endParaRPr>
                    </a:p>
                  </a:txBody>
                  <a:tcPr marL="7620" marR="7620" marT="7620" marB="0" anchor="b"/>
                </a:tc>
              </a:tr>
              <a:tr h="198120">
                <a:tc>
                  <a:txBody>
                    <a:bodyPr/>
                    <a:lstStyle/>
                    <a:p>
                      <a:pPr algn="l" fontAlgn="b"/>
                      <a:r>
                        <a:rPr lang="en-US" sz="1200" u="none" strike="noStrike">
                          <a:effectLst/>
                        </a:rPr>
                        <a:t>Montgomery</a:t>
                      </a:r>
                      <a:endParaRPr lang="en-US" sz="1200" b="0" i="0" u="none" strike="noStrike">
                        <a:solidFill>
                          <a:srgbClr val="000000"/>
                        </a:solidFill>
                        <a:effectLst/>
                        <a:latin typeface="Calibri"/>
                      </a:endParaRPr>
                    </a:p>
                  </a:txBody>
                  <a:tcPr marL="7620" marR="7620" marT="7620" marB="0" anchor="b"/>
                </a:tc>
                <a:tc>
                  <a:txBody>
                    <a:bodyPr/>
                    <a:lstStyle/>
                    <a:p>
                      <a:pPr algn="l" fontAlgn="b"/>
                      <a:r>
                        <a:rPr lang="en-US" sz="1200" u="none" strike="noStrike">
                          <a:effectLst/>
                        </a:rPr>
                        <a:t>Bisco Site</a:t>
                      </a:r>
                      <a:endParaRPr lang="en-US" sz="1200" b="0" i="0" u="none" strike="noStrike">
                        <a:solidFill>
                          <a:srgbClr val="000000"/>
                        </a:solidFill>
                        <a:effectLst/>
                        <a:latin typeface="Calibri"/>
                      </a:endParaRPr>
                    </a:p>
                  </a:txBody>
                  <a:tcPr marL="7620" marR="7620" marT="7620" marB="0" anchor="b"/>
                </a:tc>
                <a:tc>
                  <a:txBody>
                    <a:bodyPr/>
                    <a:lstStyle/>
                    <a:p>
                      <a:pPr algn="l" fontAlgn="b"/>
                      <a:r>
                        <a:rPr lang="en-US" sz="1200" u="none" strike="noStrike">
                          <a:effectLst/>
                        </a:rPr>
                        <a:t>220</a:t>
                      </a:r>
                      <a:endParaRPr lang="en-US" sz="1200" b="0" i="0" u="none" strike="noStrike">
                        <a:solidFill>
                          <a:srgbClr val="000000"/>
                        </a:solidFill>
                        <a:effectLst/>
                        <a:latin typeface="Calibri"/>
                      </a:endParaRPr>
                    </a:p>
                  </a:txBody>
                  <a:tcPr marL="7620" marR="7620" marT="7620" marB="0" anchor="b"/>
                </a:tc>
              </a:tr>
              <a:tr h="198120">
                <a:tc>
                  <a:txBody>
                    <a:bodyPr/>
                    <a:lstStyle/>
                    <a:p>
                      <a:pPr algn="l" fontAlgn="b"/>
                      <a:r>
                        <a:rPr lang="en-US" sz="1200" u="none" strike="noStrike">
                          <a:effectLst/>
                        </a:rPr>
                        <a:t>Randolph</a:t>
                      </a:r>
                      <a:endParaRPr lang="en-US" sz="1200" b="0" i="0" u="none" strike="noStrike">
                        <a:solidFill>
                          <a:srgbClr val="000000"/>
                        </a:solidFill>
                        <a:effectLst/>
                        <a:latin typeface="Calibri"/>
                      </a:endParaRPr>
                    </a:p>
                  </a:txBody>
                  <a:tcPr marL="7620" marR="7620" marT="7620" marB="0" anchor="b"/>
                </a:tc>
                <a:tc>
                  <a:txBody>
                    <a:bodyPr/>
                    <a:lstStyle/>
                    <a:p>
                      <a:pPr algn="l" fontAlgn="b"/>
                      <a:r>
                        <a:rPr lang="en-US" sz="1200" u="none" strike="noStrike">
                          <a:effectLst/>
                        </a:rPr>
                        <a:t>Heath Dairy Site</a:t>
                      </a:r>
                      <a:endParaRPr lang="en-US" sz="1200" b="0" i="0" u="none" strike="noStrike">
                        <a:solidFill>
                          <a:srgbClr val="000000"/>
                        </a:solidFill>
                        <a:effectLst/>
                        <a:latin typeface="Calibri"/>
                      </a:endParaRPr>
                    </a:p>
                  </a:txBody>
                  <a:tcPr marL="7620" marR="7620" marT="7620" marB="0" anchor="b"/>
                </a:tc>
                <a:tc>
                  <a:txBody>
                    <a:bodyPr/>
                    <a:lstStyle/>
                    <a:p>
                      <a:pPr algn="l" fontAlgn="b"/>
                      <a:r>
                        <a:rPr lang="en-US" sz="1200" u="none" strike="noStrike">
                          <a:effectLst/>
                        </a:rPr>
                        <a:t>200</a:t>
                      </a:r>
                      <a:endParaRPr lang="en-US" sz="1200" b="0" i="0" u="none" strike="noStrike">
                        <a:solidFill>
                          <a:srgbClr val="000000"/>
                        </a:solidFill>
                        <a:effectLst/>
                        <a:latin typeface="Calibri"/>
                      </a:endParaRPr>
                    </a:p>
                  </a:txBody>
                  <a:tcPr marL="7620" marR="7620" marT="7620" marB="0" anchor="b"/>
                </a:tc>
              </a:tr>
              <a:tr h="198120">
                <a:tc>
                  <a:txBody>
                    <a:bodyPr/>
                    <a:lstStyle/>
                    <a:p>
                      <a:pPr algn="l" fontAlgn="b"/>
                      <a:r>
                        <a:rPr lang="en-US" sz="1200" u="none" strike="noStrike">
                          <a:effectLst/>
                        </a:rPr>
                        <a:t>Brunswick</a:t>
                      </a:r>
                      <a:endParaRPr lang="en-US" sz="1200" b="0" i="0" u="none" strike="noStrike">
                        <a:solidFill>
                          <a:srgbClr val="000000"/>
                        </a:solidFill>
                        <a:effectLst/>
                        <a:latin typeface="Calibri"/>
                      </a:endParaRPr>
                    </a:p>
                  </a:txBody>
                  <a:tcPr marL="7620" marR="7620" marT="7620" marB="0" anchor="b"/>
                </a:tc>
                <a:tc>
                  <a:txBody>
                    <a:bodyPr/>
                    <a:lstStyle/>
                    <a:p>
                      <a:pPr algn="l" fontAlgn="b"/>
                      <a:r>
                        <a:rPr lang="en-US" sz="1200" u="none" strike="noStrike">
                          <a:effectLst/>
                        </a:rPr>
                        <a:t>Navassa Site</a:t>
                      </a:r>
                      <a:endParaRPr lang="en-US" sz="1200" b="0" i="0" u="none" strike="noStrike">
                        <a:solidFill>
                          <a:srgbClr val="000000"/>
                        </a:solidFill>
                        <a:effectLst/>
                        <a:latin typeface="Calibri"/>
                      </a:endParaRPr>
                    </a:p>
                  </a:txBody>
                  <a:tcPr marL="7620" marR="7620" marT="7620" marB="0" anchor="b"/>
                </a:tc>
                <a:tc>
                  <a:txBody>
                    <a:bodyPr/>
                    <a:lstStyle/>
                    <a:p>
                      <a:pPr algn="l" fontAlgn="b"/>
                      <a:r>
                        <a:rPr lang="en-US" sz="1200" u="none" strike="noStrike">
                          <a:effectLst/>
                        </a:rPr>
                        <a:t>220</a:t>
                      </a:r>
                      <a:endParaRPr lang="en-US" sz="1200" b="0" i="0" u="none" strike="noStrike">
                        <a:solidFill>
                          <a:srgbClr val="000000"/>
                        </a:solidFill>
                        <a:effectLst/>
                        <a:latin typeface="Calibri"/>
                      </a:endParaRPr>
                    </a:p>
                  </a:txBody>
                  <a:tcPr marL="7620" marR="7620" marT="7620" marB="0" anchor="b"/>
                </a:tc>
              </a:tr>
              <a:tr h="198120">
                <a:tc>
                  <a:txBody>
                    <a:bodyPr/>
                    <a:lstStyle/>
                    <a:p>
                      <a:pPr algn="l" fontAlgn="b"/>
                      <a:r>
                        <a:rPr lang="en-US" sz="1200" u="none" strike="noStrike">
                          <a:effectLst/>
                        </a:rPr>
                        <a:t>Harnett</a:t>
                      </a:r>
                      <a:endParaRPr lang="en-US" sz="1200" b="0" i="0" u="none" strike="noStrike">
                        <a:solidFill>
                          <a:srgbClr val="000000"/>
                        </a:solidFill>
                        <a:effectLst/>
                        <a:latin typeface="Calibri"/>
                      </a:endParaRPr>
                    </a:p>
                  </a:txBody>
                  <a:tcPr marL="7620" marR="7620" marT="7620" marB="0" anchor="b"/>
                </a:tc>
                <a:tc>
                  <a:txBody>
                    <a:bodyPr/>
                    <a:lstStyle/>
                    <a:p>
                      <a:pPr algn="l" fontAlgn="b"/>
                      <a:r>
                        <a:rPr lang="en-US" sz="1200" u="none" strike="noStrike">
                          <a:effectLst/>
                        </a:rPr>
                        <a:t>Mastin-Baker Site</a:t>
                      </a:r>
                      <a:endParaRPr lang="en-US" sz="1200" b="0" i="0" u="none" strike="noStrike">
                        <a:solidFill>
                          <a:srgbClr val="000000"/>
                        </a:solidFill>
                        <a:effectLst/>
                        <a:latin typeface="Calibri"/>
                      </a:endParaRPr>
                    </a:p>
                  </a:txBody>
                  <a:tcPr marL="7620" marR="7620" marT="7620" marB="0" anchor="b"/>
                </a:tc>
                <a:tc>
                  <a:txBody>
                    <a:bodyPr/>
                    <a:lstStyle/>
                    <a:p>
                      <a:pPr algn="l" fontAlgn="b"/>
                      <a:r>
                        <a:rPr lang="en-US" sz="1200" u="none" strike="noStrike">
                          <a:effectLst/>
                        </a:rPr>
                        <a:t>261</a:t>
                      </a:r>
                      <a:endParaRPr lang="en-US" sz="1200" b="0" i="0" u="none" strike="noStrike">
                        <a:solidFill>
                          <a:srgbClr val="000000"/>
                        </a:solidFill>
                        <a:effectLst/>
                        <a:latin typeface="Calibri"/>
                      </a:endParaRPr>
                    </a:p>
                  </a:txBody>
                  <a:tcPr marL="7620" marR="7620" marT="7620" marB="0" anchor="b"/>
                </a:tc>
              </a:tr>
              <a:tr h="198120">
                <a:tc>
                  <a:txBody>
                    <a:bodyPr/>
                    <a:lstStyle/>
                    <a:p>
                      <a:pPr algn="l" fontAlgn="b"/>
                      <a:r>
                        <a:rPr lang="en-US" sz="1200" u="none" strike="noStrike">
                          <a:effectLst/>
                        </a:rPr>
                        <a:t>Nash </a:t>
                      </a:r>
                      <a:endParaRPr lang="en-US" sz="1200" b="0" i="0" u="none" strike="noStrike">
                        <a:solidFill>
                          <a:srgbClr val="000000"/>
                        </a:solidFill>
                        <a:effectLst/>
                        <a:latin typeface="Calibri"/>
                      </a:endParaRPr>
                    </a:p>
                  </a:txBody>
                  <a:tcPr marL="7620" marR="7620" marT="7620" marB="0" anchor="b"/>
                </a:tc>
                <a:tc>
                  <a:txBody>
                    <a:bodyPr/>
                    <a:lstStyle/>
                    <a:p>
                      <a:pPr algn="l" fontAlgn="b"/>
                      <a:r>
                        <a:rPr lang="en-US" sz="1200" u="none" strike="noStrike">
                          <a:effectLst/>
                        </a:rPr>
                        <a:t>Middlesex Corporate Center</a:t>
                      </a:r>
                      <a:endParaRPr lang="en-US" sz="1200" b="0" i="0" u="none" strike="noStrike">
                        <a:solidFill>
                          <a:srgbClr val="000000"/>
                        </a:solidFill>
                        <a:effectLst/>
                        <a:latin typeface="Calibri"/>
                      </a:endParaRPr>
                    </a:p>
                  </a:txBody>
                  <a:tcPr marL="7620" marR="7620" marT="7620" marB="0" anchor="b"/>
                </a:tc>
                <a:tc>
                  <a:txBody>
                    <a:bodyPr/>
                    <a:lstStyle/>
                    <a:p>
                      <a:pPr algn="l" fontAlgn="b"/>
                      <a:r>
                        <a:rPr lang="en-US" sz="1200" u="none" strike="noStrike">
                          <a:effectLst/>
                        </a:rPr>
                        <a:t>322</a:t>
                      </a:r>
                      <a:endParaRPr lang="en-US" sz="1200" b="0" i="0" u="none" strike="noStrike">
                        <a:solidFill>
                          <a:srgbClr val="000000"/>
                        </a:solidFill>
                        <a:effectLst/>
                        <a:latin typeface="Calibri"/>
                      </a:endParaRPr>
                    </a:p>
                  </a:txBody>
                  <a:tcPr marL="7620" marR="7620" marT="7620" marB="0" anchor="b"/>
                </a:tc>
              </a:tr>
              <a:tr h="198120">
                <a:tc>
                  <a:txBody>
                    <a:bodyPr/>
                    <a:lstStyle/>
                    <a:p>
                      <a:pPr algn="l" fontAlgn="b"/>
                      <a:r>
                        <a:rPr lang="en-US" sz="1200" u="none" strike="noStrike">
                          <a:effectLst/>
                        </a:rPr>
                        <a:t>Pender</a:t>
                      </a:r>
                      <a:endParaRPr lang="en-US" sz="1200" b="0" i="0" u="none" strike="noStrike">
                        <a:solidFill>
                          <a:srgbClr val="000000"/>
                        </a:solidFill>
                        <a:effectLst/>
                        <a:latin typeface="Calibri"/>
                      </a:endParaRPr>
                    </a:p>
                  </a:txBody>
                  <a:tcPr marL="7620" marR="7620" marT="7620" marB="0" anchor="b"/>
                </a:tc>
                <a:tc>
                  <a:txBody>
                    <a:bodyPr/>
                    <a:lstStyle/>
                    <a:p>
                      <a:pPr algn="l" fontAlgn="b"/>
                      <a:r>
                        <a:rPr lang="en-US" sz="1200" u="none" strike="noStrike">
                          <a:effectLst/>
                        </a:rPr>
                        <a:t>Pender Commerce Park </a:t>
                      </a:r>
                      <a:endParaRPr lang="en-US" sz="1200" b="0" i="0" u="none" strike="noStrike">
                        <a:solidFill>
                          <a:srgbClr val="000000"/>
                        </a:solidFill>
                        <a:effectLst/>
                        <a:latin typeface="Calibri"/>
                      </a:endParaRPr>
                    </a:p>
                  </a:txBody>
                  <a:tcPr marL="7620" marR="7620" marT="7620" marB="0" anchor="b"/>
                </a:tc>
                <a:tc>
                  <a:txBody>
                    <a:bodyPr/>
                    <a:lstStyle/>
                    <a:p>
                      <a:pPr algn="l" fontAlgn="b"/>
                      <a:r>
                        <a:rPr lang="en-US" sz="1200" u="none" strike="noStrike">
                          <a:effectLst/>
                        </a:rPr>
                        <a:t>774</a:t>
                      </a:r>
                      <a:endParaRPr lang="en-US" sz="1200" b="0" i="0" u="none" strike="noStrike">
                        <a:solidFill>
                          <a:srgbClr val="000000"/>
                        </a:solidFill>
                        <a:effectLst/>
                        <a:latin typeface="Calibri"/>
                      </a:endParaRPr>
                    </a:p>
                  </a:txBody>
                  <a:tcPr marL="7620" marR="7620" marT="7620" marB="0" anchor="b"/>
                </a:tc>
              </a:tr>
              <a:tr h="198120">
                <a:tc>
                  <a:txBody>
                    <a:bodyPr/>
                    <a:lstStyle/>
                    <a:p>
                      <a:pPr algn="l" fontAlgn="b"/>
                      <a:r>
                        <a:rPr lang="en-US" sz="1200" u="none" strike="noStrike">
                          <a:effectLst/>
                        </a:rPr>
                        <a:t>New Hanover</a:t>
                      </a:r>
                      <a:endParaRPr lang="en-US" sz="1200" b="0" i="0" u="none" strike="noStrike">
                        <a:solidFill>
                          <a:srgbClr val="000000"/>
                        </a:solidFill>
                        <a:effectLst/>
                        <a:latin typeface="Calibri"/>
                      </a:endParaRPr>
                    </a:p>
                  </a:txBody>
                  <a:tcPr marL="7620" marR="7620" marT="7620" marB="0" anchor="b"/>
                </a:tc>
                <a:tc>
                  <a:txBody>
                    <a:bodyPr/>
                    <a:lstStyle/>
                    <a:p>
                      <a:pPr algn="l" fontAlgn="b"/>
                      <a:r>
                        <a:rPr lang="en-US" sz="1200" u="none" strike="noStrike">
                          <a:effectLst/>
                        </a:rPr>
                        <a:t>BASF Site</a:t>
                      </a:r>
                      <a:endParaRPr lang="en-US" sz="1200" b="0" i="0" u="none" strike="noStrike">
                        <a:solidFill>
                          <a:srgbClr val="000000"/>
                        </a:solidFill>
                        <a:effectLst/>
                        <a:latin typeface="Calibri"/>
                      </a:endParaRPr>
                    </a:p>
                  </a:txBody>
                  <a:tcPr marL="7620" marR="7620" marT="7620" marB="0" anchor="b"/>
                </a:tc>
                <a:tc>
                  <a:txBody>
                    <a:bodyPr/>
                    <a:lstStyle/>
                    <a:p>
                      <a:pPr algn="l" fontAlgn="b"/>
                      <a:r>
                        <a:rPr lang="en-US" sz="1200" u="none" strike="noStrike">
                          <a:effectLst/>
                        </a:rPr>
                        <a:t>700</a:t>
                      </a:r>
                      <a:endParaRPr lang="en-US" sz="1200" b="0" i="0" u="none" strike="noStrike">
                        <a:solidFill>
                          <a:srgbClr val="000000"/>
                        </a:solidFill>
                        <a:effectLst/>
                        <a:latin typeface="Calibri"/>
                      </a:endParaRPr>
                    </a:p>
                  </a:txBody>
                  <a:tcPr marL="7620" marR="7620" marT="7620" marB="0" anchor="b"/>
                </a:tc>
              </a:tr>
              <a:tr h="182880">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7620" marR="7620" marT="7620" marB="0" anchor="b"/>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7620" marR="7620" marT="762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7620" marR="7620" marT="7620" marB="0" anchor="b"/>
                </a:tc>
              </a:tr>
              <a:tr h="198120">
                <a:tc>
                  <a:txBody>
                    <a:bodyPr/>
                    <a:lstStyle/>
                    <a:p>
                      <a:pPr algn="l" fontAlgn="t"/>
                      <a:r>
                        <a:rPr lang="en-US" sz="1200" u="none" strike="noStrike">
                          <a:effectLst/>
                        </a:rPr>
                        <a:t>Chatham</a:t>
                      </a:r>
                      <a:endParaRPr lang="en-US" sz="1200" b="0" i="0" u="none" strike="noStrike">
                        <a:solidFill>
                          <a:srgbClr val="000000"/>
                        </a:solidFill>
                        <a:effectLst/>
                        <a:latin typeface="Calibri"/>
                      </a:endParaRPr>
                    </a:p>
                  </a:txBody>
                  <a:tcPr marL="7620" marR="7620" marT="7620" marB="0"/>
                </a:tc>
                <a:tc>
                  <a:txBody>
                    <a:bodyPr/>
                    <a:lstStyle/>
                    <a:p>
                      <a:pPr algn="l" fontAlgn="b"/>
                      <a:r>
                        <a:rPr lang="en-US" sz="1100" u="none" strike="noStrike">
                          <a:effectLst/>
                        </a:rPr>
                        <a:t>Chatham / Randolph Mega Site</a:t>
                      </a:r>
                      <a:endParaRPr lang="en-US" sz="1100" b="0" i="0" u="none" strike="noStrike">
                        <a:solidFill>
                          <a:srgbClr val="000000"/>
                        </a:solidFill>
                        <a:effectLst/>
                        <a:latin typeface="Calibri"/>
                      </a:endParaRPr>
                    </a:p>
                  </a:txBody>
                  <a:tcPr marL="7620" marR="7620" marT="7620" marB="0" anchor="b"/>
                </a:tc>
                <a:tc>
                  <a:txBody>
                    <a:bodyPr/>
                    <a:lstStyle/>
                    <a:p>
                      <a:pPr algn="l" fontAlgn="t"/>
                      <a:r>
                        <a:rPr lang="en-US" sz="1200" u="none" strike="noStrike" dirty="0">
                          <a:effectLst/>
                        </a:rPr>
                        <a:t>1625</a:t>
                      </a:r>
                      <a:endParaRPr lang="en-US" sz="1200" b="0" i="0" u="none" strike="noStrike" dirty="0">
                        <a:solidFill>
                          <a:srgbClr val="000000"/>
                        </a:solidFill>
                        <a:effectLst/>
                        <a:latin typeface="Calibri"/>
                      </a:endParaRPr>
                    </a:p>
                  </a:txBody>
                  <a:tcPr marL="7620" marR="7620" marT="7620" marB="0"/>
                </a:tc>
              </a:tr>
            </a:tbl>
          </a:graphicData>
        </a:graphic>
      </p:graphicFrame>
    </p:spTree>
    <p:extLst>
      <p:ext uri="{BB962C8B-B14F-4D97-AF65-F5344CB8AC3E}">
        <p14:creationId xmlns:p14="http://schemas.microsoft.com/office/powerpoint/2010/main" val="3867799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967" y="133336"/>
            <a:ext cx="8562475" cy="47268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sp>
        <p:nvSpPr>
          <p:cNvPr id="27" name="Title 1"/>
          <p:cNvSpPr txBox="1">
            <a:spLocks/>
          </p:cNvSpPr>
          <p:nvPr/>
        </p:nvSpPr>
        <p:spPr>
          <a:xfrm>
            <a:off x="157492" y="142861"/>
            <a:ext cx="8562475" cy="472680"/>
          </a:xfrm>
          <a:prstGeom prst="rect">
            <a:avLst/>
          </a:prstGeom>
        </p:spPr>
        <p:txBody>
          <a:bodyPr lIns="91440" tIns="45720" rIns="91440" bIns="45720"/>
          <a:lstStyle/>
          <a:p>
            <a:pPr lvl="0">
              <a:lnSpc>
                <a:spcPct val="85000"/>
              </a:lnSpc>
            </a:pPr>
            <a:r>
              <a:rPr lang="en-US" sz="2000" b="1" dirty="0"/>
              <a:t>Site Readiness ---- Overview</a:t>
            </a:r>
            <a:endParaRPr lang="en-US" sz="2000" b="1" kern="0" dirty="0">
              <a:solidFill>
                <a:srgbClr val="004E74"/>
              </a:solidFill>
              <a:latin typeface="Arial" pitchFamily="34" charset="0"/>
              <a:ea typeface="+mj-ea"/>
              <a:cs typeface="Arial" pitchFamily="34" charset="0"/>
            </a:endParaRPr>
          </a:p>
        </p:txBody>
      </p:sp>
      <p:sp>
        <p:nvSpPr>
          <p:cNvPr id="7" name="Content Placeholder 4"/>
          <p:cNvSpPr>
            <a:spLocks noGrp="1"/>
          </p:cNvSpPr>
          <p:nvPr>
            <p:ph idx="1"/>
          </p:nvPr>
        </p:nvSpPr>
        <p:spPr>
          <a:xfrm>
            <a:off x="328516" y="941472"/>
            <a:ext cx="3092025" cy="3063267"/>
          </a:xfrm>
          <a:solidFill>
            <a:srgbClr val="DAEEF3"/>
          </a:solidFill>
        </p:spPr>
        <p:txBody>
          <a:bodyPr/>
          <a:lstStyle/>
          <a:p>
            <a:pPr marL="0" indent="0">
              <a:buNone/>
            </a:pPr>
            <a:r>
              <a:rPr lang="en-US" sz="1000" b="1" u="sng" dirty="0"/>
              <a:t>10 Projects WON (thus far) on Site Readiness Sites</a:t>
            </a:r>
            <a:endParaRPr lang="en-US" sz="1000" u="sng" dirty="0"/>
          </a:p>
          <a:p>
            <a:pPr marL="0" indent="0">
              <a:buNone/>
            </a:pPr>
            <a:r>
              <a:rPr lang="en-US" sz="1000" b="1" dirty="0"/>
              <a:t> </a:t>
            </a:r>
            <a:endParaRPr lang="en-US" sz="1000" dirty="0"/>
          </a:p>
          <a:p>
            <a:pPr marL="0" indent="0">
              <a:buNone/>
            </a:pPr>
            <a:r>
              <a:rPr lang="en-US" sz="1000" b="1" u="sng" dirty="0"/>
              <a:t>North Carolina</a:t>
            </a:r>
            <a:r>
              <a:rPr lang="en-US" sz="1000" u="sng" dirty="0"/>
              <a:t>:</a:t>
            </a:r>
          </a:p>
          <a:p>
            <a:pPr lvl="0"/>
            <a:r>
              <a:rPr lang="en-US" sz="1000" dirty="0" err="1"/>
              <a:t>AmEx</a:t>
            </a:r>
            <a:r>
              <a:rPr lang="en-US" sz="1000" dirty="0"/>
              <a:t> Data Center, Guilford County</a:t>
            </a:r>
          </a:p>
          <a:p>
            <a:pPr lvl="0"/>
            <a:r>
              <a:rPr lang="en-US" sz="1000" dirty="0"/>
              <a:t>Apple Data Center, Catawba County</a:t>
            </a:r>
          </a:p>
          <a:p>
            <a:pPr lvl="0"/>
            <a:r>
              <a:rPr lang="en-US" sz="1000" dirty="0"/>
              <a:t>Clearwater Paper, Cleveland County</a:t>
            </a:r>
          </a:p>
          <a:p>
            <a:pPr lvl="0"/>
            <a:r>
              <a:rPr lang="en-US" sz="1000" dirty="0" err="1"/>
              <a:t>Hydac</a:t>
            </a:r>
            <a:r>
              <a:rPr lang="en-US" sz="1000" dirty="0"/>
              <a:t>, Lincoln County</a:t>
            </a:r>
          </a:p>
          <a:p>
            <a:pPr lvl="0"/>
            <a:r>
              <a:rPr lang="en-US" sz="1000" dirty="0" err="1"/>
              <a:t>Sheetz</a:t>
            </a:r>
            <a:r>
              <a:rPr lang="en-US" sz="1000" dirty="0"/>
              <a:t> Distribution Center, Alamance County</a:t>
            </a:r>
          </a:p>
          <a:p>
            <a:pPr lvl="0"/>
            <a:r>
              <a:rPr lang="en-US" sz="1000" dirty="0"/>
              <a:t>Sierra Nevada Brewing, Henderson County</a:t>
            </a:r>
          </a:p>
          <a:p>
            <a:pPr marL="0" indent="0">
              <a:buNone/>
            </a:pPr>
            <a:r>
              <a:rPr lang="en-US" sz="1000" dirty="0"/>
              <a:t> </a:t>
            </a:r>
          </a:p>
          <a:p>
            <a:pPr marL="0" indent="0">
              <a:buNone/>
            </a:pPr>
            <a:r>
              <a:rPr lang="en-US" sz="1000" b="1" u="sng" dirty="0"/>
              <a:t>South Carolina</a:t>
            </a:r>
            <a:endParaRPr lang="en-US" sz="1000" u="sng" dirty="0"/>
          </a:p>
          <a:p>
            <a:pPr lvl="0"/>
            <a:r>
              <a:rPr lang="en-US" sz="1000" dirty="0"/>
              <a:t>American Titanium Works, Laurens </a:t>
            </a:r>
            <a:r>
              <a:rPr lang="en-US" sz="1000" dirty="0" smtClean="0"/>
              <a:t>County</a:t>
            </a:r>
            <a:endParaRPr lang="en-US" sz="1000" dirty="0"/>
          </a:p>
          <a:p>
            <a:pPr lvl="0"/>
            <a:r>
              <a:rPr lang="en-US" sz="1000" dirty="0" err="1"/>
              <a:t>Haille</a:t>
            </a:r>
            <a:r>
              <a:rPr lang="en-US" sz="1000" dirty="0"/>
              <a:t> Metals Lab, Lancaster County</a:t>
            </a:r>
          </a:p>
          <a:p>
            <a:pPr lvl="0"/>
            <a:r>
              <a:rPr lang="en-US" sz="1000" dirty="0"/>
              <a:t>Lear, </a:t>
            </a:r>
            <a:r>
              <a:rPr lang="en-US" sz="1000" dirty="0" err="1"/>
              <a:t>Inc</a:t>
            </a:r>
            <a:r>
              <a:rPr lang="en-US" sz="1000" dirty="0"/>
              <a:t>, Spartanburg County</a:t>
            </a:r>
          </a:p>
          <a:p>
            <a:pPr lvl="0"/>
            <a:r>
              <a:rPr lang="en-US" sz="1000" dirty="0" err="1"/>
              <a:t>Perma</a:t>
            </a:r>
            <a:r>
              <a:rPr lang="en-US" sz="1000" dirty="0"/>
              <a:t>-Shrink, York County</a:t>
            </a:r>
          </a:p>
          <a:p>
            <a:pPr lvl="0"/>
            <a:r>
              <a:rPr lang="en-US" sz="1000" dirty="0" err="1"/>
              <a:t>Outokumpu</a:t>
            </a:r>
            <a:r>
              <a:rPr lang="en-US" sz="1000" dirty="0"/>
              <a:t> Stainless Bar, Chester County</a:t>
            </a:r>
          </a:p>
          <a:p>
            <a:pPr lvl="1"/>
            <a:endParaRPr lang="en-US" sz="1200" dirty="0" smtClean="0"/>
          </a:p>
        </p:txBody>
      </p:sp>
      <p:sp>
        <p:nvSpPr>
          <p:cNvPr id="3" name="Rectangle 2"/>
          <p:cNvSpPr/>
          <p:nvPr/>
        </p:nvSpPr>
        <p:spPr>
          <a:xfrm>
            <a:off x="3725333" y="890002"/>
            <a:ext cx="4572000" cy="3046988"/>
          </a:xfrm>
          <a:prstGeom prst="rect">
            <a:avLst/>
          </a:prstGeom>
        </p:spPr>
        <p:txBody>
          <a:bodyPr>
            <a:spAutoFit/>
          </a:bodyPr>
          <a:lstStyle/>
          <a:p>
            <a:r>
              <a:rPr lang="en-US" sz="1600" b="1" dirty="0"/>
              <a:t>Duke Energy Site Readiness Program Summary</a:t>
            </a:r>
          </a:p>
          <a:p>
            <a:r>
              <a:rPr lang="en-US" sz="1600" b="1" dirty="0" smtClean="0"/>
              <a:t>The </a:t>
            </a:r>
            <a:r>
              <a:rPr lang="en-US" sz="1600" b="1" dirty="0"/>
              <a:t>program includes:</a:t>
            </a:r>
          </a:p>
          <a:p>
            <a:pPr marL="171450" lvl="0" indent="-171450">
              <a:buFont typeface="Arial" panose="020B0604020202020204" pitchFamily="34" charset="0"/>
              <a:buChar char="•"/>
            </a:pPr>
            <a:r>
              <a:rPr lang="en-US" sz="1600" dirty="0"/>
              <a:t>Initial assessment of industrial sites (existing or potential) from the perspective of a top site selection consultant, McCallum Sweeney Consulting.</a:t>
            </a:r>
          </a:p>
          <a:p>
            <a:pPr marL="171450" lvl="0" indent="-171450">
              <a:buFont typeface="Arial" panose="020B0604020202020204" pitchFamily="34" charset="0"/>
              <a:buChar char="•"/>
            </a:pPr>
            <a:r>
              <a:rPr lang="en-US" sz="1600" dirty="0"/>
              <a:t>A more detailed “buildable area” assessment and development of conceptual plans for the site(s) by expert land use / site planners.</a:t>
            </a:r>
          </a:p>
          <a:p>
            <a:pPr marL="171450" lvl="0" indent="-171450">
              <a:buFont typeface="Arial" panose="020B0604020202020204" pitchFamily="34" charset="0"/>
              <a:buChar char="•"/>
            </a:pPr>
            <a:r>
              <a:rPr lang="en-US" sz="1600" dirty="0"/>
              <a:t>For each site the studies validate as viable for large industry, Duke Energy will provide a </a:t>
            </a:r>
            <a:r>
              <a:rPr lang="en-US" sz="1600" b="1" u="sng" dirty="0"/>
              <a:t>$10,000 matching grant</a:t>
            </a:r>
            <a:r>
              <a:rPr lang="en-US" sz="1600" dirty="0"/>
              <a:t> for implementing improvements recommended by the studies.</a:t>
            </a:r>
          </a:p>
        </p:txBody>
      </p:sp>
    </p:spTree>
    <p:extLst>
      <p:ext uri="{BB962C8B-B14F-4D97-AF65-F5344CB8AC3E}">
        <p14:creationId xmlns:p14="http://schemas.microsoft.com/office/powerpoint/2010/main" val="1458792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sz="5400" b="1" dirty="0"/>
              <a:t>  </a:t>
            </a:r>
          </a:p>
          <a:p>
            <a:pPr algn="ctr">
              <a:buNone/>
            </a:pPr>
            <a:r>
              <a:rPr lang="en-US" sz="4400" b="1" dirty="0"/>
              <a:t>Our Business Development Team</a:t>
            </a:r>
          </a:p>
        </p:txBody>
      </p:sp>
    </p:spTree>
    <p:extLst>
      <p:ext uri="{BB962C8B-B14F-4D97-AF65-F5344CB8AC3E}">
        <p14:creationId xmlns:p14="http://schemas.microsoft.com/office/powerpoint/2010/main" val="3797921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6000" b="1" dirty="0"/>
          </a:p>
          <a:p>
            <a:pPr algn="ctr">
              <a:buNone/>
            </a:pPr>
            <a:r>
              <a:rPr lang="en-US" sz="4400" b="1" dirty="0" smtClean="0"/>
              <a:t>Corporate Overview</a:t>
            </a:r>
            <a:endParaRPr lang="en-US" sz="4400" b="1" dirty="0"/>
          </a:p>
        </p:txBody>
      </p:sp>
    </p:spTree>
    <p:extLst>
      <p:ext uri="{BB962C8B-B14F-4D97-AF65-F5344CB8AC3E}">
        <p14:creationId xmlns:p14="http://schemas.microsoft.com/office/powerpoint/2010/main" val="1112923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nterior-graphic-150dpi.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8446208" cy="1028631"/>
          </a:xfrm>
          <a:prstGeom prst="rect">
            <a:avLst/>
          </a:prstGeom>
        </p:spPr>
      </p:pic>
      <p:sp>
        <p:nvSpPr>
          <p:cNvPr id="9" name="TextBox 8"/>
          <p:cNvSpPr txBox="1"/>
          <p:nvPr/>
        </p:nvSpPr>
        <p:spPr>
          <a:xfrm>
            <a:off x="646232" y="308487"/>
            <a:ext cx="4409339" cy="350096"/>
          </a:xfrm>
          <a:prstGeom prst="rect">
            <a:avLst/>
          </a:prstGeom>
          <a:noFill/>
        </p:spPr>
        <p:txBody>
          <a:bodyPr wrap="square" lIns="57150" tIns="28575" rIns="57150" bIns="28575" rtlCol="0">
            <a:spAutoFit/>
          </a:bodyPr>
          <a:lstStyle/>
          <a:p>
            <a:pPr defTabSz="408194" fontAlgn="auto">
              <a:spcBef>
                <a:spcPts val="0"/>
              </a:spcBef>
              <a:spcAft>
                <a:spcPts val="0"/>
              </a:spcAft>
            </a:pPr>
            <a:r>
              <a:rPr lang="en-US" sz="1900" dirty="0">
                <a:solidFill>
                  <a:prstClr val="white"/>
                </a:solidFill>
                <a:latin typeface="Arial"/>
                <a:cs typeface="Arial"/>
              </a:rPr>
              <a:t>Our Team</a:t>
            </a:r>
          </a:p>
        </p:txBody>
      </p:sp>
      <p:pic>
        <p:nvPicPr>
          <p:cNvPr id="10" name="Picture 9" descr="Duke_logo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9117" y="262941"/>
            <a:ext cx="1224238" cy="426271"/>
          </a:xfrm>
          <a:prstGeom prst="rect">
            <a:avLst/>
          </a:prstGeom>
        </p:spPr>
      </p:pic>
      <p:sp>
        <p:nvSpPr>
          <p:cNvPr id="12" name="TextBox 11"/>
          <p:cNvSpPr txBox="1"/>
          <p:nvPr/>
        </p:nvSpPr>
        <p:spPr>
          <a:xfrm>
            <a:off x="1975592" y="1723934"/>
            <a:ext cx="2935432" cy="857927"/>
          </a:xfrm>
          <a:prstGeom prst="rect">
            <a:avLst/>
          </a:prstGeom>
          <a:noFill/>
        </p:spPr>
        <p:txBody>
          <a:bodyPr wrap="square" lIns="57150" tIns="28575" rIns="57150" bIns="28575" rtlCol="0">
            <a:spAutoFit/>
          </a:bodyPr>
          <a:lstStyle/>
          <a:p>
            <a:pPr defTabSz="408194" fontAlgn="auto">
              <a:spcBef>
                <a:spcPts val="0"/>
              </a:spcBef>
              <a:spcAft>
                <a:spcPts val="0"/>
              </a:spcAft>
            </a:pPr>
            <a:r>
              <a:rPr lang="en-US" sz="1600" b="1" dirty="0">
                <a:solidFill>
                  <a:srgbClr val="004E74"/>
                </a:solidFill>
                <a:cs typeface="Arial"/>
              </a:rPr>
              <a:t>Alan Jones</a:t>
            </a:r>
          </a:p>
          <a:p>
            <a:pPr defTabSz="408194" fontAlgn="auto">
              <a:spcBef>
                <a:spcPts val="0"/>
              </a:spcBef>
              <a:spcAft>
                <a:spcPts val="0"/>
              </a:spcAft>
            </a:pPr>
            <a:r>
              <a:rPr lang="en-US" sz="1200" dirty="0">
                <a:solidFill>
                  <a:srgbClr val="004E74"/>
                </a:solidFill>
                <a:cs typeface="Arial"/>
              </a:rPr>
              <a:t>Director, Business Development</a:t>
            </a:r>
          </a:p>
          <a:p>
            <a:pPr defTabSz="408194" fontAlgn="auto">
              <a:spcBef>
                <a:spcPts val="0"/>
              </a:spcBef>
              <a:spcAft>
                <a:spcPts val="0"/>
              </a:spcAft>
            </a:pPr>
            <a:endParaRPr lang="en-US" sz="1200" dirty="0">
              <a:solidFill>
                <a:srgbClr val="004E74"/>
              </a:solidFill>
              <a:cs typeface="Arial"/>
            </a:endParaRPr>
          </a:p>
          <a:p>
            <a:pPr defTabSz="408194" fontAlgn="auto">
              <a:spcBef>
                <a:spcPts val="0"/>
              </a:spcBef>
              <a:spcAft>
                <a:spcPts val="0"/>
              </a:spcAft>
            </a:pPr>
            <a:r>
              <a:rPr lang="en-US" sz="1200" dirty="0">
                <a:solidFill>
                  <a:srgbClr val="004E74"/>
                </a:solidFill>
                <a:cs typeface="Arial"/>
              </a:rPr>
              <a:t>Life Sciences and Food/Beverage</a:t>
            </a:r>
          </a:p>
        </p:txBody>
      </p:sp>
      <p:sp>
        <p:nvSpPr>
          <p:cNvPr id="13" name="TextBox 12"/>
          <p:cNvSpPr txBox="1"/>
          <p:nvPr/>
        </p:nvSpPr>
        <p:spPr>
          <a:xfrm>
            <a:off x="1984411" y="3454082"/>
            <a:ext cx="2935432" cy="1042593"/>
          </a:xfrm>
          <a:prstGeom prst="rect">
            <a:avLst/>
          </a:prstGeom>
          <a:noFill/>
        </p:spPr>
        <p:txBody>
          <a:bodyPr wrap="square" lIns="57150" tIns="28575" rIns="57150" bIns="28575" rtlCol="0">
            <a:spAutoFit/>
          </a:bodyPr>
          <a:lstStyle/>
          <a:p>
            <a:pPr defTabSz="408194" fontAlgn="auto">
              <a:spcBef>
                <a:spcPts val="0"/>
              </a:spcBef>
              <a:spcAft>
                <a:spcPts val="0"/>
              </a:spcAft>
            </a:pPr>
            <a:r>
              <a:rPr lang="en-US" sz="1600" b="1" dirty="0">
                <a:solidFill>
                  <a:srgbClr val="004E74"/>
                </a:solidFill>
                <a:cs typeface="Arial"/>
              </a:rPr>
              <a:t>Ronald Davis</a:t>
            </a:r>
          </a:p>
          <a:p>
            <a:pPr defTabSz="408194" fontAlgn="auto">
              <a:spcBef>
                <a:spcPts val="0"/>
              </a:spcBef>
              <a:spcAft>
                <a:spcPts val="0"/>
              </a:spcAft>
            </a:pPr>
            <a:endParaRPr lang="en-US" sz="1200" b="1" dirty="0">
              <a:solidFill>
                <a:srgbClr val="004E74"/>
              </a:solidFill>
              <a:cs typeface="Arial"/>
            </a:endParaRPr>
          </a:p>
          <a:p>
            <a:pPr defTabSz="408194" fontAlgn="auto">
              <a:spcBef>
                <a:spcPts val="0"/>
              </a:spcBef>
              <a:spcAft>
                <a:spcPts val="0"/>
              </a:spcAft>
            </a:pPr>
            <a:r>
              <a:rPr lang="en-US" sz="1200" dirty="0">
                <a:solidFill>
                  <a:srgbClr val="004E74"/>
                </a:solidFill>
                <a:cs typeface="Arial"/>
              </a:rPr>
              <a:t>Business Development Manager</a:t>
            </a:r>
          </a:p>
          <a:p>
            <a:pPr defTabSz="408194" fontAlgn="auto">
              <a:spcBef>
                <a:spcPts val="0"/>
              </a:spcBef>
              <a:spcAft>
                <a:spcPts val="0"/>
              </a:spcAft>
            </a:pPr>
            <a:r>
              <a:rPr lang="en-US" sz="1200" dirty="0">
                <a:solidFill>
                  <a:srgbClr val="004E74"/>
                </a:solidFill>
                <a:cs typeface="Arial"/>
              </a:rPr>
              <a:t>Automotive and Chemicals</a:t>
            </a:r>
          </a:p>
          <a:p>
            <a:pPr defTabSz="408194" fontAlgn="auto">
              <a:spcBef>
                <a:spcPts val="0"/>
              </a:spcBef>
              <a:spcAft>
                <a:spcPts val="0"/>
              </a:spcAft>
            </a:pPr>
            <a:endParaRPr lang="en-US" sz="1200" dirty="0">
              <a:solidFill>
                <a:srgbClr val="004E74"/>
              </a:solidFill>
              <a:cs typeface="Arial"/>
            </a:endParaRPr>
          </a:p>
        </p:txBody>
      </p:sp>
      <p:sp>
        <p:nvSpPr>
          <p:cNvPr id="14" name="TextBox 13"/>
          <p:cNvSpPr txBox="1"/>
          <p:nvPr/>
        </p:nvSpPr>
        <p:spPr>
          <a:xfrm>
            <a:off x="5900607" y="1722176"/>
            <a:ext cx="2935432" cy="857927"/>
          </a:xfrm>
          <a:prstGeom prst="rect">
            <a:avLst/>
          </a:prstGeom>
          <a:noFill/>
        </p:spPr>
        <p:txBody>
          <a:bodyPr wrap="square" lIns="57150" tIns="28575" rIns="57150" bIns="28575" rtlCol="0">
            <a:spAutoFit/>
          </a:bodyPr>
          <a:lstStyle/>
          <a:p>
            <a:pPr defTabSz="408194" fontAlgn="auto">
              <a:spcBef>
                <a:spcPts val="0"/>
              </a:spcBef>
              <a:spcAft>
                <a:spcPts val="0"/>
              </a:spcAft>
            </a:pPr>
            <a:r>
              <a:rPr lang="en-US" sz="1600" b="1" dirty="0">
                <a:solidFill>
                  <a:srgbClr val="004E74"/>
                </a:solidFill>
                <a:cs typeface="Arial"/>
              </a:rPr>
              <a:t>Kristie </a:t>
            </a:r>
            <a:r>
              <a:rPr lang="en-US" sz="1600" b="1" dirty="0" err="1">
                <a:solidFill>
                  <a:srgbClr val="004E74"/>
                </a:solidFill>
                <a:cs typeface="Arial"/>
              </a:rPr>
              <a:t>McKillip</a:t>
            </a:r>
            <a:endParaRPr lang="en-US" sz="1600" b="1" dirty="0">
              <a:solidFill>
                <a:srgbClr val="004E74"/>
              </a:solidFill>
              <a:cs typeface="Arial"/>
            </a:endParaRPr>
          </a:p>
          <a:p>
            <a:pPr defTabSz="408194" fontAlgn="auto">
              <a:spcBef>
                <a:spcPts val="0"/>
              </a:spcBef>
              <a:spcAft>
                <a:spcPts val="0"/>
              </a:spcAft>
            </a:pPr>
            <a:endParaRPr lang="en-US" sz="1200" dirty="0">
              <a:solidFill>
                <a:srgbClr val="004E74"/>
              </a:solidFill>
              <a:cs typeface="Arial"/>
            </a:endParaRPr>
          </a:p>
          <a:p>
            <a:pPr defTabSz="408194" fontAlgn="auto">
              <a:spcBef>
                <a:spcPts val="0"/>
              </a:spcBef>
              <a:spcAft>
                <a:spcPts val="0"/>
              </a:spcAft>
            </a:pPr>
            <a:r>
              <a:rPr lang="en-US" sz="1200" dirty="0">
                <a:solidFill>
                  <a:srgbClr val="004E74"/>
                </a:solidFill>
                <a:cs typeface="Arial"/>
              </a:rPr>
              <a:t>Business Development Manager</a:t>
            </a:r>
          </a:p>
          <a:p>
            <a:pPr defTabSz="408194" fontAlgn="auto">
              <a:spcBef>
                <a:spcPts val="0"/>
              </a:spcBef>
              <a:spcAft>
                <a:spcPts val="0"/>
              </a:spcAft>
            </a:pPr>
            <a:r>
              <a:rPr lang="en-US" sz="1200" dirty="0">
                <a:solidFill>
                  <a:srgbClr val="004E74"/>
                </a:solidFill>
                <a:cs typeface="Arial"/>
              </a:rPr>
              <a:t>Aerospace and Industrial Manufacturing</a:t>
            </a:r>
          </a:p>
        </p:txBody>
      </p:sp>
      <p:sp>
        <p:nvSpPr>
          <p:cNvPr id="15" name="TextBox 14"/>
          <p:cNvSpPr txBox="1"/>
          <p:nvPr/>
        </p:nvSpPr>
        <p:spPr>
          <a:xfrm>
            <a:off x="5889640" y="3452006"/>
            <a:ext cx="2935432" cy="919482"/>
          </a:xfrm>
          <a:prstGeom prst="rect">
            <a:avLst/>
          </a:prstGeom>
          <a:noFill/>
        </p:spPr>
        <p:txBody>
          <a:bodyPr wrap="square" lIns="57150" tIns="28575" rIns="57150" bIns="28575" rtlCol="0">
            <a:spAutoFit/>
          </a:bodyPr>
          <a:lstStyle/>
          <a:p>
            <a:pPr defTabSz="408194" fontAlgn="auto">
              <a:spcBef>
                <a:spcPts val="0"/>
              </a:spcBef>
              <a:spcAft>
                <a:spcPts val="0"/>
              </a:spcAft>
            </a:pPr>
            <a:r>
              <a:rPr lang="en-US" sz="1600" b="1" dirty="0">
                <a:solidFill>
                  <a:srgbClr val="004E74"/>
                </a:solidFill>
                <a:cs typeface="Arial"/>
              </a:rPr>
              <a:t>John Fremstad</a:t>
            </a:r>
          </a:p>
          <a:p>
            <a:pPr defTabSz="408194" fontAlgn="auto">
              <a:spcBef>
                <a:spcPts val="0"/>
              </a:spcBef>
              <a:spcAft>
                <a:spcPts val="0"/>
              </a:spcAft>
            </a:pPr>
            <a:endParaRPr lang="en-US" sz="1600" b="1" dirty="0">
              <a:solidFill>
                <a:srgbClr val="004E74"/>
              </a:solidFill>
              <a:cs typeface="Arial"/>
            </a:endParaRPr>
          </a:p>
          <a:p>
            <a:pPr defTabSz="408194" fontAlgn="auto">
              <a:spcBef>
                <a:spcPts val="0"/>
              </a:spcBef>
              <a:spcAft>
                <a:spcPts val="0"/>
              </a:spcAft>
            </a:pPr>
            <a:r>
              <a:rPr lang="en-US" sz="1200" dirty="0">
                <a:solidFill>
                  <a:srgbClr val="004E74"/>
                </a:solidFill>
                <a:cs typeface="Arial"/>
              </a:rPr>
              <a:t>Business Development Manager</a:t>
            </a:r>
          </a:p>
          <a:p>
            <a:pPr defTabSz="408194" fontAlgn="auto">
              <a:spcBef>
                <a:spcPts val="0"/>
              </a:spcBef>
              <a:spcAft>
                <a:spcPts val="0"/>
              </a:spcAft>
            </a:pPr>
            <a:r>
              <a:rPr lang="en-US" sz="1200" dirty="0">
                <a:solidFill>
                  <a:srgbClr val="004E74"/>
                </a:solidFill>
                <a:cs typeface="Arial"/>
              </a:rPr>
              <a:t>Data Centers</a:t>
            </a:r>
          </a:p>
        </p:txBody>
      </p:sp>
      <p:pic>
        <p:nvPicPr>
          <p:cNvPr id="17" name="Picture 16" descr="Jones_Alan-17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868" y="1416319"/>
            <a:ext cx="1143000" cy="1428750"/>
          </a:xfrm>
          <a:prstGeom prst="rect">
            <a:avLst/>
          </a:prstGeom>
        </p:spPr>
      </p:pic>
      <p:pic>
        <p:nvPicPr>
          <p:cNvPr id="18" name="Picture 17" descr="Davis_Ronny-189.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868" y="3127988"/>
            <a:ext cx="1143000" cy="1428750"/>
          </a:xfrm>
          <a:prstGeom prst="rect">
            <a:avLst/>
          </a:prstGeom>
        </p:spPr>
      </p:pic>
      <p:pic>
        <p:nvPicPr>
          <p:cNvPr id="19" name="Picture 18" descr="McKillip_kristie137.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9071" y="1416319"/>
            <a:ext cx="1143000" cy="1428750"/>
          </a:xfrm>
          <a:prstGeom prst="rect">
            <a:avLst/>
          </a:prstGeom>
        </p:spPr>
      </p:pic>
      <p:pic>
        <p:nvPicPr>
          <p:cNvPr id="20" name="Picture 19" descr="Fremstad_John-202.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9071" y="3127988"/>
            <a:ext cx="1143000" cy="1428750"/>
          </a:xfrm>
          <a:prstGeom prst="rect">
            <a:avLst/>
          </a:prstGeom>
        </p:spPr>
      </p:pic>
    </p:spTree>
    <p:extLst>
      <p:ext uri="{BB962C8B-B14F-4D97-AF65-F5344CB8AC3E}">
        <p14:creationId xmlns:p14="http://schemas.microsoft.com/office/powerpoint/2010/main" val="131934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nterior-graphic-150dpi.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8446208" cy="1028631"/>
          </a:xfrm>
          <a:prstGeom prst="rect">
            <a:avLst/>
          </a:prstGeom>
        </p:spPr>
      </p:pic>
      <p:sp>
        <p:nvSpPr>
          <p:cNvPr id="9" name="TextBox 8"/>
          <p:cNvSpPr txBox="1"/>
          <p:nvPr/>
        </p:nvSpPr>
        <p:spPr>
          <a:xfrm>
            <a:off x="646232" y="308487"/>
            <a:ext cx="4409339" cy="350096"/>
          </a:xfrm>
          <a:prstGeom prst="rect">
            <a:avLst/>
          </a:prstGeom>
          <a:noFill/>
        </p:spPr>
        <p:txBody>
          <a:bodyPr wrap="square" lIns="57150" tIns="28575" rIns="57150" bIns="28575" rtlCol="0">
            <a:spAutoFit/>
          </a:bodyPr>
          <a:lstStyle/>
          <a:p>
            <a:pPr defTabSz="408194" fontAlgn="auto">
              <a:spcBef>
                <a:spcPts val="0"/>
              </a:spcBef>
              <a:spcAft>
                <a:spcPts val="0"/>
              </a:spcAft>
            </a:pPr>
            <a:r>
              <a:rPr lang="en-US" sz="1900" dirty="0">
                <a:solidFill>
                  <a:prstClr val="white"/>
                </a:solidFill>
                <a:latin typeface="Arial"/>
                <a:cs typeface="Arial"/>
              </a:rPr>
              <a:t>Who We Support</a:t>
            </a:r>
          </a:p>
        </p:txBody>
      </p:sp>
      <p:pic>
        <p:nvPicPr>
          <p:cNvPr id="10" name="Picture 9" descr="Duke_logo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9117" y="262940"/>
            <a:ext cx="1224238" cy="426271"/>
          </a:xfrm>
          <a:prstGeom prst="rect">
            <a:avLst/>
          </a:prstGeom>
        </p:spPr>
      </p:pic>
      <p:sp>
        <p:nvSpPr>
          <p:cNvPr id="12" name="TextBox 11"/>
          <p:cNvSpPr txBox="1"/>
          <p:nvPr/>
        </p:nvSpPr>
        <p:spPr>
          <a:xfrm>
            <a:off x="648870" y="1277784"/>
            <a:ext cx="7354484" cy="719428"/>
          </a:xfrm>
          <a:prstGeom prst="rect">
            <a:avLst/>
          </a:prstGeom>
          <a:noFill/>
        </p:spPr>
        <p:txBody>
          <a:bodyPr wrap="square" lIns="57150" tIns="28575" rIns="57150" bIns="28575" rtlCol="0">
            <a:spAutoFit/>
          </a:bodyPr>
          <a:lstStyle/>
          <a:p>
            <a:pPr defTabSz="408194" fontAlgn="auto">
              <a:spcBef>
                <a:spcPts val="0"/>
              </a:spcBef>
              <a:spcAft>
                <a:spcPts val="0"/>
              </a:spcAft>
            </a:pPr>
            <a:r>
              <a:rPr lang="en-US" sz="1500" b="1" dirty="0">
                <a:solidFill>
                  <a:srgbClr val="005984"/>
                </a:solidFill>
                <a:latin typeface="Arial"/>
                <a:cs typeface="Arial"/>
              </a:rPr>
              <a:t>Mission: </a:t>
            </a:r>
            <a:r>
              <a:rPr lang="en-US" sz="1400" dirty="0">
                <a:solidFill>
                  <a:srgbClr val="595959"/>
                </a:solidFill>
                <a:latin typeface="Arial"/>
                <a:cs typeface="Arial"/>
              </a:rPr>
              <a:t>to provide site selection services and electrical rate data to companies and allies considering locating in our electric service territory (NC, SC, FL,IN, OH, KY)</a:t>
            </a:r>
          </a:p>
          <a:p>
            <a:pPr defTabSz="408194" fontAlgn="auto">
              <a:spcBef>
                <a:spcPts val="0"/>
              </a:spcBef>
              <a:spcAft>
                <a:spcPts val="0"/>
              </a:spcAft>
            </a:pPr>
            <a:endParaRPr lang="en-US" sz="1400" b="1" dirty="0">
              <a:solidFill>
                <a:srgbClr val="005984"/>
              </a:solidFill>
              <a:latin typeface="Arial"/>
              <a:cs typeface="Arial"/>
            </a:endParaRPr>
          </a:p>
        </p:txBody>
      </p:sp>
      <p:sp>
        <p:nvSpPr>
          <p:cNvPr id="7" name="TextBox 6"/>
          <p:cNvSpPr txBox="1"/>
          <p:nvPr/>
        </p:nvSpPr>
        <p:spPr>
          <a:xfrm>
            <a:off x="3695716" y="2103252"/>
            <a:ext cx="4214506" cy="2027478"/>
          </a:xfrm>
          <a:prstGeom prst="rect">
            <a:avLst/>
          </a:prstGeom>
          <a:noFill/>
        </p:spPr>
        <p:txBody>
          <a:bodyPr wrap="square" lIns="57150" tIns="28575" rIns="57150" bIns="28575" rtlCol="0">
            <a:spAutoFit/>
          </a:bodyPr>
          <a:lstStyle/>
          <a:p>
            <a:pPr defTabSz="408194" fontAlgn="auto">
              <a:spcBef>
                <a:spcPts val="250"/>
              </a:spcBef>
              <a:spcAft>
                <a:spcPts val="250"/>
              </a:spcAft>
              <a:buClr>
                <a:srgbClr val="005984"/>
              </a:buClr>
              <a:buSzPct val="110000"/>
            </a:pPr>
            <a:r>
              <a:rPr lang="en-US" sz="1400" b="1" dirty="0">
                <a:solidFill>
                  <a:srgbClr val="005984"/>
                </a:solidFill>
                <a:latin typeface="Arial"/>
                <a:cs typeface="Arial"/>
              </a:rPr>
              <a:t>Services:</a:t>
            </a:r>
          </a:p>
          <a:p>
            <a:pPr marL="214313" indent="-214313" defTabSz="408194" fontAlgn="auto">
              <a:spcBef>
                <a:spcPts val="250"/>
              </a:spcBef>
              <a:spcAft>
                <a:spcPts val="250"/>
              </a:spcAft>
              <a:buClr>
                <a:srgbClr val="005984"/>
              </a:buClr>
              <a:buSzPct val="75000"/>
              <a:buFont typeface="Lucida Grande"/>
              <a:buChar char="►"/>
            </a:pPr>
            <a:r>
              <a:rPr lang="en-US" sz="1400" dirty="0">
                <a:solidFill>
                  <a:prstClr val="black">
                    <a:lumMod val="65000"/>
                    <a:lumOff val="35000"/>
                  </a:prstClr>
                </a:solidFill>
                <a:latin typeface="Arial"/>
                <a:cs typeface="Arial"/>
              </a:rPr>
              <a:t>Confidentiality</a:t>
            </a:r>
          </a:p>
          <a:p>
            <a:pPr marL="214313" indent="-214313" defTabSz="408194" fontAlgn="auto">
              <a:spcBef>
                <a:spcPts val="250"/>
              </a:spcBef>
              <a:spcAft>
                <a:spcPts val="250"/>
              </a:spcAft>
              <a:buClr>
                <a:srgbClr val="005984"/>
              </a:buClr>
              <a:buSzPct val="75000"/>
              <a:buFont typeface="Lucida Grande"/>
              <a:buChar char="►"/>
            </a:pPr>
            <a:r>
              <a:rPr lang="de-DE" sz="1400" dirty="0">
                <a:solidFill>
                  <a:prstClr val="black">
                    <a:lumMod val="65000"/>
                    <a:lumOff val="35000"/>
                  </a:prstClr>
                </a:solidFill>
                <a:latin typeface="Arial"/>
                <a:cs typeface="Arial"/>
              </a:rPr>
              <a:t>Site </a:t>
            </a:r>
            <a:r>
              <a:rPr lang="de-DE" sz="1400" dirty="0" err="1">
                <a:solidFill>
                  <a:prstClr val="black">
                    <a:lumMod val="65000"/>
                    <a:lumOff val="35000"/>
                  </a:prstClr>
                </a:solidFill>
                <a:latin typeface="Arial"/>
                <a:cs typeface="Arial"/>
              </a:rPr>
              <a:t>identification</a:t>
            </a:r>
            <a:endParaRPr lang="de-DE" sz="1400" dirty="0">
              <a:solidFill>
                <a:prstClr val="black">
                  <a:lumMod val="65000"/>
                  <a:lumOff val="35000"/>
                </a:prstClr>
              </a:solidFill>
              <a:latin typeface="Arial"/>
              <a:cs typeface="Arial"/>
            </a:endParaRPr>
          </a:p>
          <a:p>
            <a:pPr marL="214313" indent="-214313" defTabSz="408194" fontAlgn="auto">
              <a:spcBef>
                <a:spcPts val="250"/>
              </a:spcBef>
              <a:spcAft>
                <a:spcPts val="250"/>
              </a:spcAft>
              <a:buClr>
                <a:srgbClr val="005984"/>
              </a:buClr>
              <a:buSzPct val="75000"/>
              <a:buFont typeface="Lucida Grande"/>
              <a:buChar char="►"/>
            </a:pPr>
            <a:r>
              <a:rPr lang="de-DE" sz="1400" dirty="0" err="1">
                <a:solidFill>
                  <a:prstClr val="black">
                    <a:lumMod val="65000"/>
                    <a:lumOff val="35000"/>
                  </a:prstClr>
                </a:solidFill>
                <a:latin typeface="Arial"/>
                <a:cs typeface="Arial"/>
              </a:rPr>
              <a:t>Building</a:t>
            </a:r>
            <a:r>
              <a:rPr lang="de-DE" sz="1400" dirty="0">
                <a:solidFill>
                  <a:prstClr val="black">
                    <a:lumMod val="65000"/>
                    <a:lumOff val="35000"/>
                  </a:prstClr>
                </a:solidFill>
                <a:latin typeface="Arial"/>
                <a:cs typeface="Arial"/>
              </a:rPr>
              <a:t> </a:t>
            </a:r>
            <a:r>
              <a:rPr lang="de-DE" sz="1400" dirty="0" err="1">
                <a:solidFill>
                  <a:prstClr val="black">
                    <a:lumMod val="65000"/>
                    <a:lumOff val="35000"/>
                  </a:prstClr>
                </a:solidFill>
                <a:latin typeface="Arial"/>
                <a:cs typeface="Arial"/>
              </a:rPr>
              <a:t>identification</a:t>
            </a:r>
            <a:endParaRPr lang="de-DE" sz="1400" dirty="0">
              <a:solidFill>
                <a:prstClr val="black">
                  <a:lumMod val="65000"/>
                  <a:lumOff val="35000"/>
                </a:prstClr>
              </a:solidFill>
              <a:latin typeface="Arial"/>
              <a:cs typeface="Arial"/>
            </a:endParaRPr>
          </a:p>
          <a:p>
            <a:pPr marL="214313" indent="-214313" defTabSz="408194" fontAlgn="auto">
              <a:spcBef>
                <a:spcPts val="250"/>
              </a:spcBef>
              <a:spcAft>
                <a:spcPts val="250"/>
              </a:spcAft>
              <a:buClr>
                <a:srgbClr val="005984"/>
              </a:buClr>
              <a:buSzPct val="75000"/>
              <a:buFont typeface="Lucida Grande"/>
              <a:buChar char="►"/>
            </a:pPr>
            <a:r>
              <a:rPr lang="de-DE" sz="1400" dirty="0" err="1">
                <a:solidFill>
                  <a:prstClr val="black">
                    <a:lumMod val="65000"/>
                    <a:lumOff val="35000"/>
                  </a:prstClr>
                </a:solidFill>
                <a:latin typeface="Arial"/>
                <a:cs typeface="Arial"/>
              </a:rPr>
              <a:t>Electric</a:t>
            </a:r>
            <a:r>
              <a:rPr lang="de-DE" sz="1400" dirty="0">
                <a:solidFill>
                  <a:prstClr val="black">
                    <a:lumMod val="65000"/>
                    <a:lumOff val="35000"/>
                  </a:prstClr>
                </a:solidFill>
                <a:latin typeface="Arial"/>
                <a:cs typeface="Arial"/>
              </a:rPr>
              <a:t> rate </a:t>
            </a:r>
            <a:r>
              <a:rPr lang="de-DE" sz="1400" dirty="0" err="1">
                <a:solidFill>
                  <a:prstClr val="black">
                    <a:lumMod val="65000"/>
                    <a:lumOff val="35000"/>
                  </a:prstClr>
                </a:solidFill>
                <a:latin typeface="Arial"/>
                <a:cs typeface="Arial"/>
              </a:rPr>
              <a:t>quote</a:t>
            </a:r>
            <a:endParaRPr lang="de-DE" sz="1400" dirty="0">
              <a:solidFill>
                <a:prstClr val="black">
                  <a:lumMod val="65000"/>
                  <a:lumOff val="35000"/>
                </a:prstClr>
              </a:solidFill>
              <a:latin typeface="Arial"/>
              <a:cs typeface="Arial"/>
            </a:endParaRPr>
          </a:p>
          <a:p>
            <a:pPr marL="214313" indent="-214313" defTabSz="408194" fontAlgn="auto">
              <a:spcBef>
                <a:spcPts val="250"/>
              </a:spcBef>
              <a:spcAft>
                <a:spcPts val="250"/>
              </a:spcAft>
              <a:buClr>
                <a:srgbClr val="005984"/>
              </a:buClr>
              <a:buSzPct val="75000"/>
              <a:buFont typeface="Lucida Grande"/>
              <a:buChar char="►"/>
            </a:pPr>
            <a:r>
              <a:rPr lang="de-DE" sz="1400" dirty="0">
                <a:solidFill>
                  <a:prstClr val="black">
                    <a:lumMod val="65000"/>
                    <a:lumOff val="35000"/>
                  </a:prstClr>
                </a:solidFill>
                <a:latin typeface="Arial"/>
                <a:cs typeface="Arial"/>
              </a:rPr>
              <a:t>Incentives </a:t>
            </a:r>
            <a:r>
              <a:rPr lang="de-DE" sz="1400" dirty="0" err="1">
                <a:solidFill>
                  <a:prstClr val="black">
                    <a:lumMod val="65000"/>
                    <a:lumOff val="35000"/>
                  </a:prstClr>
                </a:solidFill>
                <a:latin typeface="Arial"/>
                <a:cs typeface="Arial"/>
              </a:rPr>
              <a:t>summary</a:t>
            </a:r>
            <a:endParaRPr lang="de-DE" sz="1400" dirty="0">
              <a:solidFill>
                <a:prstClr val="black">
                  <a:lumMod val="65000"/>
                  <a:lumOff val="35000"/>
                </a:prstClr>
              </a:solidFill>
              <a:latin typeface="Arial"/>
              <a:cs typeface="Arial"/>
            </a:endParaRPr>
          </a:p>
          <a:p>
            <a:pPr marL="214313" indent="-214313" defTabSz="408194" fontAlgn="auto">
              <a:spcBef>
                <a:spcPts val="250"/>
              </a:spcBef>
              <a:spcAft>
                <a:spcPts val="250"/>
              </a:spcAft>
              <a:buClr>
                <a:srgbClr val="005984"/>
              </a:buClr>
              <a:buSzPct val="75000"/>
              <a:buFont typeface="Lucida Grande"/>
              <a:buChar char="►"/>
            </a:pPr>
            <a:r>
              <a:rPr lang="de-DE" sz="1400" dirty="0">
                <a:solidFill>
                  <a:prstClr val="black">
                    <a:lumMod val="65000"/>
                    <a:lumOff val="35000"/>
                  </a:prstClr>
                </a:solidFill>
                <a:latin typeface="Arial"/>
                <a:cs typeface="Arial"/>
              </a:rPr>
              <a:t>Host </a:t>
            </a:r>
            <a:r>
              <a:rPr lang="de-DE" sz="1400" dirty="0" err="1">
                <a:solidFill>
                  <a:prstClr val="black">
                    <a:lumMod val="65000"/>
                    <a:lumOff val="35000"/>
                  </a:prstClr>
                </a:solidFill>
                <a:latin typeface="Arial"/>
                <a:cs typeface="Arial"/>
              </a:rPr>
              <a:t>client</a:t>
            </a:r>
            <a:r>
              <a:rPr lang="de-DE" sz="1400" dirty="0">
                <a:solidFill>
                  <a:prstClr val="black">
                    <a:lumMod val="65000"/>
                    <a:lumOff val="35000"/>
                  </a:prstClr>
                </a:solidFill>
                <a:latin typeface="Arial"/>
                <a:cs typeface="Arial"/>
              </a:rPr>
              <a:t> </a:t>
            </a:r>
            <a:r>
              <a:rPr lang="de-DE" sz="1400" dirty="0" err="1">
                <a:solidFill>
                  <a:prstClr val="black">
                    <a:lumMod val="65000"/>
                    <a:lumOff val="35000"/>
                  </a:prstClr>
                </a:solidFill>
                <a:latin typeface="Arial"/>
                <a:cs typeface="Arial"/>
              </a:rPr>
              <a:t>visit</a:t>
            </a:r>
            <a:endParaRPr lang="en-US" sz="1400" dirty="0">
              <a:solidFill>
                <a:prstClr val="black">
                  <a:lumMod val="65000"/>
                  <a:lumOff val="35000"/>
                </a:prstClr>
              </a:solidFill>
              <a:latin typeface="Arial"/>
              <a:cs typeface="Arial"/>
            </a:endParaRPr>
          </a:p>
        </p:txBody>
      </p:sp>
      <p:sp>
        <p:nvSpPr>
          <p:cNvPr id="8" name="TextBox 7"/>
          <p:cNvSpPr txBox="1"/>
          <p:nvPr/>
        </p:nvSpPr>
        <p:spPr>
          <a:xfrm>
            <a:off x="655922" y="4547763"/>
            <a:ext cx="4409339" cy="211596"/>
          </a:xfrm>
          <a:prstGeom prst="rect">
            <a:avLst/>
          </a:prstGeom>
          <a:noFill/>
        </p:spPr>
        <p:txBody>
          <a:bodyPr wrap="square" lIns="57150" tIns="28575" rIns="57150" bIns="28575" rtlCol="0">
            <a:spAutoFit/>
          </a:bodyPr>
          <a:lstStyle/>
          <a:p>
            <a:pPr defTabSz="408194" fontAlgn="auto">
              <a:spcBef>
                <a:spcPts val="0"/>
              </a:spcBef>
              <a:spcAft>
                <a:spcPts val="0"/>
              </a:spcAft>
            </a:pPr>
            <a:r>
              <a:rPr lang="en-US" sz="1000" b="1" i="1" dirty="0">
                <a:solidFill>
                  <a:prstClr val="black">
                    <a:lumMod val="65000"/>
                    <a:lumOff val="35000"/>
                  </a:prstClr>
                </a:solidFill>
                <a:latin typeface="Arial"/>
                <a:cs typeface="Arial"/>
              </a:rPr>
              <a:t>All services are gratis and confidential</a:t>
            </a:r>
          </a:p>
        </p:txBody>
      </p:sp>
      <p:sp>
        <p:nvSpPr>
          <p:cNvPr id="13" name="TextBox 12"/>
          <p:cNvSpPr txBox="1"/>
          <p:nvPr/>
        </p:nvSpPr>
        <p:spPr>
          <a:xfrm>
            <a:off x="655921" y="2101495"/>
            <a:ext cx="3799501" cy="1735090"/>
          </a:xfrm>
          <a:prstGeom prst="rect">
            <a:avLst/>
          </a:prstGeom>
          <a:noFill/>
        </p:spPr>
        <p:txBody>
          <a:bodyPr wrap="square" lIns="57150" tIns="28575" rIns="57150" bIns="28575" rtlCol="0">
            <a:spAutoFit/>
          </a:bodyPr>
          <a:lstStyle/>
          <a:p>
            <a:pPr defTabSz="408194" fontAlgn="auto">
              <a:spcBef>
                <a:spcPts val="250"/>
              </a:spcBef>
              <a:spcAft>
                <a:spcPts val="250"/>
              </a:spcAft>
              <a:buClr>
                <a:srgbClr val="005984"/>
              </a:buClr>
              <a:buSzPct val="110000"/>
            </a:pPr>
            <a:r>
              <a:rPr lang="en-US" sz="1400" b="1" dirty="0">
                <a:solidFill>
                  <a:srgbClr val="005984"/>
                </a:solidFill>
                <a:latin typeface="Arial"/>
                <a:cs typeface="Arial"/>
              </a:rPr>
              <a:t>We Support:</a:t>
            </a:r>
          </a:p>
          <a:p>
            <a:pPr marL="214313" indent="-214313" defTabSz="408194" fontAlgn="auto">
              <a:spcBef>
                <a:spcPts val="250"/>
              </a:spcBef>
              <a:spcAft>
                <a:spcPts val="250"/>
              </a:spcAft>
              <a:buClr>
                <a:srgbClr val="005984"/>
              </a:buClr>
              <a:buSzPct val="75000"/>
              <a:buFont typeface="Lucida Grande"/>
              <a:buChar char="►"/>
            </a:pPr>
            <a:r>
              <a:rPr lang="en-US" sz="1400" dirty="0">
                <a:solidFill>
                  <a:prstClr val="black">
                    <a:lumMod val="65000"/>
                    <a:lumOff val="35000"/>
                  </a:prstClr>
                </a:solidFill>
                <a:latin typeface="Arial"/>
                <a:cs typeface="Arial"/>
              </a:rPr>
              <a:t>Industrial users of energy</a:t>
            </a:r>
          </a:p>
          <a:p>
            <a:pPr marL="214313" indent="-214313" defTabSz="408194" fontAlgn="auto">
              <a:spcBef>
                <a:spcPts val="250"/>
              </a:spcBef>
              <a:spcAft>
                <a:spcPts val="250"/>
              </a:spcAft>
              <a:buClr>
                <a:srgbClr val="005984"/>
              </a:buClr>
              <a:buSzPct val="75000"/>
              <a:buFont typeface="Lucida Grande"/>
              <a:buChar char="►"/>
            </a:pPr>
            <a:r>
              <a:rPr lang="de-DE" sz="1400" dirty="0">
                <a:solidFill>
                  <a:prstClr val="black">
                    <a:lumMod val="65000"/>
                    <a:lumOff val="35000"/>
                  </a:prstClr>
                </a:solidFill>
                <a:latin typeface="Arial"/>
                <a:cs typeface="Arial"/>
              </a:rPr>
              <a:t>Site </a:t>
            </a:r>
            <a:r>
              <a:rPr lang="de-DE" sz="1400" dirty="0" err="1">
                <a:solidFill>
                  <a:prstClr val="black">
                    <a:lumMod val="65000"/>
                    <a:lumOff val="35000"/>
                  </a:prstClr>
                </a:solidFill>
                <a:latin typeface="Arial"/>
                <a:cs typeface="Arial"/>
              </a:rPr>
              <a:t>consultants</a:t>
            </a:r>
            <a:endParaRPr lang="de-DE" sz="1400" dirty="0">
              <a:solidFill>
                <a:prstClr val="black">
                  <a:lumMod val="65000"/>
                  <a:lumOff val="35000"/>
                </a:prstClr>
              </a:solidFill>
              <a:latin typeface="Arial"/>
              <a:cs typeface="Arial"/>
            </a:endParaRPr>
          </a:p>
          <a:p>
            <a:pPr marL="214313" indent="-214313" defTabSz="408194" fontAlgn="auto">
              <a:spcBef>
                <a:spcPts val="250"/>
              </a:spcBef>
              <a:spcAft>
                <a:spcPts val="250"/>
              </a:spcAft>
              <a:buClr>
                <a:srgbClr val="005984"/>
              </a:buClr>
              <a:buSzPct val="75000"/>
              <a:buFont typeface="Lucida Grande"/>
              <a:buChar char="►"/>
            </a:pPr>
            <a:r>
              <a:rPr lang="de-DE" sz="1400" dirty="0">
                <a:solidFill>
                  <a:prstClr val="black">
                    <a:lumMod val="65000"/>
                    <a:lumOff val="35000"/>
                  </a:prstClr>
                </a:solidFill>
                <a:latin typeface="Arial"/>
                <a:cs typeface="Arial"/>
              </a:rPr>
              <a:t>Real </a:t>
            </a:r>
            <a:r>
              <a:rPr lang="de-DE" sz="1400" dirty="0" err="1">
                <a:solidFill>
                  <a:prstClr val="black">
                    <a:lumMod val="65000"/>
                    <a:lumOff val="35000"/>
                  </a:prstClr>
                </a:solidFill>
                <a:latin typeface="Arial"/>
                <a:cs typeface="Arial"/>
              </a:rPr>
              <a:t>estate</a:t>
            </a:r>
            <a:r>
              <a:rPr lang="de-DE" sz="1400" dirty="0">
                <a:solidFill>
                  <a:prstClr val="black">
                    <a:lumMod val="65000"/>
                    <a:lumOff val="35000"/>
                  </a:prstClr>
                </a:solidFill>
                <a:latin typeface="Arial"/>
                <a:cs typeface="Arial"/>
              </a:rPr>
              <a:t> </a:t>
            </a:r>
            <a:r>
              <a:rPr lang="de-DE" sz="1400" dirty="0" err="1">
                <a:solidFill>
                  <a:prstClr val="black">
                    <a:lumMod val="65000"/>
                    <a:lumOff val="35000"/>
                  </a:prstClr>
                </a:solidFill>
                <a:latin typeface="Arial"/>
                <a:cs typeface="Arial"/>
              </a:rPr>
              <a:t>service</a:t>
            </a:r>
            <a:r>
              <a:rPr lang="de-DE" sz="1400" dirty="0">
                <a:solidFill>
                  <a:prstClr val="black">
                    <a:lumMod val="65000"/>
                    <a:lumOff val="35000"/>
                  </a:prstClr>
                </a:solidFill>
                <a:latin typeface="Arial"/>
                <a:cs typeface="Arial"/>
              </a:rPr>
              <a:t> </a:t>
            </a:r>
            <a:r>
              <a:rPr lang="de-DE" sz="1400" dirty="0" err="1">
                <a:solidFill>
                  <a:prstClr val="black">
                    <a:lumMod val="65000"/>
                    <a:lumOff val="35000"/>
                  </a:prstClr>
                </a:solidFill>
                <a:latin typeface="Arial"/>
                <a:cs typeface="Arial"/>
              </a:rPr>
              <a:t>providers</a:t>
            </a:r>
            <a:endParaRPr lang="de-DE" sz="1400" dirty="0">
              <a:solidFill>
                <a:prstClr val="black">
                  <a:lumMod val="65000"/>
                  <a:lumOff val="35000"/>
                </a:prstClr>
              </a:solidFill>
              <a:latin typeface="Arial"/>
              <a:cs typeface="Arial"/>
            </a:endParaRPr>
          </a:p>
          <a:p>
            <a:pPr marL="214313" indent="-214313" defTabSz="408194" fontAlgn="auto">
              <a:spcBef>
                <a:spcPts val="250"/>
              </a:spcBef>
              <a:spcAft>
                <a:spcPts val="250"/>
              </a:spcAft>
              <a:buClr>
                <a:srgbClr val="005984"/>
              </a:buClr>
              <a:buSzPct val="75000"/>
              <a:buFont typeface="Lucida Grande"/>
              <a:buChar char="►"/>
            </a:pPr>
            <a:r>
              <a:rPr lang="de-DE" sz="1400" dirty="0">
                <a:solidFill>
                  <a:prstClr val="black">
                    <a:lumMod val="65000"/>
                    <a:lumOff val="35000"/>
                  </a:prstClr>
                </a:solidFill>
                <a:latin typeface="Arial"/>
                <a:cs typeface="Arial"/>
              </a:rPr>
              <a:t>A&amp;E </a:t>
            </a:r>
            <a:r>
              <a:rPr lang="de-DE" sz="1400" dirty="0" err="1">
                <a:solidFill>
                  <a:prstClr val="black">
                    <a:lumMod val="65000"/>
                    <a:lumOff val="35000"/>
                  </a:prstClr>
                </a:solidFill>
                <a:latin typeface="Arial"/>
                <a:cs typeface="Arial"/>
              </a:rPr>
              <a:t>firms</a:t>
            </a:r>
            <a:endParaRPr lang="de-DE" sz="1400" dirty="0">
              <a:solidFill>
                <a:prstClr val="black">
                  <a:lumMod val="65000"/>
                  <a:lumOff val="35000"/>
                </a:prstClr>
              </a:solidFill>
              <a:latin typeface="Arial"/>
              <a:cs typeface="Arial"/>
            </a:endParaRPr>
          </a:p>
          <a:p>
            <a:pPr marL="214313" indent="-214313" defTabSz="408194" fontAlgn="auto">
              <a:spcBef>
                <a:spcPts val="250"/>
              </a:spcBef>
              <a:spcAft>
                <a:spcPts val="250"/>
              </a:spcAft>
              <a:buClr>
                <a:srgbClr val="005984"/>
              </a:buClr>
              <a:buSzPct val="75000"/>
              <a:buFont typeface="Lucida Grande"/>
              <a:buChar char="►"/>
            </a:pPr>
            <a:r>
              <a:rPr lang="de-DE" sz="1400" dirty="0">
                <a:solidFill>
                  <a:prstClr val="black">
                    <a:lumMod val="65000"/>
                    <a:lumOff val="35000"/>
                  </a:prstClr>
                </a:solidFill>
                <a:latin typeface="Arial"/>
                <a:cs typeface="Arial"/>
              </a:rPr>
              <a:t>Law </a:t>
            </a:r>
            <a:r>
              <a:rPr lang="de-DE" sz="1400" dirty="0" err="1">
                <a:solidFill>
                  <a:prstClr val="black">
                    <a:lumMod val="65000"/>
                    <a:lumOff val="35000"/>
                  </a:prstClr>
                </a:solidFill>
                <a:latin typeface="Arial"/>
                <a:cs typeface="Arial"/>
              </a:rPr>
              <a:t>firms</a:t>
            </a:r>
            <a:endParaRPr lang="en-US" sz="1400" dirty="0">
              <a:solidFill>
                <a:prstClr val="black">
                  <a:lumMod val="65000"/>
                  <a:lumOff val="35000"/>
                </a:prstClr>
              </a:solidFill>
              <a:latin typeface="Arial"/>
              <a:cs typeface="Arial"/>
            </a:endParaRPr>
          </a:p>
        </p:txBody>
      </p:sp>
    </p:spTree>
    <p:extLst>
      <p:ext uri="{BB962C8B-B14F-4D97-AF65-F5344CB8AC3E}">
        <p14:creationId xmlns:p14="http://schemas.microsoft.com/office/powerpoint/2010/main" val="2489337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ractor-mf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0486" y="1501972"/>
            <a:ext cx="2243515" cy="2880394"/>
          </a:xfrm>
          <a:prstGeom prst="rect">
            <a:avLst/>
          </a:prstGeom>
        </p:spPr>
      </p:pic>
      <p:pic>
        <p:nvPicPr>
          <p:cNvPr id="8" name="Picture 7" descr="15587813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564" y="2957908"/>
            <a:ext cx="2286000" cy="1428750"/>
          </a:xfrm>
          <a:prstGeom prst="rect">
            <a:avLst/>
          </a:prstGeom>
        </p:spPr>
      </p:pic>
      <p:pic>
        <p:nvPicPr>
          <p:cNvPr id="7" name="Picture 6" descr="7876978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1400" y="2958688"/>
            <a:ext cx="2286000" cy="1428750"/>
          </a:xfrm>
          <a:prstGeom prst="rect">
            <a:avLst/>
          </a:prstGeom>
        </p:spPr>
      </p:pic>
      <p:pic>
        <p:nvPicPr>
          <p:cNvPr id="6" name="Picture 5" descr="16071599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9720" y="1500999"/>
            <a:ext cx="2286000" cy="1428750"/>
          </a:xfrm>
          <a:prstGeom prst="rect">
            <a:avLst/>
          </a:prstGeom>
        </p:spPr>
      </p:pic>
      <p:pic>
        <p:nvPicPr>
          <p:cNvPr id="5" name="Picture 4" descr="178629045.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1709" y="1505290"/>
            <a:ext cx="2286000" cy="1428750"/>
          </a:xfrm>
          <a:prstGeom prst="rect">
            <a:avLst/>
          </a:prstGeom>
        </p:spPr>
      </p:pic>
      <p:pic>
        <p:nvPicPr>
          <p:cNvPr id="2" name="Picture 1" descr="119808825.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92" y="1506263"/>
            <a:ext cx="2286000" cy="1428750"/>
          </a:xfrm>
          <a:prstGeom prst="rect">
            <a:avLst/>
          </a:prstGeom>
        </p:spPr>
      </p:pic>
      <p:pic>
        <p:nvPicPr>
          <p:cNvPr id="38" name="Picture 37" descr="179302756.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892" y="2961634"/>
            <a:ext cx="2286000" cy="1429314"/>
          </a:xfrm>
          <a:prstGeom prst="rect">
            <a:avLst/>
          </a:prstGeom>
        </p:spPr>
      </p:pic>
      <p:pic>
        <p:nvPicPr>
          <p:cNvPr id="11" name="Picture 10" descr="interior-graphic-150dpi.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1"/>
            <a:ext cx="8446208" cy="1028631"/>
          </a:xfrm>
          <a:prstGeom prst="rect">
            <a:avLst/>
          </a:prstGeom>
        </p:spPr>
      </p:pic>
      <p:sp>
        <p:nvSpPr>
          <p:cNvPr id="9" name="TextBox 8"/>
          <p:cNvSpPr txBox="1"/>
          <p:nvPr/>
        </p:nvSpPr>
        <p:spPr>
          <a:xfrm>
            <a:off x="646232" y="308487"/>
            <a:ext cx="4409339" cy="350096"/>
          </a:xfrm>
          <a:prstGeom prst="rect">
            <a:avLst/>
          </a:prstGeom>
          <a:noFill/>
        </p:spPr>
        <p:txBody>
          <a:bodyPr wrap="square" lIns="57150" tIns="28575" rIns="57150" bIns="28575" rtlCol="0">
            <a:spAutoFit/>
          </a:bodyPr>
          <a:lstStyle/>
          <a:p>
            <a:pPr defTabSz="408194" fontAlgn="auto">
              <a:spcBef>
                <a:spcPts val="0"/>
              </a:spcBef>
              <a:spcAft>
                <a:spcPts val="0"/>
              </a:spcAft>
            </a:pPr>
            <a:r>
              <a:rPr lang="en-US" sz="1900" dirty="0">
                <a:solidFill>
                  <a:prstClr val="white"/>
                </a:solidFill>
                <a:latin typeface="Arial"/>
                <a:cs typeface="Arial"/>
              </a:rPr>
              <a:t>Business Target Sectors</a:t>
            </a:r>
          </a:p>
        </p:txBody>
      </p:sp>
      <p:pic>
        <p:nvPicPr>
          <p:cNvPr id="10" name="Picture 9" descr="Duke_logo_rgb.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79117" y="262941"/>
            <a:ext cx="1224238" cy="426271"/>
          </a:xfrm>
          <a:prstGeom prst="rect">
            <a:avLst/>
          </a:prstGeom>
        </p:spPr>
      </p:pic>
      <p:sp>
        <p:nvSpPr>
          <p:cNvPr id="21" name="Rectangle 20"/>
          <p:cNvSpPr/>
          <p:nvPr/>
        </p:nvSpPr>
        <p:spPr>
          <a:xfrm>
            <a:off x="3497577" y="1500805"/>
            <a:ext cx="1072279" cy="278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defTabSz="408194" fontAlgn="auto">
              <a:spcBef>
                <a:spcPts val="0"/>
              </a:spcBef>
              <a:spcAft>
                <a:spcPts val="0"/>
              </a:spcAft>
            </a:pPr>
            <a:endParaRPr lang="en-US" sz="1600">
              <a:solidFill>
                <a:prstClr val="white"/>
              </a:solidFill>
            </a:endParaRPr>
          </a:p>
        </p:txBody>
      </p:sp>
      <p:sp>
        <p:nvSpPr>
          <p:cNvPr id="22" name="TextBox 21"/>
          <p:cNvSpPr txBox="1"/>
          <p:nvPr/>
        </p:nvSpPr>
        <p:spPr>
          <a:xfrm>
            <a:off x="3514554" y="1500441"/>
            <a:ext cx="1152065" cy="257763"/>
          </a:xfrm>
          <a:prstGeom prst="rect">
            <a:avLst/>
          </a:prstGeom>
          <a:noFill/>
        </p:spPr>
        <p:txBody>
          <a:bodyPr wrap="square" lIns="57150" tIns="28575" rIns="57150" bIns="28575" rtlCol="0">
            <a:spAutoFit/>
          </a:bodyPr>
          <a:lstStyle/>
          <a:p>
            <a:pPr defTabSz="408194" fontAlgn="auto">
              <a:spcBef>
                <a:spcPts val="0"/>
              </a:spcBef>
              <a:spcAft>
                <a:spcPts val="0"/>
              </a:spcAft>
            </a:pPr>
            <a:r>
              <a:rPr lang="en-US" sz="1300" dirty="0">
                <a:solidFill>
                  <a:srgbClr val="005984"/>
                </a:solidFill>
                <a:latin typeface="Arial"/>
                <a:cs typeface="Arial"/>
              </a:rPr>
              <a:t>Data Centers</a:t>
            </a:r>
            <a:endParaRPr lang="en-US" sz="1300" b="1" dirty="0">
              <a:solidFill>
                <a:srgbClr val="005984"/>
              </a:solidFill>
              <a:latin typeface="Arial"/>
              <a:cs typeface="Arial"/>
            </a:endParaRPr>
          </a:p>
        </p:txBody>
      </p:sp>
      <p:sp>
        <p:nvSpPr>
          <p:cNvPr id="25" name="Rectangle 24"/>
          <p:cNvSpPr/>
          <p:nvPr/>
        </p:nvSpPr>
        <p:spPr>
          <a:xfrm>
            <a:off x="700876" y="4117903"/>
            <a:ext cx="1561117" cy="278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defTabSz="408194" fontAlgn="auto">
              <a:spcBef>
                <a:spcPts val="0"/>
              </a:spcBef>
              <a:spcAft>
                <a:spcPts val="0"/>
              </a:spcAft>
            </a:pPr>
            <a:endParaRPr lang="en-US" sz="1600">
              <a:solidFill>
                <a:prstClr val="white"/>
              </a:solidFill>
            </a:endParaRPr>
          </a:p>
        </p:txBody>
      </p:sp>
      <p:sp>
        <p:nvSpPr>
          <p:cNvPr id="26" name="TextBox 25"/>
          <p:cNvSpPr txBox="1"/>
          <p:nvPr/>
        </p:nvSpPr>
        <p:spPr>
          <a:xfrm>
            <a:off x="718509" y="4117539"/>
            <a:ext cx="1653475" cy="257763"/>
          </a:xfrm>
          <a:prstGeom prst="rect">
            <a:avLst/>
          </a:prstGeom>
          <a:noFill/>
        </p:spPr>
        <p:txBody>
          <a:bodyPr wrap="square" lIns="57150" tIns="28575" rIns="57150" bIns="28575" rtlCol="0">
            <a:spAutoFit/>
          </a:bodyPr>
          <a:lstStyle/>
          <a:p>
            <a:pPr defTabSz="408194" fontAlgn="auto">
              <a:spcBef>
                <a:spcPts val="0"/>
              </a:spcBef>
              <a:spcAft>
                <a:spcPts val="0"/>
              </a:spcAft>
            </a:pPr>
            <a:r>
              <a:rPr lang="en-US" sz="1300" dirty="0">
                <a:solidFill>
                  <a:srgbClr val="005984"/>
                </a:solidFill>
                <a:latin typeface="Arial"/>
                <a:cs typeface="Arial"/>
              </a:rPr>
              <a:t>Food/Beverage Mfg.</a:t>
            </a:r>
            <a:endParaRPr lang="en-US" sz="1300" b="1" dirty="0">
              <a:solidFill>
                <a:srgbClr val="005984"/>
              </a:solidFill>
              <a:latin typeface="Arial"/>
              <a:cs typeface="Arial"/>
            </a:endParaRPr>
          </a:p>
        </p:txBody>
      </p:sp>
      <p:sp>
        <p:nvSpPr>
          <p:cNvPr id="27" name="Rectangle 26"/>
          <p:cNvSpPr/>
          <p:nvPr/>
        </p:nvSpPr>
        <p:spPr>
          <a:xfrm>
            <a:off x="3711649" y="2953693"/>
            <a:ext cx="858205" cy="278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defTabSz="408194" fontAlgn="auto">
              <a:spcBef>
                <a:spcPts val="0"/>
              </a:spcBef>
              <a:spcAft>
                <a:spcPts val="0"/>
              </a:spcAft>
            </a:pPr>
            <a:endParaRPr lang="en-US" sz="1600">
              <a:solidFill>
                <a:prstClr val="white"/>
              </a:solidFill>
            </a:endParaRPr>
          </a:p>
        </p:txBody>
      </p:sp>
      <p:sp>
        <p:nvSpPr>
          <p:cNvPr id="28" name="TextBox 27"/>
          <p:cNvSpPr txBox="1"/>
          <p:nvPr/>
        </p:nvSpPr>
        <p:spPr>
          <a:xfrm>
            <a:off x="3711651" y="2953324"/>
            <a:ext cx="857221" cy="457818"/>
          </a:xfrm>
          <a:prstGeom prst="rect">
            <a:avLst/>
          </a:prstGeom>
          <a:noFill/>
        </p:spPr>
        <p:txBody>
          <a:bodyPr wrap="square" lIns="57150" tIns="28575" rIns="57150" bIns="28575" rtlCol="0">
            <a:spAutoFit/>
          </a:bodyPr>
          <a:lstStyle/>
          <a:p>
            <a:pPr defTabSz="408194" fontAlgn="auto">
              <a:spcBef>
                <a:spcPts val="0"/>
              </a:spcBef>
              <a:spcAft>
                <a:spcPts val="0"/>
              </a:spcAft>
            </a:pPr>
            <a:r>
              <a:rPr lang="en-US" sz="1300" dirty="0">
                <a:solidFill>
                  <a:srgbClr val="005984"/>
                </a:solidFill>
                <a:latin typeface="Arial"/>
                <a:cs typeface="Arial"/>
              </a:rPr>
              <a:t>Chemicals</a:t>
            </a:r>
            <a:endParaRPr lang="en-US" sz="1300" b="1" dirty="0">
              <a:solidFill>
                <a:srgbClr val="005984"/>
              </a:solidFill>
              <a:latin typeface="Arial"/>
              <a:cs typeface="Arial"/>
            </a:endParaRPr>
          </a:p>
        </p:txBody>
      </p:sp>
      <p:sp>
        <p:nvSpPr>
          <p:cNvPr id="29" name="Rectangle 28"/>
          <p:cNvSpPr/>
          <p:nvPr/>
        </p:nvSpPr>
        <p:spPr>
          <a:xfrm>
            <a:off x="5964342" y="4112832"/>
            <a:ext cx="911379" cy="278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defTabSz="408194" fontAlgn="auto">
              <a:spcBef>
                <a:spcPts val="0"/>
              </a:spcBef>
              <a:spcAft>
                <a:spcPts val="0"/>
              </a:spcAft>
            </a:pPr>
            <a:endParaRPr lang="en-US" sz="1600">
              <a:solidFill>
                <a:prstClr val="white"/>
              </a:solidFill>
            </a:endParaRPr>
          </a:p>
        </p:txBody>
      </p:sp>
      <p:sp>
        <p:nvSpPr>
          <p:cNvPr id="30" name="TextBox 29"/>
          <p:cNvSpPr txBox="1"/>
          <p:nvPr/>
        </p:nvSpPr>
        <p:spPr>
          <a:xfrm>
            <a:off x="5987021" y="4112467"/>
            <a:ext cx="983261" cy="257763"/>
          </a:xfrm>
          <a:prstGeom prst="rect">
            <a:avLst/>
          </a:prstGeom>
          <a:noFill/>
        </p:spPr>
        <p:txBody>
          <a:bodyPr wrap="square" lIns="57150" tIns="28575" rIns="57150" bIns="28575" rtlCol="0">
            <a:spAutoFit/>
          </a:bodyPr>
          <a:lstStyle/>
          <a:p>
            <a:pPr defTabSz="408194" fontAlgn="auto">
              <a:spcBef>
                <a:spcPts val="0"/>
              </a:spcBef>
              <a:spcAft>
                <a:spcPts val="0"/>
              </a:spcAft>
            </a:pPr>
            <a:r>
              <a:rPr lang="en-US" sz="1300" dirty="0">
                <a:solidFill>
                  <a:srgbClr val="005984"/>
                </a:solidFill>
                <a:latin typeface="Arial"/>
                <a:cs typeface="Arial"/>
              </a:rPr>
              <a:t>Aerospace</a:t>
            </a:r>
            <a:endParaRPr lang="en-US" sz="1300" b="1" dirty="0">
              <a:solidFill>
                <a:srgbClr val="005984"/>
              </a:solidFill>
              <a:latin typeface="Arial"/>
              <a:cs typeface="Arial"/>
            </a:endParaRPr>
          </a:p>
        </p:txBody>
      </p:sp>
      <p:sp>
        <p:nvSpPr>
          <p:cNvPr id="32" name="Rectangle 31"/>
          <p:cNvSpPr/>
          <p:nvPr/>
        </p:nvSpPr>
        <p:spPr>
          <a:xfrm>
            <a:off x="7340151" y="1498982"/>
            <a:ext cx="1803853" cy="2592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defTabSz="408194" fontAlgn="auto">
              <a:spcBef>
                <a:spcPts val="0"/>
              </a:spcBef>
              <a:spcAft>
                <a:spcPts val="0"/>
              </a:spcAft>
            </a:pPr>
            <a:endParaRPr lang="en-US" sz="1600">
              <a:solidFill>
                <a:prstClr val="white"/>
              </a:solidFill>
            </a:endParaRPr>
          </a:p>
        </p:txBody>
      </p:sp>
      <p:sp>
        <p:nvSpPr>
          <p:cNvPr id="33" name="TextBox 32"/>
          <p:cNvSpPr txBox="1"/>
          <p:nvPr/>
        </p:nvSpPr>
        <p:spPr>
          <a:xfrm>
            <a:off x="7340151" y="1498616"/>
            <a:ext cx="1735273" cy="257763"/>
          </a:xfrm>
          <a:prstGeom prst="rect">
            <a:avLst/>
          </a:prstGeom>
          <a:noFill/>
        </p:spPr>
        <p:txBody>
          <a:bodyPr wrap="square" lIns="57150" tIns="28575" rIns="57150" bIns="28575" rtlCol="0">
            <a:spAutoFit/>
          </a:bodyPr>
          <a:lstStyle/>
          <a:p>
            <a:pPr defTabSz="408194" fontAlgn="auto">
              <a:spcBef>
                <a:spcPts val="0"/>
              </a:spcBef>
              <a:spcAft>
                <a:spcPts val="0"/>
              </a:spcAft>
            </a:pPr>
            <a:r>
              <a:rPr lang="en-US" sz="1300" dirty="0">
                <a:solidFill>
                  <a:srgbClr val="005984"/>
                </a:solidFill>
                <a:latin typeface="Arial"/>
                <a:cs typeface="Arial"/>
              </a:rPr>
              <a:t>Industrial </a:t>
            </a:r>
            <a:r>
              <a:rPr lang="en-US" sz="1300" dirty="0" err="1">
                <a:solidFill>
                  <a:srgbClr val="005984"/>
                </a:solidFill>
                <a:latin typeface="Arial"/>
                <a:cs typeface="Arial"/>
              </a:rPr>
              <a:t>Mfg</a:t>
            </a:r>
            <a:endParaRPr lang="en-US" sz="1300" b="1" dirty="0">
              <a:solidFill>
                <a:srgbClr val="005984"/>
              </a:solidFill>
              <a:latin typeface="Arial"/>
              <a:cs typeface="Arial"/>
            </a:endParaRPr>
          </a:p>
        </p:txBody>
      </p:sp>
      <p:sp>
        <p:nvSpPr>
          <p:cNvPr id="4" name="Rectangle 3"/>
          <p:cNvSpPr/>
          <p:nvPr/>
        </p:nvSpPr>
        <p:spPr>
          <a:xfrm>
            <a:off x="1332540" y="2660703"/>
            <a:ext cx="923573" cy="278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defTabSz="408194" fontAlgn="auto">
              <a:spcBef>
                <a:spcPts val="0"/>
              </a:spcBef>
              <a:spcAft>
                <a:spcPts val="0"/>
              </a:spcAft>
            </a:pPr>
            <a:endParaRPr lang="en-US" sz="1600">
              <a:solidFill>
                <a:prstClr val="white"/>
              </a:solidFill>
            </a:endParaRPr>
          </a:p>
        </p:txBody>
      </p:sp>
      <p:sp>
        <p:nvSpPr>
          <p:cNvPr id="14" name="TextBox 13"/>
          <p:cNvSpPr txBox="1"/>
          <p:nvPr/>
        </p:nvSpPr>
        <p:spPr>
          <a:xfrm>
            <a:off x="1359001" y="2665716"/>
            <a:ext cx="1126433" cy="257763"/>
          </a:xfrm>
          <a:prstGeom prst="rect">
            <a:avLst/>
          </a:prstGeom>
          <a:noFill/>
        </p:spPr>
        <p:txBody>
          <a:bodyPr wrap="square" lIns="57150" tIns="28575" rIns="57150" bIns="28575" rtlCol="0">
            <a:spAutoFit/>
          </a:bodyPr>
          <a:lstStyle/>
          <a:p>
            <a:pPr defTabSz="408194" fontAlgn="auto">
              <a:spcBef>
                <a:spcPts val="0"/>
              </a:spcBef>
              <a:spcAft>
                <a:spcPts val="0"/>
              </a:spcAft>
            </a:pPr>
            <a:r>
              <a:rPr lang="en-US" sz="1300" dirty="0">
                <a:solidFill>
                  <a:srgbClr val="005984"/>
                </a:solidFill>
                <a:latin typeface="Arial"/>
                <a:cs typeface="Arial"/>
              </a:rPr>
              <a:t>Automotive</a:t>
            </a:r>
            <a:endParaRPr lang="en-US" sz="1300" b="1" dirty="0">
              <a:solidFill>
                <a:srgbClr val="005984"/>
              </a:solidFill>
              <a:latin typeface="Arial"/>
              <a:cs typeface="Arial"/>
            </a:endParaRPr>
          </a:p>
        </p:txBody>
      </p:sp>
      <p:sp>
        <p:nvSpPr>
          <p:cNvPr id="23" name="Rectangle 22"/>
          <p:cNvSpPr/>
          <p:nvPr/>
        </p:nvSpPr>
        <p:spPr>
          <a:xfrm>
            <a:off x="5509910" y="2654666"/>
            <a:ext cx="1380993" cy="278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57150" tIns="28575" rIns="57150" bIns="28575" rtlCol="0" anchor="ctr"/>
          <a:lstStyle/>
          <a:p>
            <a:pPr algn="ctr" defTabSz="408194" fontAlgn="auto">
              <a:spcBef>
                <a:spcPts val="0"/>
              </a:spcBef>
              <a:spcAft>
                <a:spcPts val="0"/>
              </a:spcAft>
            </a:pPr>
            <a:endParaRPr lang="en-US" sz="1600">
              <a:solidFill>
                <a:prstClr val="white"/>
              </a:solidFill>
            </a:endParaRPr>
          </a:p>
        </p:txBody>
      </p:sp>
      <p:sp>
        <p:nvSpPr>
          <p:cNvPr id="24" name="TextBox 23"/>
          <p:cNvSpPr txBox="1"/>
          <p:nvPr/>
        </p:nvSpPr>
        <p:spPr>
          <a:xfrm>
            <a:off x="5509906" y="2654299"/>
            <a:ext cx="1558471" cy="257763"/>
          </a:xfrm>
          <a:prstGeom prst="rect">
            <a:avLst/>
          </a:prstGeom>
          <a:noFill/>
        </p:spPr>
        <p:txBody>
          <a:bodyPr wrap="square" lIns="57150" tIns="28575" rIns="57150" bIns="28575" rtlCol="0">
            <a:spAutoFit/>
          </a:bodyPr>
          <a:lstStyle/>
          <a:p>
            <a:pPr defTabSz="408194" fontAlgn="auto">
              <a:spcBef>
                <a:spcPts val="0"/>
              </a:spcBef>
              <a:spcAft>
                <a:spcPts val="0"/>
              </a:spcAft>
            </a:pPr>
            <a:r>
              <a:rPr lang="en-US" sz="1300" dirty="0">
                <a:solidFill>
                  <a:srgbClr val="005984"/>
                </a:solidFill>
                <a:latin typeface="Arial"/>
                <a:cs typeface="Arial"/>
              </a:rPr>
              <a:t>Life Science/R&amp;D</a:t>
            </a:r>
            <a:endParaRPr lang="en-US" sz="1300" b="1" dirty="0">
              <a:solidFill>
                <a:srgbClr val="005984"/>
              </a:solidFill>
              <a:latin typeface="Arial"/>
              <a:cs typeface="Arial"/>
            </a:endParaRPr>
          </a:p>
        </p:txBody>
      </p:sp>
    </p:spTree>
    <p:extLst>
      <p:ext uri="{BB962C8B-B14F-4D97-AF65-F5344CB8AC3E}">
        <p14:creationId xmlns:p14="http://schemas.microsoft.com/office/powerpoint/2010/main" val="734620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Rectangle 5"/>
          <p:cNvSpPr/>
          <p:nvPr/>
        </p:nvSpPr>
        <p:spPr>
          <a:xfrm flipH="1">
            <a:off x="214472" y="646906"/>
            <a:ext cx="8915398" cy="4476750"/>
          </a:xfrm>
          <a:prstGeom prst="round1Rect">
            <a:avLst>
              <a:gd name="adj" fmla="val 13913"/>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52" name="Group 4"/>
          <p:cNvGrpSpPr>
            <a:grpSpLocks noChangeAspect="1"/>
          </p:cNvGrpSpPr>
          <p:nvPr/>
        </p:nvGrpSpPr>
        <p:grpSpPr bwMode="auto">
          <a:xfrm>
            <a:off x="3340100" y="2038350"/>
            <a:ext cx="2697163" cy="1066800"/>
            <a:chOff x="2104" y="1284"/>
            <a:chExt cx="1699" cy="672"/>
          </a:xfrm>
        </p:grpSpPr>
        <p:sp>
          <p:nvSpPr>
            <p:cNvPr id="2051" name="AutoShape 3"/>
            <p:cNvSpPr>
              <a:spLocks noChangeAspect="1" noChangeArrowheads="1" noTextEdit="1"/>
            </p:cNvSpPr>
            <p:nvPr/>
          </p:nvSpPr>
          <p:spPr bwMode="auto">
            <a:xfrm>
              <a:off x="2104" y="1284"/>
              <a:ext cx="1699" cy="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Freeform 5"/>
            <p:cNvSpPr>
              <a:spLocks/>
            </p:cNvSpPr>
            <p:nvPr/>
          </p:nvSpPr>
          <p:spPr bwMode="auto">
            <a:xfrm>
              <a:off x="2244" y="1734"/>
              <a:ext cx="224" cy="167"/>
            </a:xfrm>
            <a:custGeom>
              <a:avLst/>
              <a:gdLst/>
              <a:ahLst/>
              <a:cxnLst>
                <a:cxn ang="0">
                  <a:pos x="150" y="57"/>
                </a:cxn>
                <a:cxn ang="0">
                  <a:pos x="150" y="57"/>
                </a:cxn>
                <a:cxn ang="0">
                  <a:pos x="118" y="74"/>
                </a:cxn>
                <a:cxn ang="0">
                  <a:pos x="75" y="22"/>
                </a:cxn>
                <a:cxn ang="0">
                  <a:pos x="0" y="0"/>
                </a:cxn>
                <a:cxn ang="0">
                  <a:pos x="156" y="61"/>
                </a:cxn>
                <a:cxn ang="0">
                  <a:pos x="156" y="56"/>
                </a:cxn>
                <a:cxn ang="0">
                  <a:pos x="150" y="57"/>
                </a:cxn>
              </a:cxnLst>
              <a:rect l="0" t="0" r="r" b="b"/>
              <a:pathLst>
                <a:path w="158" h="117">
                  <a:moveTo>
                    <a:pt x="150" y="57"/>
                  </a:moveTo>
                  <a:lnTo>
                    <a:pt x="150" y="57"/>
                  </a:lnTo>
                  <a:cubicBezTo>
                    <a:pt x="150" y="58"/>
                    <a:pt x="135" y="73"/>
                    <a:pt x="118" y="74"/>
                  </a:cubicBezTo>
                  <a:cubicBezTo>
                    <a:pt x="99" y="75"/>
                    <a:pt x="81" y="64"/>
                    <a:pt x="75" y="22"/>
                  </a:cubicBezTo>
                  <a:lnTo>
                    <a:pt x="0" y="0"/>
                  </a:lnTo>
                  <a:cubicBezTo>
                    <a:pt x="33" y="117"/>
                    <a:pt x="125" y="113"/>
                    <a:pt x="156" y="61"/>
                  </a:cubicBezTo>
                  <a:cubicBezTo>
                    <a:pt x="158" y="58"/>
                    <a:pt x="157" y="56"/>
                    <a:pt x="156" y="56"/>
                  </a:cubicBezTo>
                  <a:cubicBezTo>
                    <a:pt x="154" y="55"/>
                    <a:pt x="152" y="55"/>
                    <a:pt x="150" y="57"/>
                  </a:cubicBezTo>
                  <a:close/>
                </a:path>
              </a:pathLst>
            </a:custGeom>
            <a:solidFill>
              <a:srgbClr val="0452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2233" y="1285"/>
              <a:ext cx="228" cy="357"/>
            </a:xfrm>
            <a:custGeom>
              <a:avLst/>
              <a:gdLst/>
              <a:ahLst/>
              <a:cxnLst>
                <a:cxn ang="0">
                  <a:pos x="158" y="61"/>
                </a:cxn>
                <a:cxn ang="0">
                  <a:pos x="158" y="61"/>
                </a:cxn>
                <a:cxn ang="0">
                  <a:pos x="1" y="218"/>
                </a:cxn>
                <a:cxn ang="0">
                  <a:pos x="9" y="236"/>
                </a:cxn>
                <a:cxn ang="0">
                  <a:pos x="40" y="246"/>
                </a:cxn>
                <a:cxn ang="0">
                  <a:pos x="66" y="248"/>
                </a:cxn>
                <a:cxn ang="0">
                  <a:pos x="81" y="234"/>
                </a:cxn>
                <a:cxn ang="0">
                  <a:pos x="153" y="64"/>
                </a:cxn>
                <a:cxn ang="0">
                  <a:pos x="158" y="61"/>
                </a:cxn>
              </a:cxnLst>
              <a:rect l="0" t="0" r="r" b="b"/>
              <a:pathLst>
                <a:path w="161" h="249">
                  <a:moveTo>
                    <a:pt x="158" y="61"/>
                  </a:moveTo>
                  <a:lnTo>
                    <a:pt x="158" y="61"/>
                  </a:lnTo>
                  <a:cubicBezTo>
                    <a:pt x="128" y="0"/>
                    <a:pt x="20" y="60"/>
                    <a:pt x="1" y="218"/>
                  </a:cubicBezTo>
                  <a:cubicBezTo>
                    <a:pt x="0" y="228"/>
                    <a:pt x="5" y="233"/>
                    <a:pt x="9" y="236"/>
                  </a:cubicBezTo>
                  <a:cubicBezTo>
                    <a:pt x="19" y="241"/>
                    <a:pt x="24" y="243"/>
                    <a:pt x="40" y="246"/>
                  </a:cubicBezTo>
                  <a:cubicBezTo>
                    <a:pt x="50" y="248"/>
                    <a:pt x="57" y="249"/>
                    <a:pt x="66" y="248"/>
                  </a:cubicBezTo>
                  <a:cubicBezTo>
                    <a:pt x="73" y="248"/>
                    <a:pt x="80" y="242"/>
                    <a:pt x="81" y="234"/>
                  </a:cubicBezTo>
                  <a:cubicBezTo>
                    <a:pt x="97" y="65"/>
                    <a:pt x="135" y="28"/>
                    <a:pt x="153" y="64"/>
                  </a:cubicBezTo>
                  <a:cubicBezTo>
                    <a:pt x="155" y="68"/>
                    <a:pt x="161" y="66"/>
                    <a:pt x="158" y="61"/>
                  </a:cubicBezTo>
                  <a:close/>
                </a:path>
              </a:pathLst>
            </a:custGeom>
            <a:solidFill>
              <a:srgbClr val="0452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2387" y="1449"/>
              <a:ext cx="318" cy="283"/>
            </a:xfrm>
            <a:custGeom>
              <a:avLst/>
              <a:gdLst/>
              <a:ahLst/>
              <a:cxnLst>
                <a:cxn ang="0">
                  <a:pos x="31" y="0"/>
                </a:cxn>
                <a:cxn ang="0">
                  <a:pos x="31" y="0"/>
                </a:cxn>
                <a:cxn ang="0">
                  <a:pos x="11" y="9"/>
                </a:cxn>
                <a:cxn ang="0">
                  <a:pos x="3" y="35"/>
                </a:cxn>
                <a:cxn ang="0">
                  <a:pos x="1" y="63"/>
                </a:cxn>
                <a:cxn ang="0">
                  <a:pos x="12" y="72"/>
                </a:cxn>
                <a:cxn ang="0">
                  <a:pos x="162" y="118"/>
                </a:cxn>
                <a:cxn ang="0">
                  <a:pos x="122" y="148"/>
                </a:cxn>
                <a:cxn ang="0">
                  <a:pos x="109" y="162"/>
                </a:cxn>
                <a:cxn ang="0">
                  <a:pos x="114" y="192"/>
                </a:cxn>
                <a:cxn ang="0">
                  <a:pos x="128" y="195"/>
                </a:cxn>
                <a:cxn ang="0">
                  <a:pos x="157" y="169"/>
                </a:cxn>
                <a:cxn ang="0">
                  <a:pos x="31" y="0"/>
                </a:cxn>
              </a:cxnLst>
              <a:rect l="0" t="0" r="r" b="b"/>
              <a:pathLst>
                <a:path w="224" h="198">
                  <a:moveTo>
                    <a:pt x="31" y="0"/>
                  </a:moveTo>
                  <a:lnTo>
                    <a:pt x="31" y="0"/>
                  </a:lnTo>
                  <a:cubicBezTo>
                    <a:pt x="22" y="0"/>
                    <a:pt x="16" y="2"/>
                    <a:pt x="11" y="9"/>
                  </a:cubicBezTo>
                  <a:cubicBezTo>
                    <a:pt x="7" y="16"/>
                    <a:pt x="5" y="24"/>
                    <a:pt x="3" y="35"/>
                  </a:cubicBezTo>
                  <a:cubicBezTo>
                    <a:pt x="1" y="44"/>
                    <a:pt x="0" y="58"/>
                    <a:pt x="1" y="63"/>
                  </a:cubicBezTo>
                  <a:cubicBezTo>
                    <a:pt x="3" y="68"/>
                    <a:pt x="6" y="71"/>
                    <a:pt x="12" y="72"/>
                  </a:cubicBezTo>
                  <a:cubicBezTo>
                    <a:pt x="47" y="74"/>
                    <a:pt x="148" y="88"/>
                    <a:pt x="162" y="118"/>
                  </a:cubicBezTo>
                  <a:cubicBezTo>
                    <a:pt x="171" y="138"/>
                    <a:pt x="143" y="143"/>
                    <a:pt x="122" y="148"/>
                  </a:cubicBezTo>
                  <a:cubicBezTo>
                    <a:pt x="114" y="150"/>
                    <a:pt x="110" y="156"/>
                    <a:pt x="109" y="162"/>
                  </a:cubicBezTo>
                  <a:cubicBezTo>
                    <a:pt x="106" y="178"/>
                    <a:pt x="111" y="187"/>
                    <a:pt x="114" y="192"/>
                  </a:cubicBezTo>
                  <a:cubicBezTo>
                    <a:pt x="117" y="196"/>
                    <a:pt x="122" y="198"/>
                    <a:pt x="128" y="195"/>
                  </a:cubicBezTo>
                  <a:cubicBezTo>
                    <a:pt x="144" y="186"/>
                    <a:pt x="156" y="169"/>
                    <a:pt x="157" y="169"/>
                  </a:cubicBezTo>
                  <a:cubicBezTo>
                    <a:pt x="224" y="74"/>
                    <a:pt x="83" y="1"/>
                    <a:pt x="31" y="0"/>
                  </a:cubicBezTo>
                  <a:close/>
                </a:path>
              </a:pathLst>
            </a:custGeom>
            <a:solidFill>
              <a:srgbClr val="50BD3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2052" y="1474"/>
              <a:ext cx="454" cy="321"/>
            </a:xfrm>
            <a:custGeom>
              <a:avLst/>
              <a:gdLst/>
              <a:ahLst/>
              <a:cxnLst>
                <a:cxn ang="0">
                  <a:pos x="302" y="137"/>
                </a:cxn>
                <a:cxn ang="0">
                  <a:pos x="302" y="137"/>
                </a:cxn>
                <a:cxn ang="0">
                  <a:pos x="100" y="59"/>
                </a:cxn>
                <a:cxn ang="0">
                  <a:pos x="116" y="49"/>
                </a:cxn>
                <a:cxn ang="0">
                  <a:pos x="122" y="29"/>
                </a:cxn>
                <a:cxn ang="0">
                  <a:pos x="127" y="13"/>
                </a:cxn>
                <a:cxn ang="0">
                  <a:pos x="113" y="6"/>
                </a:cxn>
                <a:cxn ang="0">
                  <a:pos x="123" y="178"/>
                </a:cxn>
                <a:cxn ang="0">
                  <a:pos x="287" y="205"/>
                </a:cxn>
                <a:cxn ang="0">
                  <a:pos x="310" y="190"/>
                </a:cxn>
                <a:cxn ang="0">
                  <a:pos x="319" y="151"/>
                </a:cxn>
                <a:cxn ang="0">
                  <a:pos x="302" y="137"/>
                </a:cxn>
              </a:cxnLst>
              <a:rect l="0" t="0" r="r" b="b"/>
              <a:pathLst>
                <a:path w="321" h="224">
                  <a:moveTo>
                    <a:pt x="302" y="137"/>
                  </a:moveTo>
                  <a:lnTo>
                    <a:pt x="302" y="137"/>
                  </a:lnTo>
                  <a:cubicBezTo>
                    <a:pt x="133" y="156"/>
                    <a:pt x="0" y="78"/>
                    <a:pt x="100" y="59"/>
                  </a:cubicBezTo>
                  <a:cubicBezTo>
                    <a:pt x="101" y="59"/>
                    <a:pt x="113" y="56"/>
                    <a:pt x="116" y="49"/>
                  </a:cubicBezTo>
                  <a:cubicBezTo>
                    <a:pt x="118" y="42"/>
                    <a:pt x="119" y="39"/>
                    <a:pt x="122" y="29"/>
                  </a:cubicBezTo>
                  <a:cubicBezTo>
                    <a:pt x="124" y="22"/>
                    <a:pt x="125" y="18"/>
                    <a:pt x="127" y="13"/>
                  </a:cubicBezTo>
                  <a:cubicBezTo>
                    <a:pt x="129" y="5"/>
                    <a:pt x="124" y="0"/>
                    <a:pt x="113" y="6"/>
                  </a:cubicBezTo>
                  <a:cubicBezTo>
                    <a:pt x="22" y="51"/>
                    <a:pt x="48" y="136"/>
                    <a:pt x="123" y="178"/>
                  </a:cubicBezTo>
                  <a:cubicBezTo>
                    <a:pt x="205" y="224"/>
                    <a:pt x="280" y="207"/>
                    <a:pt x="287" y="205"/>
                  </a:cubicBezTo>
                  <a:cubicBezTo>
                    <a:pt x="295" y="203"/>
                    <a:pt x="302" y="201"/>
                    <a:pt x="310" y="190"/>
                  </a:cubicBezTo>
                  <a:cubicBezTo>
                    <a:pt x="314" y="182"/>
                    <a:pt x="321" y="172"/>
                    <a:pt x="319" y="151"/>
                  </a:cubicBezTo>
                  <a:cubicBezTo>
                    <a:pt x="319" y="151"/>
                    <a:pt x="319" y="135"/>
                    <a:pt x="302" y="137"/>
                  </a:cubicBezTo>
                  <a:close/>
                </a:path>
              </a:pathLst>
            </a:custGeom>
            <a:solidFill>
              <a:srgbClr val="53C4D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noEditPoints="1"/>
            </p:cNvSpPr>
            <p:nvPr/>
          </p:nvSpPr>
          <p:spPr bwMode="auto">
            <a:xfrm>
              <a:off x="2712" y="1370"/>
              <a:ext cx="170" cy="222"/>
            </a:xfrm>
            <a:custGeom>
              <a:avLst/>
              <a:gdLst/>
              <a:ahLst/>
              <a:cxnLst>
                <a:cxn ang="0">
                  <a:pos x="23" y="21"/>
                </a:cxn>
                <a:cxn ang="0">
                  <a:pos x="23" y="21"/>
                </a:cxn>
                <a:cxn ang="0">
                  <a:pos x="27" y="21"/>
                </a:cxn>
                <a:cxn ang="0">
                  <a:pos x="97" y="78"/>
                </a:cxn>
                <a:cxn ang="0">
                  <a:pos x="27" y="134"/>
                </a:cxn>
                <a:cxn ang="0">
                  <a:pos x="23" y="134"/>
                </a:cxn>
                <a:cxn ang="0">
                  <a:pos x="23" y="21"/>
                </a:cxn>
                <a:cxn ang="0">
                  <a:pos x="33" y="0"/>
                </a:cxn>
                <a:cxn ang="0">
                  <a:pos x="33" y="0"/>
                </a:cxn>
                <a:cxn ang="0">
                  <a:pos x="0" y="0"/>
                </a:cxn>
                <a:cxn ang="0">
                  <a:pos x="0" y="155"/>
                </a:cxn>
                <a:cxn ang="0">
                  <a:pos x="32" y="155"/>
                </a:cxn>
                <a:cxn ang="0">
                  <a:pos x="120" y="77"/>
                </a:cxn>
                <a:cxn ang="0">
                  <a:pos x="33" y="0"/>
                </a:cxn>
              </a:cxnLst>
              <a:rect l="0" t="0" r="r" b="b"/>
              <a:pathLst>
                <a:path w="120" h="155">
                  <a:moveTo>
                    <a:pt x="23" y="21"/>
                  </a:moveTo>
                  <a:lnTo>
                    <a:pt x="23" y="21"/>
                  </a:lnTo>
                  <a:lnTo>
                    <a:pt x="27" y="21"/>
                  </a:lnTo>
                  <a:cubicBezTo>
                    <a:pt x="59" y="21"/>
                    <a:pt x="97" y="31"/>
                    <a:pt x="97" y="78"/>
                  </a:cubicBezTo>
                  <a:cubicBezTo>
                    <a:pt x="97" y="124"/>
                    <a:pt x="59" y="134"/>
                    <a:pt x="27" y="134"/>
                  </a:cubicBezTo>
                  <a:lnTo>
                    <a:pt x="23" y="134"/>
                  </a:lnTo>
                  <a:lnTo>
                    <a:pt x="23" y="21"/>
                  </a:lnTo>
                  <a:close/>
                  <a:moveTo>
                    <a:pt x="33" y="0"/>
                  </a:moveTo>
                  <a:lnTo>
                    <a:pt x="33" y="0"/>
                  </a:lnTo>
                  <a:lnTo>
                    <a:pt x="0" y="0"/>
                  </a:lnTo>
                  <a:lnTo>
                    <a:pt x="0" y="155"/>
                  </a:lnTo>
                  <a:lnTo>
                    <a:pt x="32" y="155"/>
                  </a:lnTo>
                  <a:cubicBezTo>
                    <a:pt x="87" y="155"/>
                    <a:pt x="120" y="125"/>
                    <a:pt x="120" y="77"/>
                  </a:cubicBezTo>
                  <a:cubicBezTo>
                    <a:pt x="120" y="30"/>
                    <a:pt x="86" y="0"/>
                    <a:pt x="33" y="0"/>
                  </a:cubicBezTo>
                  <a:close/>
                </a:path>
              </a:pathLst>
            </a:custGeom>
            <a:solidFill>
              <a:srgbClr val="0452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2900" y="1370"/>
              <a:ext cx="163" cy="228"/>
            </a:xfrm>
            <a:custGeom>
              <a:avLst/>
              <a:gdLst/>
              <a:ahLst/>
              <a:cxnLst>
                <a:cxn ang="0">
                  <a:pos x="92" y="91"/>
                </a:cxn>
                <a:cxn ang="0">
                  <a:pos x="92" y="91"/>
                </a:cxn>
                <a:cxn ang="0">
                  <a:pos x="58" y="137"/>
                </a:cxn>
                <a:cxn ang="0">
                  <a:pos x="23" y="91"/>
                </a:cxn>
                <a:cxn ang="0">
                  <a:pos x="23" y="0"/>
                </a:cxn>
                <a:cxn ang="0">
                  <a:pos x="0" y="0"/>
                </a:cxn>
                <a:cxn ang="0">
                  <a:pos x="0" y="98"/>
                </a:cxn>
                <a:cxn ang="0">
                  <a:pos x="58" y="159"/>
                </a:cxn>
                <a:cxn ang="0">
                  <a:pos x="115" y="98"/>
                </a:cxn>
                <a:cxn ang="0">
                  <a:pos x="115" y="0"/>
                </a:cxn>
                <a:cxn ang="0">
                  <a:pos x="92" y="0"/>
                </a:cxn>
                <a:cxn ang="0">
                  <a:pos x="92" y="91"/>
                </a:cxn>
              </a:cxnLst>
              <a:rect l="0" t="0" r="r" b="b"/>
              <a:pathLst>
                <a:path w="115" h="159">
                  <a:moveTo>
                    <a:pt x="92" y="91"/>
                  </a:moveTo>
                  <a:lnTo>
                    <a:pt x="92" y="91"/>
                  </a:lnTo>
                  <a:cubicBezTo>
                    <a:pt x="92" y="122"/>
                    <a:pt x="81" y="137"/>
                    <a:pt x="58" y="137"/>
                  </a:cubicBezTo>
                  <a:cubicBezTo>
                    <a:pt x="35" y="137"/>
                    <a:pt x="23" y="122"/>
                    <a:pt x="23" y="91"/>
                  </a:cubicBezTo>
                  <a:lnTo>
                    <a:pt x="23" y="0"/>
                  </a:lnTo>
                  <a:lnTo>
                    <a:pt x="0" y="0"/>
                  </a:lnTo>
                  <a:lnTo>
                    <a:pt x="0" y="98"/>
                  </a:lnTo>
                  <a:cubicBezTo>
                    <a:pt x="0" y="134"/>
                    <a:pt x="23" y="159"/>
                    <a:pt x="58" y="159"/>
                  </a:cubicBezTo>
                  <a:cubicBezTo>
                    <a:pt x="92" y="159"/>
                    <a:pt x="115" y="134"/>
                    <a:pt x="115" y="98"/>
                  </a:cubicBezTo>
                  <a:lnTo>
                    <a:pt x="115" y="0"/>
                  </a:lnTo>
                  <a:lnTo>
                    <a:pt x="92" y="0"/>
                  </a:lnTo>
                  <a:lnTo>
                    <a:pt x="92" y="91"/>
                  </a:lnTo>
                  <a:close/>
                </a:path>
              </a:pathLst>
            </a:custGeom>
            <a:solidFill>
              <a:srgbClr val="0452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3093" y="1370"/>
              <a:ext cx="164" cy="222"/>
            </a:xfrm>
            <a:custGeom>
              <a:avLst/>
              <a:gdLst/>
              <a:ahLst/>
              <a:cxnLst>
                <a:cxn ang="0">
                  <a:pos x="45" y="70"/>
                </a:cxn>
                <a:cxn ang="0">
                  <a:pos x="45" y="70"/>
                </a:cxn>
                <a:cxn ang="0">
                  <a:pos x="115" y="0"/>
                </a:cxn>
                <a:cxn ang="0">
                  <a:pos x="84" y="0"/>
                </a:cxn>
                <a:cxn ang="0">
                  <a:pos x="23" y="63"/>
                </a:cxn>
                <a:cxn ang="0">
                  <a:pos x="23" y="0"/>
                </a:cxn>
                <a:cxn ang="0">
                  <a:pos x="0" y="0"/>
                </a:cxn>
                <a:cxn ang="0">
                  <a:pos x="0" y="155"/>
                </a:cxn>
                <a:cxn ang="0">
                  <a:pos x="23" y="155"/>
                </a:cxn>
                <a:cxn ang="0">
                  <a:pos x="23" y="91"/>
                </a:cxn>
                <a:cxn ang="0">
                  <a:pos x="28" y="86"/>
                </a:cxn>
                <a:cxn ang="0">
                  <a:pos x="85" y="155"/>
                </a:cxn>
                <a:cxn ang="0">
                  <a:pos x="116" y="155"/>
                </a:cxn>
                <a:cxn ang="0">
                  <a:pos x="45" y="70"/>
                </a:cxn>
              </a:cxnLst>
              <a:rect l="0" t="0" r="r" b="b"/>
              <a:pathLst>
                <a:path w="116" h="155">
                  <a:moveTo>
                    <a:pt x="45" y="70"/>
                  </a:moveTo>
                  <a:lnTo>
                    <a:pt x="45" y="70"/>
                  </a:lnTo>
                  <a:lnTo>
                    <a:pt x="115" y="0"/>
                  </a:lnTo>
                  <a:lnTo>
                    <a:pt x="84" y="0"/>
                  </a:lnTo>
                  <a:lnTo>
                    <a:pt x="23" y="63"/>
                  </a:lnTo>
                  <a:lnTo>
                    <a:pt x="23" y="0"/>
                  </a:lnTo>
                  <a:lnTo>
                    <a:pt x="0" y="0"/>
                  </a:lnTo>
                  <a:lnTo>
                    <a:pt x="0" y="155"/>
                  </a:lnTo>
                  <a:lnTo>
                    <a:pt x="23" y="155"/>
                  </a:lnTo>
                  <a:lnTo>
                    <a:pt x="23" y="91"/>
                  </a:lnTo>
                  <a:lnTo>
                    <a:pt x="28" y="86"/>
                  </a:lnTo>
                  <a:lnTo>
                    <a:pt x="85" y="155"/>
                  </a:lnTo>
                  <a:lnTo>
                    <a:pt x="116" y="155"/>
                  </a:lnTo>
                  <a:lnTo>
                    <a:pt x="45" y="70"/>
                  </a:lnTo>
                  <a:close/>
                </a:path>
              </a:pathLst>
            </a:custGeom>
            <a:solidFill>
              <a:srgbClr val="0452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3269" y="1370"/>
              <a:ext cx="121" cy="222"/>
            </a:xfrm>
            <a:custGeom>
              <a:avLst/>
              <a:gdLst/>
              <a:ahLst/>
              <a:cxnLst>
                <a:cxn ang="0">
                  <a:pos x="86" y="134"/>
                </a:cxn>
                <a:cxn ang="0">
                  <a:pos x="86" y="134"/>
                </a:cxn>
                <a:cxn ang="0">
                  <a:pos x="23" y="134"/>
                </a:cxn>
                <a:cxn ang="0">
                  <a:pos x="23" y="81"/>
                </a:cxn>
                <a:cxn ang="0">
                  <a:pos x="84" y="81"/>
                </a:cxn>
                <a:cxn ang="0">
                  <a:pos x="84" y="59"/>
                </a:cxn>
                <a:cxn ang="0">
                  <a:pos x="23" y="59"/>
                </a:cxn>
                <a:cxn ang="0">
                  <a:pos x="23" y="21"/>
                </a:cxn>
                <a:cxn ang="0">
                  <a:pos x="86" y="21"/>
                </a:cxn>
                <a:cxn ang="0">
                  <a:pos x="86" y="0"/>
                </a:cxn>
                <a:cxn ang="0">
                  <a:pos x="0" y="0"/>
                </a:cxn>
                <a:cxn ang="0">
                  <a:pos x="0" y="155"/>
                </a:cxn>
                <a:cxn ang="0">
                  <a:pos x="86" y="155"/>
                </a:cxn>
                <a:cxn ang="0">
                  <a:pos x="86" y="134"/>
                </a:cxn>
              </a:cxnLst>
              <a:rect l="0" t="0" r="r" b="b"/>
              <a:pathLst>
                <a:path w="86" h="155">
                  <a:moveTo>
                    <a:pt x="86" y="134"/>
                  </a:moveTo>
                  <a:lnTo>
                    <a:pt x="86" y="134"/>
                  </a:lnTo>
                  <a:lnTo>
                    <a:pt x="23" y="134"/>
                  </a:lnTo>
                  <a:lnTo>
                    <a:pt x="23" y="81"/>
                  </a:lnTo>
                  <a:lnTo>
                    <a:pt x="84" y="81"/>
                  </a:lnTo>
                  <a:lnTo>
                    <a:pt x="84" y="59"/>
                  </a:lnTo>
                  <a:lnTo>
                    <a:pt x="23" y="59"/>
                  </a:lnTo>
                  <a:lnTo>
                    <a:pt x="23" y="21"/>
                  </a:lnTo>
                  <a:lnTo>
                    <a:pt x="86" y="21"/>
                  </a:lnTo>
                  <a:lnTo>
                    <a:pt x="86" y="0"/>
                  </a:lnTo>
                  <a:lnTo>
                    <a:pt x="0" y="0"/>
                  </a:lnTo>
                  <a:lnTo>
                    <a:pt x="0" y="155"/>
                  </a:lnTo>
                  <a:lnTo>
                    <a:pt x="86" y="155"/>
                  </a:lnTo>
                  <a:lnTo>
                    <a:pt x="86" y="134"/>
                  </a:lnTo>
                  <a:close/>
                </a:path>
              </a:pathLst>
            </a:custGeom>
            <a:solidFill>
              <a:srgbClr val="0452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2712" y="1653"/>
              <a:ext cx="120" cy="224"/>
            </a:xfrm>
            <a:custGeom>
              <a:avLst/>
              <a:gdLst/>
              <a:ahLst/>
              <a:cxnLst>
                <a:cxn ang="0">
                  <a:pos x="0" y="156"/>
                </a:cxn>
                <a:cxn ang="0">
                  <a:pos x="0" y="156"/>
                </a:cxn>
                <a:cxn ang="0">
                  <a:pos x="85" y="156"/>
                </a:cxn>
                <a:cxn ang="0">
                  <a:pos x="85" y="135"/>
                </a:cxn>
                <a:cxn ang="0">
                  <a:pos x="23" y="135"/>
                </a:cxn>
                <a:cxn ang="0">
                  <a:pos x="23" y="81"/>
                </a:cxn>
                <a:cxn ang="0">
                  <a:pos x="83" y="81"/>
                </a:cxn>
                <a:cxn ang="0">
                  <a:pos x="83" y="60"/>
                </a:cxn>
                <a:cxn ang="0">
                  <a:pos x="23" y="60"/>
                </a:cxn>
                <a:cxn ang="0">
                  <a:pos x="23" y="22"/>
                </a:cxn>
                <a:cxn ang="0">
                  <a:pos x="85" y="22"/>
                </a:cxn>
                <a:cxn ang="0">
                  <a:pos x="85" y="0"/>
                </a:cxn>
                <a:cxn ang="0">
                  <a:pos x="0" y="0"/>
                </a:cxn>
                <a:cxn ang="0">
                  <a:pos x="0" y="156"/>
                </a:cxn>
              </a:cxnLst>
              <a:rect l="0" t="0" r="r" b="b"/>
              <a:pathLst>
                <a:path w="85" h="156">
                  <a:moveTo>
                    <a:pt x="0" y="156"/>
                  </a:moveTo>
                  <a:lnTo>
                    <a:pt x="0" y="156"/>
                  </a:lnTo>
                  <a:lnTo>
                    <a:pt x="85" y="156"/>
                  </a:lnTo>
                  <a:lnTo>
                    <a:pt x="85" y="135"/>
                  </a:lnTo>
                  <a:lnTo>
                    <a:pt x="23" y="135"/>
                  </a:lnTo>
                  <a:lnTo>
                    <a:pt x="23" y="81"/>
                  </a:lnTo>
                  <a:lnTo>
                    <a:pt x="83" y="81"/>
                  </a:lnTo>
                  <a:lnTo>
                    <a:pt x="83" y="60"/>
                  </a:lnTo>
                  <a:lnTo>
                    <a:pt x="23" y="60"/>
                  </a:lnTo>
                  <a:lnTo>
                    <a:pt x="23" y="22"/>
                  </a:lnTo>
                  <a:lnTo>
                    <a:pt x="85" y="22"/>
                  </a:lnTo>
                  <a:lnTo>
                    <a:pt x="85" y="0"/>
                  </a:lnTo>
                  <a:lnTo>
                    <a:pt x="0" y="0"/>
                  </a:lnTo>
                  <a:lnTo>
                    <a:pt x="0" y="156"/>
                  </a:lnTo>
                  <a:close/>
                </a:path>
              </a:pathLst>
            </a:custGeom>
            <a:solidFill>
              <a:srgbClr val="0452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3080" y="1653"/>
              <a:ext cx="122" cy="224"/>
            </a:xfrm>
            <a:custGeom>
              <a:avLst/>
              <a:gdLst/>
              <a:ahLst/>
              <a:cxnLst>
                <a:cxn ang="0">
                  <a:pos x="0" y="156"/>
                </a:cxn>
                <a:cxn ang="0">
                  <a:pos x="0" y="156"/>
                </a:cxn>
                <a:cxn ang="0">
                  <a:pos x="86" y="156"/>
                </a:cxn>
                <a:cxn ang="0">
                  <a:pos x="86" y="135"/>
                </a:cxn>
                <a:cxn ang="0">
                  <a:pos x="23" y="135"/>
                </a:cxn>
                <a:cxn ang="0">
                  <a:pos x="23" y="81"/>
                </a:cxn>
                <a:cxn ang="0">
                  <a:pos x="84" y="81"/>
                </a:cxn>
                <a:cxn ang="0">
                  <a:pos x="84" y="60"/>
                </a:cxn>
                <a:cxn ang="0">
                  <a:pos x="23" y="60"/>
                </a:cxn>
                <a:cxn ang="0">
                  <a:pos x="23" y="22"/>
                </a:cxn>
                <a:cxn ang="0">
                  <a:pos x="86" y="22"/>
                </a:cxn>
                <a:cxn ang="0">
                  <a:pos x="86" y="0"/>
                </a:cxn>
                <a:cxn ang="0">
                  <a:pos x="0" y="0"/>
                </a:cxn>
                <a:cxn ang="0">
                  <a:pos x="0" y="156"/>
                </a:cxn>
              </a:cxnLst>
              <a:rect l="0" t="0" r="r" b="b"/>
              <a:pathLst>
                <a:path w="86" h="156">
                  <a:moveTo>
                    <a:pt x="0" y="156"/>
                  </a:moveTo>
                  <a:lnTo>
                    <a:pt x="0" y="156"/>
                  </a:lnTo>
                  <a:lnTo>
                    <a:pt x="86" y="156"/>
                  </a:lnTo>
                  <a:lnTo>
                    <a:pt x="86" y="135"/>
                  </a:lnTo>
                  <a:lnTo>
                    <a:pt x="23" y="135"/>
                  </a:lnTo>
                  <a:lnTo>
                    <a:pt x="23" y="81"/>
                  </a:lnTo>
                  <a:lnTo>
                    <a:pt x="84" y="81"/>
                  </a:lnTo>
                  <a:lnTo>
                    <a:pt x="84" y="60"/>
                  </a:lnTo>
                  <a:lnTo>
                    <a:pt x="23" y="60"/>
                  </a:lnTo>
                  <a:lnTo>
                    <a:pt x="23" y="22"/>
                  </a:lnTo>
                  <a:lnTo>
                    <a:pt x="86" y="22"/>
                  </a:lnTo>
                  <a:lnTo>
                    <a:pt x="86" y="0"/>
                  </a:lnTo>
                  <a:lnTo>
                    <a:pt x="0" y="0"/>
                  </a:lnTo>
                  <a:lnTo>
                    <a:pt x="0" y="156"/>
                  </a:lnTo>
                  <a:close/>
                </a:path>
              </a:pathLst>
            </a:custGeom>
            <a:solidFill>
              <a:srgbClr val="0452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3080" y="1653"/>
              <a:ext cx="122" cy="224"/>
            </a:xfrm>
            <a:custGeom>
              <a:avLst/>
              <a:gdLst/>
              <a:ahLst/>
              <a:cxnLst>
                <a:cxn ang="0">
                  <a:pos x="0" y="156"/>
                </a:cxn>
                <a:cxn ang="0">
                  <a:pos x="0" y="156"/>
                </a:cxn>
                <a:cxn ang="0">
                  <a:pos x="86" y="156"/>
                </a:cxn>
                <a:cxn ang="0">
                  <a:pos x="86" y="135"/>
                </a:cxn>
                <a:cxn ang="0">
                  <a:pos x="23" y="135"/>
                </a:cxn>
                <a:cxn ang="0">
                  <a:pos x="23" y="81"/>
                </a:cxn>
                <a:cxn ang="0">
                  <a:pos x="84" y="81"/>
                </a:cxn>
                <a:cxn ang="0">
                  <a:pos x="84" y="60"/>
                </a:cxn>
                <a:cxn ang="0">
                  <a:pos x="23" y="60"/>
                </a:cxn>
                <a:cxn ang="0">
                  <a:pos x="23" y="22"/>
                </a:cxn>
                <a:cxn ang="0">
                  <a:pos x="86" y="22"/>
                </a:cxn>
                <a:cxn ang="0">
                  <a:pos x="86" y="0"/>
                </a:cxn>
                <a:cxn ang="0">
                  <a:pos x="0" y="0"/>
                </a:cxn>
                <a:cxn ang="0">
                  <a:pos x="0" y="156"/>
                </a:cxn>
              </a:cxnLst>
              <a:rect l="0" t="0" r="r" b="b"/>
              <a:pathLst>
                <a:path w="86" h="156">
                  <a:moveTo>
                    <a:pt x="0" y="156"/>
                  </a:moveTo>
                  <a:lnTo>
                    <a:pt x="0" y="156"/>
                  </a:lnTo>
                  <a:lnTo>
                    <a:pt x="86" y="156"/>
                  </a:lnTo>
                  <a:lnTo>
                    <a:pt x="86" y="135"/>
                  </a:lnTo>
                  <a:lnTo>
                    <a:pt x="23" y="135"/>
                  </a:lnTo>
                  <a:lnTo>
                    <a:pt x="23" y="81"/>
                  </a:lnTo>
                  <a:lnTo>
                    <a:pt x="84" y="81"/>
                  </a:lnTo>
                  <a:lnTo>
                    <a:pt x="84" y="60"/>
                  </a:lnTo>
                  <a:lnTo>
                    <a:pt x="23" y="60"/>
                  </a:lnTo>
                  <a:lnTo>
                    <a:pt x="23" y="22"/>
                  </a:lnTo>
                  <a:lnTo>
                    <a:pt x="86" y="22"/>
                  </a:lnTo>
                  <a:lnTo>
                    <a:pt x="86" y="0"/>
                  </a:lnTo>
                  <a:lnTo>
                    <a:pt x="0" y="0"/>
                  </a:lnTo>
                  <a:lnTo>
                    <a:pt x="0" y="156"/>
                  </a:lnTo>
                  <a:close/>
                </a:path>
              </a:pathLst>
            </a:custGeom>
            <a:solidFill>
              <a:srgbClr val="0452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2858" y="1653"/>
              <a:ext cx="194" cy="224"/>
            </a:xfrm>
            <a:custGeom>
              <a:avLst/>
              <a:gdLst/>
              <a:ahLst/>
              <a:cxnLst>
                <a:cxn ang="0">
                  <a:pos x="114" y="0"/>
                </a:cxn>
                <a:cxn ang="0">
                  <a:pos x="114" y="0"/>
                </a:cxn>
                <a:cxn ang="0">
                  <a:pos x="114" y="109"/>
                </a:cxn>
                <a:cxn ang="0">
                  <a:pos x="114" y="109"/>
                </a:cxn>
                <a:cxn ang="0">
                  <a:pos x="15" y="0"/>
                </a:cxn>
                <a:cxn ang="0">
                  <a:pos x="1" y="0"/>
                </a:cxn>
                <a:cxn ang="0">
                  <a:pos x="0" y="0"/>
                </a:cxn>
                <a:cxn ang="0">
                  <a:pos x="0" y="156"/>
                </a:cxn>
                <a:cxn ang="0">
                  <a:pos x="1" y="156"/>
                </a:cxn>
                <a:cxn ang="0">
                  <a:pos x="23" y="156"/>
                </a:cxn>
                <a:cxn ang="0">
                  <a:pos x="23" y="46"/>
                </a:cxn>
                <a:cxn ang="0">
                  <a:pos x="123" y="156"/>
                </a:cxn>
                <a:cxn ang="0">
                  <a:pos x="137" y="156"/>
                </a:cxn>
                <a:cxn ang="0">
                  <a:pos x="137" y="0"/>
                </a:cxn>
                <a:cxn ang="0">
                  <a:pos x="114" y="0"/>
                </a:cxn>
              </a:cxnLst>
              <a:rect l="0" t="0" r="r" b="b"/>
              <a:pathLst>
                <a:path w="137" h="156">
                  <a:moveTo>
                    <a:pt x="114" y="0"/>
                  </a:moveTo>
                  <a:lnTo>
                    <a:pt x="114" y="0"/>
                  </a:lnTo>
                  <a:lnTo>
                    <a:pt x="114" y="109"/>
                  </a:lnTo>
                  <a:lnTo>
                    <a:pt x="114" y="109"/>
                  </a:lnTo>
                  <a:lnTo>
                    <a:pt x="15" y="0"/>
                  </a:lnTo>
                  <a:lnTo>
                    <a:pt x="1" y="0"/>
                  </a:lnTo>
                  <a:lnTo>
                    <a:pt x="0" y="0"/>
                  </a:lnTo>
                  <a:lnTo>
                    <a:pt x="0" y="156"/>
                  </a:lnTo>
                  <a:lnTo>
                    <a:pt x="1" y="156"/>
                  </a:lnTo>
                  <a:lnTo>
                    <a:pt x="23" y="156"/>
                  </a:lnTo>
                  <a:lnTo>
                    <a:pt x="23" y="46"/>
                  </a:lnTo>
                  <a:lnTo>
                    <a:pt x="123" y="156"/>
                  </a:lnTo>
                  <a:lnTo>
                    <a:pt x="137" y="156"/>
                  </a:lnTo>
                  <a:lnTo>
                    <a:pt x="137" y="0"/>
                  </a:lnTo>
                  <a:lnTo>
                    <a:pt x="114" y="0"/>
                  </a:lnTo>
                  <a:close/>
                </a:path>
              </a:pathLst>
            </a:custGeom>
            <a:solidFill>
              <a:srgbClr val="0452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noEditPoints="1"/>
            </p:cNvSpPr>
            <p:nvPr/>
          </p:nvSpPr>
          <p:spPr bwMode="auto">
            <a:xfrm>
              <a:off x="3230" y="1653"/>
              <a:ext cx="142" cy="224"/>
            </a:xfrm>
            <a:custGeom>
              <a:avLst/>
              <a:gdLst/>
              <a:ahLst/>
              <a:cxnLst>
                <a:cxn ang="0">
                  <a:pos x="65" y="46"/>
                </a:cxn>
                <a:cxn ang="0">
                  <a:pos x="65" y="46"/>
                </a:cxn>
                <a:cxn ang="0">
                  <a:pos x="27" y="72"/>
                </a:cxn>
                <a:cxn ang="0">
                  <a:pos x="23" y="72"/>
                </a:cxn>
                <a:cxn ang="0">
                  <a:pos x="23" y="21"/>
                </a:cxn>
                <a:cxn ang="0">
                  <a:pos x="26" y="21"/>
                </a:cxn>
                <a:cxn ang="0">
                  <a:pos x="65" y="46"/>
                </a:cxn>
                <a:cxn ang="0">
                  <a:pos x="87" y="46"/>
                </a:cxn>
                <a:cxn ang="0">
                  <a:pos x="87" y="46"/>
                </a:cxn>
                <a:cxn ang="0">
                  <a:pos x="66" y="8"/>
                </a:cxn>
                <a:cxn ang="0">
                  <a:pos x="25" y="0"/>
                </a:cxn>
                <a:cxn ang="0">
                  <a:pos x="0" y="0"/>
                </a:cxn>
                <a:cxn ang="0">
                  <a:pos x="0" y="156"/>
                </a:cxn>
                <a:cxn ang="0">
                  <a:pos x="23" y="156"/>
                </a:cxn>
                <a:cxn ang="0">
                  <a:pos x="23" y="92"/>
                </a:cxn>
                <a:cxn ang="0">
                  <a:pos x="28" y="92"/>
                </a:cxn>
                <a:cxn ang="0">
                  <a:pos x="72" y="156"/>
                </a:cxn>
                <a:cxn ang="0">
                  <a:pos x="100" y="156"/>
                </a:cxn>
                <a:cxn ang="0">
                  <a:pos x="52" y="90"/>
                </a:cxn>
                <a:cxn ang="0">
                  <a:pos x="87" y="46"/>
                </a:cxn>
              </a:cxnLst>
              <a:rect l="0" t="0" r="r" b="b"/>
              <a:pathLst>
                <a:path w="100" h="156">
                  <a:moveTo>
                    <a:pt x="65" y="46"/>
                  </a:moveTo>
                  <a:lnTo>
                    <a:pt x="65" y="46"/>
                  </a:lnTo>
                  <a:cubicBezTo>
                    <a:pt x="65" y="64"/>
                    <a:pt x="53" y="72"/>
                    <a:pt x="27" y="72"/>
                  </a:cubicBezTo>
                  <a:lnTo>
                    <a:pt x="23" y="72"/>
                  </a:lnTo>
                  <a:lnTo>
                    <a:pt x="23" y="21"/>
                  </a:lnTo>
                  <a:lnTo>
                    <a:pt x="26" y="21"/>
                  </a:lnTo>
                  <a:cubicBezTo>
                    <a:pt x="53" y="21"/>
                    <a:pt x="65" y="29"/>
                    <a:pt x="65" y="46"/>
                  </a:cubicBezTo>
                  <a:close/>
                  <a:moveTo>
                    <a:pt x="87" y="46"/>
                  </a:moveTo>
                  <a:lnTo>
                    <a:pt x="87" y="46"/>
                  </a:lnTo>
                  <a:cubicBezTo>
                    <a:pt x="87" y="30"/>
                    <a:pt x="79" y="15"/>
                    <a:pt x="66" y="8"/>
                  </a:cubicBezTo>
                  <a:cubicBezTo>
                    <a:pt x="53" y="0"/>
                    <a:pt x="37" y="0"/>
                    <a:pt x="25" y="0"/>
                  </a:cubicBezTo>
                  <a:lnTo>
                    <a:pt x="0" y="0"/>
                  </a:lnTo>
                  <a:lnTo>
                    <a:pt x="0" y="156"/>
                  </a:lnTo>
                  <a:lnTo>
                    <a:pt x="23" y="156"/>
                  </a:lnTo>
                  <a:lnTo>
                    <a:pt x="23" y="92"/>
                  </a:lnTo>
                  <a:lnTo>
                    <a:pt x="28" y="92"/>
                  </a:lnTo>
                  <a:lnTo>
                    <a:pt x="72" y="156"/>
                  </a:lnTo>
                  <a:lnTo>
                    <a:pt x="100" y="156"/>
                  </a:lnTo>
                  <a:lnTo>
                    <a:pt x="52" y="90"/>
                  </a:lnTo>
                  <a:cubicBezTo>
                    <a:pt x="73" y="86"/>
                    <a:pt x="87" y="68"/>
                    <a:pt x="87" y="46"/>
                  </a:cubicBezTo>
                  <a:close/>
                </a:path>
              </a:pathLst>
            </a:custGeom>
            <a:solidFill>
              <a:srgbClr val="0452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3371" y="1649"/>
              <a:ext cx="215" cy="232"/>
            </a:xfrm>
            <a:custGeom>
              <a:avLst/>
              <a:gdLst/>
              <a:ahLst/>
              <a:cxnLst>
                <a:cxn ang="0">
                  <a:pos x="88" y="100"/>
                </a:cxn>
                <a:cxn ang="0">
                  <a:pos x="88" y="100"/>
                </a:cxn>
                <a:cxn ang="0">
                  <a:pos x="127" y="100"/>
                </a:cxn>
                <a:cxn ang="0">
                  <a:pos x="80" y="141"/>
                </a:cxn>
                <a:cxn ang="0">
                  <a:pos x="23" y="81"/>
                </a:cxn>
                <a:cxn ang="0">
                  <a:pos x="81" y="21"/>
                </a:cxn>
                <a:cxn ang="0">
                  <a:pos x="127" y="45"/>
                </a:cxn>
                <a:cxn ang="0">
                  <a:pos x="129" y="47"/>
                </a:cxn>
                <a:cxn ang="0">
                  <a:pos x="145" y="32"/>
                </a:cxn>
                <a:cxn ang="0">
                  <a:pos x="144" y="30"/>
                </a:cxn>
                <a:cxn ang="0">
                  <a:pos x="81" y="0"/>
                </a:cxn>
                <a:cxn ang="0">
                  <a:pos x="0" y="82"/>
                </a:cxn>
                <a:cxn ang="0">
                  <a:pos x="79" y="162"/>
                </a:cxn>
                <a:cxn ang="0">
                  <a:pos x="152" y="87"/>
                </a:cxn>
                <a:cxn ang="0">
                  <a:pos x="152" y="79"/>
                </a:cxn>
                <a:cxn ang="0">
                  <a:pos x="88" y="79"/>
                </a:cxn>
                <a:cxn ang="0">
                  <a:pos x="88" y="100"/>
                </a:cxn>
              </a:cxnLst>
              <a:rect l="0" t="0" r="r" b="b"/>
              <a:pathLst>
                <a:path w="152" h="162">
                  <a:moveTo>
                    <a:pt x="88" y="100"/>
                  </a:moveTo>
                  <a:lnTo>
                    <a:pt x="88" y="100"/>
                  </a:lnTo>
                  <a:lnTo>
                    <a:pt x="127" y="100"/>
                  </a:lnTo>
                  <a:cubicBezTo>
                    <a:pt x="125" y="123"/>
                    <a:pt x="101" y="141"/>
                    <a:pt x="80" y="141"/>
                  </a:cubicBezTo>
                  <a:cubicBezTo>
                    <a:pt x="49" y="141"/>
                    <a:pt x="23" y="113"/>
                    <a:pt x="23" y="81"/>
                  </a:cubicBezTo>
                  <a:cubicBezTo>
                    <a:pt x="23" y="48"/>
                    <a:pt x="49" y="21"/>
                    <a:pt x="81" y="21"/>
                  </a:cubicBezTo>
                  <a:cubicBezTo>
                    <a:pt x="99" y="21"/>
                    <a:pt x="117" y="31"/>
                    <a:pt x="127" y="45"/>
                  </a:cubicBezTo>
                  <a:lnTo>
                    <a:pt x="129" y="47"/>
                  </a:lnTo>
                  <a:lnTo>
                    <a:pt x="145" y="32"/>
                  </a:lnTo>
                  <a:lnTo>
                    <a:pt x="144" y="30"/>
                  </a:lnTo>
                  <a:cubicBezTo>
                    <a:pt x="129" y="11"/>
                    <a:pt x="105" y="0"/>
                    <a:pt x="81" y="0"/>
                  </a:cubicBezTo>
                  <a:cubicBezTo>
                    <a:pt x="36" y="0"/>
                    <a:pt x="0" y="37"/>
                    <a:pt x="0" y="82"/>
                  </a:cubicBezTo>
                  <a:cubicBezTo>
                    <a:pt x="0" y="125"/>
                    <a:pt x="36" y="162"/>
                    <a:pt x="79" y="162"/>
                  </a:cubicBezTo>
                  <a:cubicBezTo>
                    <a:pt x="121" y="162"/>
                    <a:pt x="152" y="130"/>
                    <a:pt x="152" y="87"/>
                  </a:cubicBezTo>
                  <a:lnTo>
                    <a:pt x="152" y="79"/>
                  </a:lnTo>
                  <a:lnTo>
                    <a:pt x="88" y="79"/>
                  </a:lnTo>
                  <a:lnTo>
                    <a:pt x="88" y="100"/>
                  </a:lnTo>
                  <a:close/>
                </a:path>
              </a:pathLst>
            </a:custGeom>
            <a:solidFill>
              <a:srgbClr val="0452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p:cNvSpPr>
            <p:nvPr/>
          </p:nvSpPr>
          <p:spPr bwMode="auto">
            <a:xfrm>
              <a:off x="3583" y="1653"/>
              <a:ext cx="177" cy="224"/>
            </a:xfrm>
            <a:custGeom>
              <a:avLst/>
              <a:gdLst/>
              <a:ahLst/>
              <a:cxnLst>
                <a:cxn ang="0">
                  <a:pos x="98" y="0"/>
                </a:cxn>
                <a:cxn ang="0">
                  <a:pos x="98" y="0"/>
                </a:cxn>
                <a:cxn ang="0">
                  <a:pos x="62" y="63"/>
                </a:cxn>
                <a:cxn ang="0">
                  <a:pos x="26" y="0"/>
                </a:cxn>
                <a:cxn ang="0">
                  <a:pos x="0" y="0"/>
                </a:cxn>
                <a:cxn ang="0">
                  <a:pos x="51" y="89"/>
                </a:cxn>
                <a:cxn ang="0">
                  <a:pos x="51" y="156"/>
                </a:cxn>
                <a:cxn ang="0">
                  <a:pos x="74" y="156"/>
                </a:cxn>
                <a:cxn ang="0">
                  <a:pos x="74" y="89"/>
                </a:cxn>
                <a:cxn ang="0">
                  <a:pos x="125" y="0"/>
                </a:cxn>
                <a:cxn ang="0">
                  <a:pos x="98" y="0"/>
                </a:cxn>
              </a:cxnLst>
              <a:rect l="0" t="0" r="r" b="b"/>
              <a:pathLst>
                <a:path w="125" h="156">
                  <a:moveTo>
                    <a:pt x="98" y="0"/>
                  </a:moveTo>
                  <a:lnTo>
                    <a:pt x="98" y="0"/>
                  </a:lnTo>
                  <a:lnTo>
                    <a:pt x="62" y="63"/>
                  </a:lnTo>
                  <a:lnTo>
                    <a:pt x="26" y="0"/>
                  </a:lnTo>
                  <a:lnTo>
                    <a:pt x="0" y="0"/>
                  </a:lnTo>
                  <a:lnTo>
                    <a:pt x="51" y="89"/>
                  </a:lnTo>
                  <a:lnTo>
                    <a:pt x="51" y="156"/>
                  </a:lnTo>
                  <a:lnTo>
                    <a:pt x="74" y="156"/>
                  </a:lnTo>
                  <a:lnTo>
                    <a:pt x="74" y="89"/>
                  </a:lnTo>
                  <a:lnTo>
                    <a:pt x="125" y="0"/>
                  </a:lnTo>
                  <a:lnTo>
                    <a:pt x="98" y="0"/>
                  </a:lnTo>
                  <a:close/>
                </a:path>
              </a:pathLst>
            </a:custGeom>
            <a:solidFill>
              <a:srgbClr val="0452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noEditPoints="1"/>
            </p:cNvSpPr>
            <p:nvPr/>
          </p:nvSpPr>
          <p:spPr bwMode="auto">
            <a:xfrm>
              <a:off x="3735" y="1811"/>
              <a:ext cx="66" cy="67"/>
            </a:xfrm>
            <a:custGeom>
              <a:avLst/>
              <a:gdLst/>
              <a:ahLst/>
              <a:cxnLst>
                <a:cxn ang="0">
                  <a:pos x="18" y="14"/>
                </a:cxn>
                <a:cxn ang="0">
                  <a:pos x="18" y="14"/>
                </a:cxn>
                <a:cxn ang="0">
                  <a:pos x="18" y="21"/>
                </a:cxn>
                <a:cxn ang="0">
                  <a:pos x="22" y="21"/>
                </a:cxn>
                <a:cxn ang="0">
                  <a:pos x="31" y="18"/>
                </a:cxn>
                <a:cxn ang="0">
                  <a:pos x="25" y="14"/>
                </a:cxn>
                <a:cxn ang="0">
                  <a:pos x="18" y="14"/>
                </a:cxn>
                <a:cxn ang="0">
                  <a:pos x="34" y="37"/>
                </a:cxn>
                <a:cxn ang="0">
                  <a:pos x="34" y="37"/>
                </a:cxn>
                <a:cxn ang="0">
                  <a:pos x="30" y="37"/>
                </a:cxn>
                <a:cxn ang="0">
                  <a:pos x="23" y="25"/>
                </a:cxn>
                <a:cxn ang="0">
                  <a:pos x="18" y="25"/>
                </a:cxn>
                <a:cxn ang="0">
                  <a:pos x="18" y="37"/>
                </a:cxn>
                <a:cxn ang="0">
                  <a:pos x="14" y="37"/>
                </a:cxn>
                <a:cxn ang="0">
                  <a:pos x="14" y="10"/>
                </a:cxn>
                <a:cxn ang="0">
                  <a:pos x="25" y="10"/>
                </a:cxn>
                <a:cxn ang="0">
                  <a:pos x="35" y="17"/>
                </a:cxn>
                <a:cxn ang="0">
                  <a:pos x="27" y="25"/>
                </a:cxn>
                <a:cxn ang="0">
                  <a:pos x="34" y="37"/>
                </a:cxn>
                <a:cxn ang="0">
                  <a:pos x="3" y="23"/>
                </a:cxn>
                <a:cxn ang="0">
                  <a:pos x="3" y="23"/>
                </a:cxn>
                <a:cxn ang="0">
                  <a:pos x="23" y="43"/>
                </a:cxn>
                <a:cxn ang="0">
                  <a:pos x="43" y="23"/>
                </a:cxn>
                <a:cxn ang="0">
                  <a:pos x="23" y="4"/>
                </a:cxn>
                <a:cxn ang="0">
                  <a:pos x="3" y="23"/>
                </a:cxn>
                <a:cxn ang="0">
                  <a:pos x="0" y="23"/>
                </a:cxn>
                <a:cxn ang="0">
                  <a:pos x="0" y="23"/>
                </a:cxn>
                <a:cxn ang="0">
                  <a:pos x="23" y="0"/>
                </a:cxn>
                <a:cxn ang="0">
                  <a:pos x="47" y="23"/>
                </a:cxn>
                <a:cxn ang="0">
                  <a:pos x="23" y="47"/>
                </a:cxn>
                <a:cxn ang="0">
                  <a:pos x="0" y="23"/>
                </a:cxn>
              </a:cxnLst>
              <a:rect l="0" t="0" r="r" b="b"/>
              <a:pathLst>
                <a:path w="47" h="47">
                  <a:moveTo>
                    <a:pt x="18" y="14"/>
                  </a:moveTo>
                  <a:lnTo>
                    <a:pt x="18" y="14"/>
                  </a:lnTo>
                  <a:lnTo>
                    <a:pt x="18" y="21"/>
                  </a:lnTo>
                  <a:lnTo>
                    <a:pt x="22" y="21"/>
                  </a:lnTo>
                  <a:cubicBezTo>
                    <a:pt x="26" y="21"/>
                    <a:pt x="31" y="21"/>
                    <a:pt x="31" y="18"/>
                  </a:cubicBezTo>
                  <a:cubicBezTo>
                    <a:pt x="31" y="14"/>
                    <a:pt x="28" y="14"/>
                    <a:pt x="25" y="14"/>
                  </a:cubicBezTo>
                  <a:lnTo>
                    <a:pt x="18" y="14"/>
                  </a:lnTo>
                  <a:close/>
                  <a:moveTo>
                    <a:pt x="34" y="37"/>
                  </a:moveTo>
                  <a:lnTo>
                    <a:pt x="34" y="37"/>
                  </a:lnTo>
                  <a:lnTo>
                    <a:pt x="30" y="37"/>
                  </a:lnTo>
                  <a:lnTo>
                    <a:pt x="23" y="25"/>
                  </a:lnTo>
                  <a:lnTo>
                    <a:pt x="18" y="25"/>
                  </a:lnTo>
                  <a:lnTo>
                    <a:pt x="18" y="37"/>
                  </a:lnTo>
                  <a:lnTo>
                    <a:pt x="14" y="37"/>
                  </a:lnTo>
                  <a:lnTo>
                    <a:pt x="14" y="10"/>
                  </a:lnTo>
                  <a:lnTo>
                    <a:pt x="25" y="10"/>
                  </a:lnTo>
                  <a:cubicBezTo>
                    <a:pt x="30" y="10"/>
                    <a:pt x="35" y="12"/>
                    <a:pt x="35" y="17"/>
                  </a:cubicBezTo>
                  <a:cubicBezTo>
                    <a:pt x="35" y="23"/>
                    <a:pt x="31" y="25"/>
                    <a:pt x="27" y="25"/>
                  </a:cubicBezTo>
                  <a:lnTo>
                    <a:pt x="34" y="37"/>
                  </a:lnTo>
                  <a:close/>
                  <a:moveTo>
                    <a:pt x="3" y="23"/>
                  </a:moveTo>
                  <a:lnTo>
                    <a:pt x="3" y="23"/>
                  </a:lnTo>
                  <a:cubicBezTo>
                    <a:pt x="3" y="35"/>
                    <a:pt x="12" y="43"/>
                    <a:pt x="23" y="43"/>
                  </a:cubicBezTo>
                  <a:cubicBezTo>
                    <a:pt x="34" y="43"/>
                    <a:pt x="43" y="35"/>
                    <a:pt x="43" y="23"/>
                  </a:cubicBezTo>
                  <a:cubicBezTo>
                    <a:pt x="43" y="12"/>
                    <a:pt x="34" y="4"/>
                    <a:pt x="23" y="4"/>
                  </a:cubicBezTo>
                  <a:cubicBezTo>
                    <a:pt x="12" y="4"/>
                    <a:pt x="3" y="12"/>
                    <a:pt x="3" y="23"/>
                  </a:cubicBezTo>
                  <a:close/>
                  <a:moveTo>
                    <a:pt x="0" y="23"/>
                  </a:moveTo>
                  <a:lnTo>
                    <a:pt x="0" y="23"/>
                  </a:lnTo>
                  <a:cubicBezTo>
                    <a:pt x="0" y="10"/>
                    <a:pt x="10" y="0"/>
                    <a:pt x="23" y="0"/>
                  </a:cubicBezTo>
                  <a:cubicBezTo>
                    <a:pt x="37" y="0"/>
                    <a:pt x="47" y="10"/>
                    <a:pt x="47" y="23"/>
                  </a:cubicBezTo>
                  <a:cubicBezTo>
                    <a:pt x="47" y="37"/>
                    <a:pt x="37" y="47"/>
                    <a:pt x="23" y="47"/>
                  </a:cubicBezTo>
                  <a:cubicBezTo>
                    <a:pt x="10" y="47"/>
                    <a:pt x="0" y="37"/>
                    <a:pt x="0" y="23"/>
                  </a:cubicBezTo>
                  <a:close/>
                </a:path>
              </a:pathLst>
            </a:custGeom>
            <a:solidFill>
              <a:srgbClr val="04527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79302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It’s a new day at Duke Energy</a:t>
            </a:r>
            <a:endParaRPr lang="en-US" dirty="0"/>
          </a:p>
        </p:txBody>
      </p:sp>
      <p:sp>
        <p:nvSpPr>
          <p:cNvPr id="2" name="Content Placeholder 1"/>
          <p:cNvSpPr>
            <a:spLocks noGrp="1"/>
          </p:cNvSpPr>
          <p:nvPr>
            <p:ph idx="1"/>
          </p:nvPr>
        </p:nvSpPr>
        <p:spPr>
          <a:xfrm>
            <a:off x="347134" y="829750"/>
            <a:ext cx="4796378" cy="3657600"/>
          </a:xfrm>
        </p:spPr>
        <p:txBody>
          <a:bodyPr/>
          <a:lstStyle/>
          <a:p>
            <a:pPr algn="just"/>
            <a:r>
              <a:rPr lang="en-US" sz="1200" dirty="0"/>
              <a:t>In 2012, Duke Energy and Progress Energy combined forces to become the largest electric utility in the U.S., serving more than 7.2 million customers in six states in the Southeast and Midwest. </a:t>
            </a:r>
          </a:p>
          <a:p>
            <a:pPr marL="0" indent="0" algn="just">
              <a:buNone/>
            </a:pPr>
            <a:r>
              <a:rPr lang="en-US" sz="1200" dirty="0"/>
              <a:t> </a:t>
            </a:r>
          </a:p>
          <a:p>
            <a:pPr algn="just"/>
            <a:r>
              <a:rPr lang="en-US" sz="1200" dirty="0"/>
              <a:t>But “bigger” has never been Duke Energy's goal. Instead, the company focuses on being the best. The new Duke Energy has the size, scale and financial strength to modernize operations while continuing to hold down costs for its customers.</a:t>
            </a:r>
          </a:p>
          <a:p>
            <a:pPr marL="0" indent="0" algn="just">
              <a:buNone/>
            </a:pPr>
            <a:r>
              <a:rPr lang="en-US" sz="1200" dirty="0"/>
              <a:t> </a:t>
            </a:r>
          </a:p>
          <a:p>
            <a:pPr algn="just"/>
            <a:r>
              <a:rPr lang="en-US" sz="1200" dirty="0"/>
              <a:t>One of the most important ways we serve our customers is through economic development. Duke Energy is going to great lengths to attract businesses, help create jobs, and strengthen community vitality in the regions it serves. We collaborate with state and local governments to improve industrial sites and  recruit new companies to our services territories.  </a:t>
            </a:r>
          </a:p>
          <a:p>
            <a:pPr marL="0" indent="0" algn="just">
              <a:buNone/>
            </a:pPr>
            <a:r>
              <a:rPr lang="en-US" sz="1200" dirty="0"/>
              <a:t> </a:t>
            </a:r>
          </a:p>
          <a:p>
            <a:pPr algn="just"/>
            <a:r>
              <a:rPr lang="en-US" sz="1200" dirty="0"/>
              <a:t>Today, energy is more than just keeping the lights on. We are a highly sophisticated technology company disguised as a 21st century electric utility. Duke Energy is an industry leader in sustainable innovation, providing solutions that help its customers and communities thrive and grow.</a:t>
            </a:r>
          </a:p>
          <a:p>
            <a:pPr marL="0" indent="0" algn="just">
              <a:buNone/>
            </a:pPr>
            <a:r>
              <a:rPr lang="en-US" sz="1200" dirty="0"/>
              <a:t> </a:t>
            </a:r>
          </a:p>
          <a:p>
            <a:pPr algn="just"/>
            <a:endParaRPr lang="en-US" sz="12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369" y="850903"/>
            <a:ext cx="3665537"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2196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Factoids</a:t>
            </a:r>
            <a:endParaRPr lang="en-US" dirty="0"/>
          </a:p>
        </p:txBody>
      </p:sp>
      <p:sp>
        <p:nvSpPr>
          <p:cNvPr id="5123" name="Rectangle 3"/>
          <p:cNvSpPr>
            <a:spLocks noGrp="1" noChangeArrowheads="1"/>
          </p:cNvSpPr>
          <p:nvPr>
            <p:ph type="body" idx="1"/>
          </p:nvPr>
        </p:nvSpPr>
        <p:spPr>
          <a:xfrm>
            <a:off x="557878" y="829750"/>
            <a:ext cx="4014133" cy="3657600"/>
          </a:xfrm>
        </p:spPr>
        <p:txBody>
          <a:bodyPr/>
          <a:lstStyle/>
          <a:p>
            <a:pPr>
              <a:lnSpc>
                <a:spcPts val="1900"/>
              </a:lnSpc>
              <a:spcBef>
                <a:spcPts val="1000"/>
              </a:spcBef>
              <a:buSzPct val="100000"/>
            </a:pPr>
            <a:r>
              <a:rPr lang="en-US" dirty="0" smtClean="0"/>
              <a:t>150+ years of service</a:t>
            </a:r>
          </a:p>
          <a:p>
            <a:pPr>
              <a:lnSpc>
                <a:spcPts val="1900"/>
              </a:lnSpc>
              <a:spcBef>
                <a:spcPts val="1000"/>
              </a:spcBef>
              <a:buSzPct val="100000"/>
            </a:pPr>
            <a:r>
              <a:rPr lang="en-US" dirty="0" smtClean="0"/>
              <a:t>7.2 million electric customers / 500,000</a:t>
            </a:r>
            <a:br>
              <a:rPr lang="en-US" dirty="0" smtClean="0"/>
            </a:br>
            <a:r>
              <a:rPr lang="en-US" dirty="0" smtClean="0"/>
              <a:t>natural gas customers</a:t>
            </a:r>
          </a:p>
          <a:p>
            <a:pPr>
              <a:lnSpc>
                <a:spcPts val="1900"/>
              </a:lnSpc>
              <a:spcBef>
                <a:spcPts val="1000"/>
              </a:spcBef>
              <a:buSzPct val="100000"/>
            </a:pPr>
            <a:r>
              <a:rPr lang="en-US" dirty="0" smtClean="0"/>
              <a:t>Fortune 250 company</a:t>
            </a:r>
          </a:p>
          <a:p>
            <a:pPr>
              <a:lnSpc>
                <a:spcPts val="1900"/>
              </a:lnSpc>
              <a:spcBef>
                <a:spcPts val="1000"/>
              </a:spcBef>
              <a:buSzPct val="100000"/>
            </a:pPr>
            <a:r>
              <a:rPr lang="en-US" dirty="0" smtClean="0"/>
              <a:t>$110+ billion in assets</a:t>
            </a:r>
          </a:p>
          <a:p>
            <a:pPr>
              <a:lnSpc>
                <a:spcPts val="1900"/>
              </a:lnSpc>
              <a:spcBef>
                <a:spcPts val="1000"/>
              </a:spcBef>
              <a:buSzPct val="100000"/>
            </a:pPr>
            <a:r>
              <a:rPr lang="en-US" dirty="0" smtClean="0"/>
              <a:t>Stock dividends for 85+ years</a:t>
            </a:r>
          </a:p>
          <a:p>
            <a:pPr>
              <a:lnSpc>
                <a:spcPts val="1900"/>
              </a:lnSpc>
              <a:spcBef>
                <a:spcPts val="1000"/>
              </a:spcBef>
              <a:buSzPct val="100000"/>
            </a:pPr>
            <a:r>
              <a:rPr lang="en-US" dirty="0" smtClean="0"/>
              <a:t>Traded on NYSE as DUK</a:t>
            </a:r>
          </a:p>
          <a:p>
            <a:pPr>
              <a:lnSpc>
                <a:spcPts val="1900"/>
              </a:lnSpc>
              <a:spcBef>
                <a:spcPts val="1000"/>
              </a:spcBef>
              <a:buSzPct val="100000"/>
            </a:pPr>
            <a:r>
              <a:rPr lang="en-US" dirty="0" smtClean="0"/>
              <a:t>Dow Jones Sustainability Index</a:t>
            </a:r>
          </a:p>
          <a:p>
            <a:pPr>
              <a:lnSpc>
                <a:spcPts val="1900"/>
              </a:lnSpc>
              <a:spcBef>
                <a:spcPts val="1000"/>
              </a:spcBef>
              <a:buSzPct val="100000"/>
            </a:pPr>
            <a:r>
              <a:rPr lang="en-US" dirty="0" smtClean="0"/>
              <a:t>100 Best Corporate Citizens</a:t>
            </a:r>
            <a:br>
              <a:rPr lang="en-US" dirty="0" smtClean="0"/>
            </a:br>
            <a:r>
              <a:rPr lang="en-US" dirty="0" smtClean="0"/>
              <a:t>by Corporate Responsibility magazine </a:t>
            </a:r>
          </a:p>
        </p:txBody>
      </p:sp>
      <p:pic>
        <p:nvPicPr>
          <p:cNvPr id="5" name="Picture 4" descr="DEC surroundings - 59-adj.jpg"/>
          <p:cNvPicPr>
            <a:picLocks noChangeAspect="1"/>
          </p:cNvPicPr>
          <p:nvPr/>
        </p:nvPicPr>
        <p:blipFill>
          <a:blip r:embed="rId2" cstate="screen"/>
          <a:srcRect l="-76" t="7669"/>
          <a:stretch>
            <a:fillRect/>
          </a:stretch>
        </p:blipFill>
        <p:spPr>
          <a:xfrm>
            <a:off x="5313082" y="802217"/>
            <a:ext cx="2970700" cy="4026151"/>
          </a:xfrm>
          <a:prstGeom prst="rect">
            <a:avLst/>
          </a:prstGeom>
        </p:spPr>
      </p:pic>
    </p:spTree>
    <p:extLst>
      <p:ext uri="{BB962C8B-B14F-4D97-AF65-F5344CB8AC3E}">
        <p14:creationId xmlns:p14="http://schemas.microsoft.com/office/powerpoint/2010/main" val="979603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76358" y="829734"/>
            <a:ext cx="2876426" cy="4080934"/>
          </a:xfrm>
          <a:prstGeom prst="rect">
            <a:avLst/>
          </a:prstGeom>
          <a:solidFill>
            <a:srgbClr val="3F6397">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3" name="Content Placeholder 2"/>
          <p:cNvSpPr>
            <a:spLocks noGrp="1"/>
          </p:cNvSpPr>
          <p:nvPr>
            <p:ph idx="1"/>
          </p:nvPr>
        </p:nvSpPr>
        <p:spPr>
          <a:xfrm>
            <a:off x="557867" y="1102875"/>
            <a:ext cx="4999785" cy="3657600"/>
          </a:xfrm>
        </p:spPr>
        <p:txBody>
          <a:bodyPr/>
          <a:lstStyle/>
          <a:p>
            <a:pPr lvl="0">
              <a:buSzPct val="100000"/>
            </a:pPr>
            <a:r>
              <a:rPr lang="en-US" dirty="0" smtClean="0"/>
              <a:t>Largest business segment and primary source of earnings growth</a:t>
            </a:r>
          </a:p>
          <a:p>
            <a:pPr lvl="0">
              <a:buSzPct val="100000"/>
            </a:pPr>
            <a:r>
              <a:rPr lang="en-US" dirty="0" smtClean="0"/>
              <a:t>6 states: North Carolina, South Carolina, Florida, Indiana, Ohio, Kentucky</a:t>
            </a:r>
          </a:p>
          <a:p>
            <a:pPr lvl="0">
              <a:buSzPct val="100000"/>
            </a:pPr>
            <a:r>
              <a:rPr lang="en-US" dirty="0" smtClean="0"/>
              <a:t>104,000 square miles of service area</a:t>
            </a:r>
          </a:p>
          <a:p>
            <a:pPr lvl="0">
              <a:buSzPct val="100000"/>
            </a:pPr>
            <a:r>
              <a:rPr lang="en-US" dirty="0" smtClean="0"/>
              <a:t>49,700 MW of generation capacity</a:t>
            </a:r>
          </a:p>
          <a:p>
            <a:pPr lvl="0">
              <a:buSzPct val="100000"/>
            </a:pPr>
            <a:r>
              <a:rPr lang="en-US" dirty="0" smtClean="0"/>
              <a:t>7.2 million retail electric customers</a:t>
            </a:r>
          </a:p>
          <a:p>
            <a:pPr lvl="0">
              <a:buSzPct val="100000"/>
            </a:pPr>
            <a:r>
              <a:rPr lang="en-US" dirty="0" smtClean="0"/>
              <a:t>500,000 retail gas customers</a:t>
            </a:r>
          </a:p>
          <a:p>
            <a:pPr lvl="0">
              <a:buSzPct val="100000"/>
            </a:pPr>
            <a:r>
              <a:rPr lang="en-US" dirty="0" smtClean="0"/>
              <a:t>Renewable and energy efficiency programs </a:t>
            </a:r>
          </a:p>
          <a:p>
            <a:pPr lvl="1"/>
            <a:r>
              <a:rPr lang="en-US" dirty="0" smtClean="0"/>
              <a:t>Carolinas ranked top 15 U.S. solar power providers by Solar Electric Power Association</a:t>
            </a:r>
          </a:p>
          <a:p>
            <a:endParaRPr lang="en-US" dirty="0"/>
          </a:p>
        </p:txBody>
      </p:sp>
      <p:grpSp>
        <p:nvGrpSpPr>
          <p:cNvPr id="9" name="Group 8"/>
          <p:cNvGrpSpPr/>
          <p:nvPr/>
        </p:nvGrpSpPr>
        <p:grpSpPr>
          <a:xfrm>
            <a:off x="5763146" y="1017839"/>
            <a:ext cx="2502849" cy="3772998"/>
            <a:chOff x="6263201" y="1180862"/>
            <a:chExt cx="2502849" cy="3772998"/>
          </a:xfrm>
        </p:grpSpPr>
        <p:sp>
          <p:nvSpPr>
            <p:cNvPr id="7" name="Rectangle 6"/>
            <p:cNvSpPr/>
            <p:nvPr/>
          </p:nvSpPr>
          <p:spPr>
            <a:xfrm>
              <a:off x="6263201" y="1180862"/>
              <a:ext cx="2502849" cy="3772998"/>
            </a:xfrm>
            <a:prstGeom prst="rect">
              <a:avLst/>
            </a:prstGeom>
            <a:solidFill>
              <a:schemeClr val="bg1"/>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p:nvPr/>
          </p:nvPicPr>
          <p:blipFill>
            <a:blip r:embed="rId2" cstate="print"/>
            <a:srcRect l="14152" r="14162"/>
            <a:stretch>
              <a:fillRect/>
            </a:stretch>
          </p:blipFill>
          <p:spPr bwMode="auto">
            <a:xfrm>
              <a:off x="6343649" y="1279343"/>
              <a:ext cx="2399337" cy="3549832"/>
            </a:xfrm>
            <a:prstGeom prst="rect">
              <a:avLst/>
            </a:prstGeom>
            <a:noFill/>
            <a:ln w="9525">
              <a:noFill/>
              <a:miter lim="800000"/>
              <a:headEnd/>
              <a:tailEnd/>
            </a:ln>
          </p:spPr>
        </p:pic>
      </p:grpSp>
    </p:spTree>
    <p:extLst>
      <p:ext uri="{BB962C8B-B14F-4D97-AF65-F5344CB8AC3E}">
        <p14:creationId xmlns:p14="http://schemas.microsoft.com/office/powerpoint/2010/main" val="460756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868" y="1091000"/>
            <a:ext cx="4679151" cy="2020328"/>
          </a:xfrm>
        </p:spPr>
        <p:txBody>
          <a:bodyPr/>
          <a:lstStyle/>
          <a:p>
            <a:pPr>
              <a:spcBef>
                <a:spcPts val="300"/>
              </a:spcBef>
              <a:buSzPct val="100000"/>
              <a:buNone/>
            </a:pPr>
            <a:r>
              <a:rPr lang="en-US" b="1" dirty="0" smtClean="0">
                <a:solidFill>
                  <a:srgbClr val="004E74"/>
                </a:solidFill>
              </a:rPr>
              <a:t>Duke Energy </a:t>
            </a:r>
            <a:r>
              <a:rPr lang="en-US" b="1" dirty="0" err="1" smtClean="0">
                <a:solidFill>
                  <a:srgbClr val="004E74"/>
                </a:solidFill>
              </a:rPr>
              <a:t>Renewables</a:t>
            </a:r>
            <a:r>
              <a:rPr lang="en-US" b="1" dirty="0" smtClean="0">
                <a:solidFill>
                  <a:srgbClr val="004E74"/>
                </a:solidFill>
              </a:rPr>
              <a:t> </a:t>
            </a:r>
          </a:p>
          <a:p>
            <a:pPr marL="287338" lvl="1" indent="-287338">
              <a:spcBef>
                <a:spcPts val="600"/>
              </a:spcBef>
              <a:buSzPct val="100000"/>
            </a:pPr>
            <a:r>
              <a:rPr lang="en-US" sz="1800" dirty="0"/>
              <a:t>More than 1,700 MW of wind and solar projects operating in nine states</a:t>
            </a:r>
          </a:p>
          <a:p>
            <a:pPr marL="287338" lvl="1" indent="-287338">
              <a:spcBef>
                <a:spcPts val="300"/>
              </a:spcBef>
              <a:buSzPct val="100000"/>
            </a:pPr>
            <a:r>
              <a:rPr lang="en-US" sz="1800" dirty="0"/>
              <a:t>Significant pipeline of development projects</a:t>
            </a:r>
          </a:p>
          <a:p>
            <a:pPr marL="287338" lvl="1" indent="-287338">
              <a:spcBef>
                <a:spcPts val="300"/>
              </a:spcBef>
              <a:buSzPct val="100000"/>
            </a:pPr>
            <a:r>
              <a:rPr lang="en-US" sz="1800" dirty="0"/>
              <a:t>Since 2007, invested more than $3 billion to grow</a:t>
            </a:r>
            <a:br>
              <a:rPr lang="en-US" sz="1800" dirty="0"/>
            </a:br>
            <a:r>
              <a:rPr lang="en-US" sz="1800" dirty="0"/>
              <a:t>wind and solar business</a:t>
            </a:r>
          </a:p>
          <a:p>
            <a:endParaRPr lang="en-US" dirty="0"/>
          </a:p>
        </p:txBody>
      </p:sp>
      <p:pic>
        <p:nvPicPr>
          <p:cNvPr id="5" name="Picture 4" descr="12S-0113.jpg"/>
          <p:cNvPicPr>
            <a:picLocks noChangeAspect="1"/>
          </p:cNvPicPr>
          <p:nvPr/>
        </p:nvPicPr>
        <p:blipFill>
          <a:blip r:embed="rId2" cstate="print"/>
          <a:srcRect l="8445" t="8729" r="5695" b="5004"/>
          <a:stretch>
            <a:fillRect/>
          </a:stretch>
        </p:blipFill>
        <p:spPr>
          <a:xfrm>
            <a:off x="5627148" y="793771"/>
            <a:ext cx="2881842" cy="1949429"/>
          </a:xfrm>
          <a:prstGeom prst="rect">
            <a:avLst/>
          </a:prstGeom>
        </p:spPr>
      </p:pic>
      <p:pic>
        <p:nvPicPr>
          <p:cNvPr id="6" name="Picture 5" descr="SuttonSolar_2012_0626BW.jpg"/>
          <p:cNvPicPr>
            <a:picLocks noChangeAspect="1"/>
          </p:cNvPicPr>
          <p:nvPr/>
        </p:nvPicPr>
        <p:blipFill>
          <a:blip r:embed="rId3" cstate="print"/>
          <a:srcRect t="12215" b="32758"/>
          <a:stretch>
            <a:fillRect/>
          </a:stretch>
        </p:blipFill>
        <p:spPr>
          <a:xfrm>
            <a:off x="5900749" y="2821485"/>
            <a:ext cx="2938452" cy="1981046"/>
          </a:xfrm>
          <a:prstGeom prst="rect">
            <a:avLst/>
          </a:prstGeom>
        </p:spPr>
      </p:pic>
    </p:spTree>
    <p:extLst>
      <p:ext uri="{BB962C8B-B14F-4D97-AF65-F5344CB8AC3E}">
        <p14:creationId xmlns:p14="http://schemas.microsoft.com/office/powerpoint/2010/main" val="3555953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Duke Energy Generation Mix	</a:t>
            </a:r>
            <a:endParaRPr lang="en-US" dirty="0"/>
          </a:p>
        </p:txBody>
      </p:sp>
      <p:sp>
        <p:nvSpPr>
          <p:cNvPr id="8" name="Rectangle 7"/>
          <p:cNvSpPr/>
          <p:nvPr/>
        </p:nvSpPr>
        <p:spPr>
          <a:xfrm>
            <a:off x="266700" y="776171"/>
            <a:ext cx="8260080" cy="646331"/>
          </a:xfrm>
          <a:prstGeom prst="rect">
            <a:avLst/>
          </a:prstGeom>
        </p:spPr>
        <p:txBody>
          <a:bodyPr wrap="square" lIns="91440" tIns="45720" rIns="91440" bIns="45720">
            <a:spAutoFit/>
          </a:bodyPr>
          <a:lstStyle/>
          <a:p>
            <a:r>
              <a:rPr lang="en-US" sz="1200" dirty="0"/>
              <a:t>As the largest electric utility in the country, Duke Energy’s generation portfolio incorporates a diverse fuel mix. We generate energy using fossil fuels, such as coal, natural gas and oil, as well as nuclear and renewable energy sources including water, wind, solar and biomass.  Duke Energy makes life better for millions of people every day by providing electric and gas services in a sustainable way – affordable, reliable and clean</a:t>
            </a:r>
            <a:r>
              <a:rPr lang="en-US" sz="1200" b="1" dirty="0"/>
              <a:t>. </a:t>
            </a:r>
            <a:endParaRPr lang="en-US" sz="1200"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524000"/>
            <a:ext cx="3275076" cy="233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996" y="1891551"/>
            <a:ext cx="2184435" cy="181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9659" y="1891545"/>
            <a:ext cx="2158689" cy="180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18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en-US" sz="6000" b="1" dirty="0"/>
          </a:p>
          <a:p>
            <a:pPr algn="ctr">
              <a:buNone/>
            </a:pPr>
            <a:r>
              <a:rPr lang="en-US" sz="4000" b="1" dirty="0"/>
              <a:t>Economic Development in the Carolinas</a:t>
            </a:r>
          </a:p>
        </p:txBody>
      </p:sp>
    </p:spTree>
    <p:extLst>
      <p:ext uri="{BB962C8B-B14F-4D97-AF65-F5344CB8AC3E}">
        <p14:creationId xmlns:p14="http://schemas.microsoft.com/office/powerpoint/2010/main" val="3267150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967" y="133336"/>
            <a:ext cx="8562475" cy="47268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sp>
        <p:nvSpPr>
          <p:cNvPr id="27" name="Title 1"/>
          <p:cNvSpPr txBox="1">
            <a:spLocks/>
          </p:cNvSpPr>
          <p:nvPr/>
        </p:nvSpPr>
        <p:spPr>
          <a:xfrm>
            <a:off x="157492" y="142861"/>
            <a:ext cx="8562475" cy="472680"/>
          </a:xfrm>
          <a:prstGeom prst="rect">
            <a:avLst/>
          </a:prstGeom>
        </p:spPr>
        <p:txBody>
          <a:bodyPr lIns="91440" tIns="45720" rIns="91440" bIns="45720"/>
          <a:lstStyle/>
          <a:p>
            <a:pPr lvl="0">
              <a:lnSpc>
                <a:spcPct val="85000"/>
              </a:lnSpc>
            </a:pPr>
            <a:r>
              <a:rPr lang="en-US" sz="2000" b="1" dirty="0"/>
              <a:t>2013 Carolinas Overview</a:t>
            </a:r>
            <a:endParaRPr lang="en-US" sz="2000" b="1" kern="0" dirty="0">
              <a:solidFill>
                <a:srgbClr val="004E74"/>
              </a:solidFill>
              <a:latin typeface="Arial" pitchFamily="34" charset="0"/>
              <a:ea typeface="+mj-ea"/>
              <a:cs typeface="Arial" pitchFamily="34" charset="0"/>
            </a:endParaRPr>
          </a:p>
        </p:txBody>
      </p:sp>
      <p:sp>
        <p:nvSpPr>
          <p:cNvPr id="7" name="Content Placeholder 4"/>
          <p:cNvSpPr>
            <a:spLocks noGrp="1"/>
          </p:cNvSpPr>
          <p:nvPr>
            <p:ph idx="1"/>
          </p:nvPr>
        </p:nvSpPr>
        <p:spPr>
          <a:xfrm>
            <a:off x="180342" y="844100"/>
            <a:ext cx="8575650" cy="3657600"/>
          </a:xfrm>
        </p:spPr>
        <p:txBody>
          <a:bodyPr/>
          <a:lstStyle/>
          <a:p>
            <a:pPr marL="282575" indent="-285750"/>
            <a:r>
              <a:rPr lang="en-US" dirty="0" smtClean="0">
                <a:solidFill>
                  <a:srgbClr val="FF0000"/>
                </a:solidFill>
              </a:rPr>
              <a:t>In </a:t>
            </a:r>
            <a:r>
              <a:rPr lang="en-US" dirty="0">
                <a:solidFill>
                  <a:srgbClr val="FF0000"/>
                </a:solidFill>
              </a:rPr>
              <a:t>2013, </a:t>
            </a:r>
            <a:r>
              <a:rPr lang="en-US" dirty="0" smtClean="0">
                <a:solidFill>
                  <a:srgbClr val="FF0000"/>
                </a:solidFill>
              </a:rPr>
              <a:t>our NC-SC </a:t>
            </a:r>
            <a:r>
              <a:rPr lang="en-US" dirty="0">
                <a:solidFill>
                  <a:srgbClr val="FF0000"/>
                </a:solidFill>
              </a:rPr>
              <a:t>Economic Development team continued their successful track record </a:t>
            </a:r>
            <a:r>
              <a:rPr lang="en-US" dirty="0" smtClean="0">
                <a:solidFill>
                  <a:srgbClr val="FF0000"/>
                </a:solidFill>
              </a:rPr>
              <a:t>announcing </a:t>
            </a:r>
            <a:r>
              <a:rPr lang="en-US" u="sng" dirty="0" smtClean="0">
                <a:solidFill>
                  <a:srgbClr val="FF0000"/>
                </a:solidFill>
              </a:rPr>
              <a:t>63</a:t>
            </a:r>
            <a:r>
              <a:rPr lang="en-US" dirty="0" smtClean="0">
                <a:solidFill>
                  <a:srgbClr val="FF0000"/>
                </a:solidFill>
              </a:rPr>
              <a:t> new and expanding projects - contributing </a:t>
            </a:r>
            <a:r>
              <a:rPr lang="en-US" dirty="0">
                <a:solidFill>
                  <a:srgbClr val="FF0000"/>
                </a:solidFill>
              </a:rPr>
              <a:t>over </a:t>
            </a:r>
            <a:r>
              <a:rPr lang="en-US" u="sng" dirty="0" smtClean="0">
                <a:solidFill>
                  <a:srgbClr val="FF0000"/>
                </a:solidFill>
              </a:rPr>
              <a:t>$1.3 BILLION </a:t>
            </a:r>
            <a:r>
              <a:rPr lang="en-US" dirty="0" smtClean="0">
                <a:solidFill>
                  <a:srgbClr val="FF0000"/>
                </a:solidFill>
              </a:rPr>
              <a:t>in </a:t>
            </a:r>
            <a:r>
              <a:rPr lang="en-US" dirty="0">
                <a:solidFill>
                  <a:srgbClr val="FF0000"/>
                </a:solidFill>
              </a:rPr>
              <a:t>capital investment </a:t>
            </a:r>
            <a:r>
              <a:rPr lang="en-US" dirty="0" smtClean="0">
                <a:solidFill>
                  <a:srgbClr val="FF0000"/>
                </a:solidFill>
              </a:rPr>
              <a:t>and </a:t>
            </a:r>
            <a:r>
              <a:rPr lang="en-US" dirty="0">
                <a:solidFill>
                  <a:srgbClr val="FF0000"/>
                </a:solidFill>
              </a:rPr>
              <a:t>creating over </a:t>
            </a:r>
            <a:r>
              <a:rPr lang="en-US" u="sng" dirty="0" smtClean="0">
                <a:solidFill>
                  <a:srgbClr val="FF0000"/>
                </a:solidFill>
              </a:rPr>
              <a:t>6,700</a:t>
            </a:r>
            <a:r>
              <a:rPr lang="en-US" dirty="0" smtClean="0">
                <a:solidFill>
                  <a:srgbClr val="FF0000"/>
                </a:solidFill>
              </a:rPr>
              <a:t> jobs in the Carolinas!</a:t>
            </a:r>
            <a:r>
              <a:rPr lang="en-US" dirty="0" smtClean="0"/>
              <a:t> </a:t>
            </a:r>
          </a:p>
          <a:p>
            <a:pPr marL="0" indent="0">
              <a:buNone/>
            </a:pPr>
            <a:endParaRPr lang="en-US" dirty="0"/>
          </a:p>
          <a:p>
            <a:r>
              <a:rPr lang="en-US" dirty="0" smtClean="0"/>
              <a:t>Recognized once again by </a:t>
            </a:r>
            <a:r>
              <a:rPr lang="en-US" i="1" dirty="0"/>
              <a:t>Site Selection</a:t>
            </a:r>
            <a:r>
              <a:rPr lang="en-US" dirty="0"/>
              <a:t> magazine to their annual list of </a:t>
            </a:r>
            <a:r>
              <a:rPr lang="en-US" b="1" i="1" dirty="0"/>
              <a:t>Top Utilities in Economic Development</a:t>
            </a:r>
            <a:r>
              <a:rPr lang="en-US" b="1" dirty="0"/>
              <a:t>.</a:t>
            </a:r>
            <a:r>
              <a:rPr lang="en-US" dirty="0"/>
              <a:t>  </a:t>
            </a:r>
            <a:endParaRPr lang="en-US" dirty="0" smtClean="0"/>
          </a:p>
          <a:p>
            <a:pPr marL="0" indent="0">
              <a:buNone/>
            </a:pPr>
            <a:endParaRPr lang="en-US" dirty="0"/>
          </a:p>
          <a:p>
            <a:pPr lvl="0"/>
            <a:r>
              <a:rPr lang="en-US" dirty="0"/>
              <a:t>Introduced unique &amp; innovative programs to expanded Company footprint to include:</a:t>
            </a:r>
          </a:p>
          <a:p>
            <a:pPr lvl="1"/>
            <a:r>
              <a:rPr lang="en-US" dirty="0"/>
              <a:t>Business Development Team - aggressive recruitment of 7 specific target industries which “move the needle” in jobs, capital investment &amp; electrical revenues </a:t>
            </a:r>
            <a:endParaRPr lang="en-US" sz="2400" dirty="0"/>
          </a:p>
          <a:p>
            <a:pPr lvl="1"/>
            <a:r>
              <a:rPr lang="en-US" dirty="0"/>
              <a:t>Site Readiness Program – identifies, evaluates &amp; prepares future sites for industrial development</a:t>
            </a:r>
            <a:endParaRPr lang="en-US" sz="2400" dirty="0"/>
          </a:p>
          <a:p>
            <a:pPr lvl="1"/>
            <a:r>
              <a:rPr lang="en-US" dirty="0"/>
              <a:t>Site Certification Program – certification of sites for specific industries</a:t>
            </a:r>
            <a:endParaRPr lang="en-US" sz="2400" dirty="0"/>
          </a:p>
          <a:p>
            <a:pPr>
              <a:buNone/>
            </a:pPr>
            <a:endParaRPr lang="en-US" dirty="0" smtClean="0"/>
          </a:p>
        </p:txBody>
      </p:sp>
    </p:spTree>
    <p:extLst>
      <p:ext uri="{BB962C8B-B14F-4D97-AF65-F5344CB8AC3E}">
        <p14:creationId xmlns:p14="http://schemas.microsoft.com/office/powerpoint/2010/main" val="2814797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NEW DUKE ENERGY">
      <a:dk1>
        <a:srgbClr val="005072"/>
      </a:dk1>
      <a:lt1>
        <a:sysClr val="window" lastClr="FFFFFF"/>
      </a:lt1>
      <a:dk2>
        <a:srgbClr val="256B94"/>
      </a:dk2>
      <a:lt2>
        <a:srgbClr val="CACAC8"/>
      </a:lt2>
      <a:accent1>
        <a:srgbClr val="007DA4"/>
      </a:accent1>
      <a:accent2>
        <a:srgbClr val="2EB135"/>
      </a:accent2>
      <a:accent3>
        <a:srgbClr val="34B5D0"/>
      </a:accent3>
      <a:accent4>
        <a:srgbClr val="F4AA00"/>
      </a:accent4>
      <a:accent5>
        <a:srgbClr val="007836"/>
      </a:accent5>
      <a:accent6>
        <a:srgbClr val="FF5A00"/>
      </a:accent6>
      <a:hlink>
        <a:srgbClr val="007DA4"/>
      </a:hlink>
      <a:folHlink>
        <a:srgbClr val="D5C296"/>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0915C28DE1B341AB77B41989DB1AAB" ma:contentTypeVersion="1" ma:contentTypeDescription="Create a new document." ma:contentTypeScope="" ma:versionID="a46fdae9090f5993dd63e76cc8f676d2">
  <xsd:schema xmlns:xsd="http://www.w3.org/2001/XMLSchema" xmlns:p="http://schemas.microsoft.com/office/2006/metadata/properties" xmlns:ns2="06d95210-9ece-4144-afdd-c31b49f6ce05" targetNamespace="http://schemas.microsoft.com/office/2006/metadata/properties" ma:root="true" ma:fieldsID="4d16fb203af1461b19fb02c8141073bd" ns2:_="">
    <xsd:import namespace="06d95210-9ece-4144-afdd-c31b49f6ce05"/>
    <xsd:element name="properties">
      <xsd:complexType>
        <xsd:sequence>
          <xsd:element name="documentManagement">
            <xsd:complexType>
              <xsd:all>
                <xsd:element ref="ns2:Comments" minOccurs="0"/>
              </xsd:all>
            </xsd:complexType>
          </xsd:element>
        </xsd:sequence>
      </xsd:complexType>
    </xsd:element>
  </xsd:schema>
  <xsd:schema xmlns:xsd="http://www.w3.org/2001/XMLSchema" xmlns:dms="http://schemas.microsoft.com/office/2006/documentManagement/types" targetNamespace="06d95210-9ece-4144-afdd-c31b49f6ce05" elementFormDefault="qualified">
    <xsd:import namespace="http://schemas.microsoft.com/office/2006/documentManagement/types"/>
    <xsd:element name="Comments" ma:index="8" nillable="true" ma:displayName="Comments" ma:internalName="Comment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omments xmlns="06d95210-9ece-4144-afdd-c31b49f6ce05" xsi:nil="true"/>
  </documentManagement>
</p:properties>
</file>

<file path=customXml/itemProps1.xml><?xml version="1.0" encoding="utf-8"?>
<ds:datastoreItem xmlns:ds="http://schemas.openxmlformats.org/officeDocument/2006/customXml" ds:itemID="{6A10629E-B442-4B05-860B-1E61385E7D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5210-9ece-4144-afdd-c31b49f6ce0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1DEC53D-74BB-49CF-890B-8BFCB8F02A27}">
  <ds:schemaRefs>
    <ds:schemaRef ds:uri="http://schemas.microsoft.com/sharepoint/v3/contenttype/forms"/>
  </ds:schemaRefs>
</ds:datastoreItem>
</file>

<file path=customXml/itemProps3.xml><?xml version="1.0" encoding="utf-8"?>
<ds:datastoreItem xmlns:ds="http://schemas.openxmlformats.org/officeDocument/2006/customXml" ds:itemID="{F735FA09-E514-4F98-AD23-95AAFE1AC258}">
  <ds:schemaRefs>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06d95210-9ece-4144-afdd-c31b49f6ce0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10042</TotalTime>
  <Words>1024</Words>
  <Application>Microsoft Office PowerPoint</Application>
  <PresentationFormat>On-screen Show (16:9)</PresentationFormat>
  <Paragraphs>310</Paragraphs>
  <Slides>23</Slides>
  <Notes>1</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Default Design</vt:lpstr>
      <vt:lpstr>Office Theme</vt:lpstr>
      <vt:lpstr>1_Office Theme</vt:lpstr>
      <vt:lpstr>2_Office Theme</vt:lpstr>
      <vt:lpstr>3_Office Theme</vt:lpstr>
      <vt:lpstr>PowerPoint Presentation</vt:lpstr>
      <vt:lpstr>PowerPoint Presentation</vt:lpstr>
      <vt:lpstr>It’s a new day at Duke Energy</vt:lpstr>
      <vt:lpstr>Factoids</vt:lpstr>
      <vt:lpstr>PowerPoint Presentation</vt:lpstr>
      <vt:lpstr>PowerPoint Presentation</vt:lpstr>
      <vt:lpstr>Duke Energy Generation Mix </vt:lpstr>
      <vt:lpstr>PowerPoint Presentation</vt:lpstr>
      <vt:lpstr>       </vt:lpstr>
      <vt:lpstr>Some significant wins in 2013 for Enterprise Econ Dev teams</vt:lpstr>
      <vt:lpstr>PowerPoint Presentation</vt:lpstr>
      <vt:lpstr>2013 high profile announcements for Eastern North Carolina</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Duke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t69270</dc:creator>
  <cp:lastModifiedBy>Marcia Wilson</cp:lastModifiedBy>
  <cp:revision>134</cp:revision>
  <cp:lastPrinted>2013-11-15T14:34:24Z</cp:lastPrinted>
  <dcterms:created xsi:type="dcterms:W3CDTF">2008-01-24T20:04:53Z</dcterms:created>
  <dcterms:modified xsi:type="dcterms:W3CDTF">2014-02-20T20:13:37Z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0x010100610915C28DE1B341AB77B41989DB1AAB</vt:lpwstr>
  </property>
</Properties>
</file>